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79" r:id="rId3"/>
    <p:sldId id="283" r:id="rId4"/>
    <p:sldId id="284" r:id="rId5"/>
    <p:sldId id="285" r:id="rId6"/>
    <p:sldId id="286" r:id="rId7"/>
    <p:sldId id="287" r:id="rId8"/>
    <p:sldId id="277" r:id="rId9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6EE1AE-C725-6852-E59D-C5CB08E7014C}" v="252" dt="2021-07-01T16:05:55.038"/>
    <p1510:client id="{929232B2-8CB7-4450-992B-E8166A6F59DE}" v="103" dt="2021-07-01T10:15:20.124"/>
    <p1510:client id="{DF974268-7096-427B-4294-5FEE28F08416}" v="38" dt="2021-07-01T11:15:27.766"/>
    <p1510:client id="{F4792B99-83D7-A6A6-FA19-85D460CBBCCB}" v="573" dt="2021-07-02T11:21:22.4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46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88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svg"/><Relationship Id="rId1" Type="http://schemas.openxmlformats.org/officeDocument/2006/relationships/image" Target="../media/image12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svg"/><Relationship Id="rId1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EC48B3-9499-4521-915E-469AF60FBC70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906617FD-CACB-4C30-8984-E2B1E207995F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200" dirty="0"/>
            <a:t>Although challenging, a CRT placement is possible in a</a:t>
          </a:r>
          <a:r>
            <a:rPr lang="en-US" sz="2200" i="1" dirty="0"/>
            <a:t> CCTGA</a:t>
          </a:r>
          <a:endParaRPr lang="en-US" sz="2200" dirty="0"/>
        </a:p>
      </dgm:t>
    </dgm:pt>
    <dgm:pt modelId="{BEAF7754-BD5A-41DF-81A2-F762CA80B0AF}" type="parTrans" cxnId="{70D0649B-8892-4986-8C8D-6C03B39B41B9}">
      <dgm:prSet/>
      <dgm:spPr/>
      <dgm:t>
        <a:bodyPr/>
        <a:lstStyle/>
        <a:p>
          <a:endParaRPr lang="en-US"/>
        </a:p>
      </dgm:t>
    </dgm:pt>
    <dgm:pt modelId="{F5AA44BE-D6D5-4EC6-8593-2DDA6B84847D}" type="sibTrans" cxnId="{70D0649B-8892-4986-8C8D-6C03B39B41B9}">
      <dgm:prSet/>
      <dgm:spPr/>
      <dgm:t>
        <a:bodyPr/>
        <a:lstStyle/>
        <a:p>
          <a:endParaRPr lang="en-US"/>
        </a:p>
      </dgm:t>
    </dgm:pt>
    <dgm:pt modelId="{E11DDB91-D30D-4A0E-B03F-E63E47E2D2B5}">
      <dgm:prSet custT="1"/>
      <dgm:spPr/>
      <dgm:t>
        <a:bodyPr/>
        <a:lstStyle/>
        <a:p>
          <a:pPr algn="just">
            <a:lnSpc>
              <a:spcPct val="100000"/>
            </a:lnSpc>
          </a:pPr>
          <a:r>
            <a:rPr lang="en-US" sz="2200" dirty="0"/>
            <a:t>In spite of the evidence favoring CRT placement for quality of life improvement in congenital patients, whether the heart’s fibrotic tissue will allow adequate capture thresholds is unknown</a:t>
          </a:r>
        </a:p>
      </dgm:t>
    </dgm:pt>
    <dgm:pt modelId="{68DA1294-18CF-4B51-B710-9A3A3CDF104C}" type="parTrans" cxnId="{89D33D80-9C19-4227-936D-58E58A6F5240}">
      <dgm:prSet/>
      <dgm:spPr/>
      <dgm:t>
        <a:bodyPr/>
        <a:lstStyle/>
        <a:p>
          <a:endParaRPr lang="en-US"/>
        </a:p>
      </dgm:t>
    </dgm:pt>
    <dgm:pt modelId="{1A75243E-4280-478F-9C00-F764FDDF0099}" type="sibTrans" cxnId="{89D33D80-9C19-4227-936D-58E58A6F5240}">
      <dgm:prSet/>
      <dgm:spPr/>
      <dgm:t>
        <a:bodyPr/>
        <a:lstStyle/>
        <a:p>
          <a:endParaRPr lang="en-US"/>
        </a:p>
      </dgm:t>
    </dgm:pt>
    <dgm:pt modelId="{D8CCDCB1-587C-47D9-9881-511B66FF2DD2}" type="pres">
      <dgm:prSet presAssocID="{36EC48B3-9499-4521-915E-469AF60FBC70}" presName="root" presStyleCnt="0">
        <dgm:presLayoutVars>
          <dgm:dir/>
          <dgm:resizeHandles val="exact"/>
        </dgm:presLayoutVars>
      </dgm:prSet>
      <dgm:spPr/>
    </dgm:pt>
    <dgm:pt modelId="{34923D76-8A59-4F86-8458-1017D7E76C65}" type="pres">
      <dgm:prSet presAssocID="{906617FD-CACB-4C30-8984-E2B1E207995F}" presName="compNode" presStyleCnt="0"/>
      <dgm:spPr/>
    </dgm:pt>
    <dgm:pt modelId="{56BC46F4-5C32-4266-892E-327B819280AF}" type="pres">
      <dgm:prSet presAssocID="{906617FD-CACB-4C30-8984-E2B1E207995F}" presName="bgRect" presStyleLbl="bgShp" presStyleIdx="0" presStyleCnt="2"/>
      <dgm:spPr/>
    </dgm:pt>
    <dgm:pt modelId="{9BB6A433-FA8C-4DF3-BDD5-E9F898D80BEC}" type="pres">
      <dgm:prSet presAssocID="{906617FD-CACB-4C30-8984-E2B1E207995F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oldador"/>
        </a:ext>
      </dgm:extLst>
    </dgm:pt>
    <dgm:pt modelId="{819CEDAB-2D2C-4C13-AADC-3519E8A09B38}" type="pres">
      <dgm:prSet presAssocID="{906617FD-CACB-4C30-8984-E2B1E207995F}" presName="spaceRect" presStyleCnt="0"/>
      <dgm:spPr/>
    </dgm:pt>
    <dgm:pt modelId="{7DF89E17-90F4-4889-A834-D66E3BA2DA8A}" type="pres">
      <dgm:prSet presAssocID="{906617FD-CACB-4C30-8984-E2B1E207995F}" presName="parTx" presStyleLbl="revTx" presStyleIdx="0" presStyleCnt="2">
        <dgm:presLayoutVars>
          <dgm:chMax val="0"/>
          <dgm:chPref val="0"/>
        </dgm:presLayoutVars>
      </dgm:prSet>
      <dgm:spPr/>
    </dgm:pt>
    <dgm:pt modelId="{51DB74E1-FD17-4D5B-8428-F8DEC71A45CA}" type="pres">
      <dgm:prSet presAssocID="{F5AA44BE-D6D5-4EC6-8593-2DDA6B84847D}" presName="sibTrans" presStyleCnt="0"/>
      <dgm:spPr/>
    </dgm:pt>
    <dgm:pt modelId="{14109CF2-C369-443D-9E5C-A174829975F8}" type="pres">
      <dgm:prSet presAssocID="{E11DDB91-D30D-4A0E-B03F-E63E47E2D2B5}" presName="compNode" presStyleCnt="0"/>
      <dgm:spPr/>
    </dgm:pt>
    <dgm:pt modelId="{88FC22C3-5C25-4BAE-B4BE-E27AD54E843D}" type="pres">
      <dgm:prSet presAssocID="{E11DDB91-D30D-4A0E-B03F-E63E47E2D2B5}" presName="bgRect" presStyleLbl="bgShp" presStyleIdx="1" presStyleCnt="2"/>
      <dgm:spPr/>
    </dgm:pt>
    <dgm:pt modelId="{E17FC266-8614-424C-B97B-EFFE8948731F}" type="pres">
      <dgm:prSet presAssocID="{E11DDB91-D30D-4A0E-B03F-E63E47E2D2B5}" presName="iconRect" presStyleLbl="node1" presStyleIdx="1" presStyleCnt="2"/>
      <dgm:spPr/>
    </dgm:pt>
    <dgm:pt modelId="{330B70B6-AA05-44DB-80BE-1323D880A6CD}" type="pres">
      <dgm:prSet presAssocID="{E11DDB91-D30D-4A0E-B03F-E63E47E2D2B5}" presName="spaceRect" presStyleCnt="0"/>
      <dgm:spPr/>
    </dgm:pt>
    <dgm:pt modelId="{E2191A62-4561-4626-A3F8-31C33A89E358}" type="pres">
      <dgm:prSet presAssocID="{E11DDB91-D30D-4A0E-B03F-E63E47E2D2B5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CF1B5855-D442-432D-BE4C-3BA0B74E16FC}" type="presOf" srcId="{36EC48B3-9499-4521-915E-469AF60FBC70}" destId="{D8CCDCB1-587C-47D9-9881-511B66FF2DD2}" srcOrd="0" destOrd="0" presId="urn:microsoft.com/office/officeart/2018/2/layout/IconVerticalSolidList"/>
    <dgm:cxn modelId="{89D33D80-9C19-4227-936D-58E58A6F5240}" srcId="{36EC48B3-9499-4521-915E-469AF60FBC70}" destId="{E11DDB91-D30D-4A0E-B03F-E63E47E2D2B5}" srcOrd="1" destOrd="0" parTransId="{68DA1294-18CF-4B51-B710-9A3A3CDF104C}" sibTransId="{1A75243E-4280-478F-9C00-F764FDDF0099}"/>
    <dgm:cxn modelId="{9FD27192-EF97-4156-98B8-95F41637C2DC}" type="presOf" srcId="{906617FD-CACB-4C30-8984-E2B1E207995F}" destId="{7DF89E17-90F4-4889-A834-D66E3BA2DA8A}" srcOrd="0" destOrd="0" presId="urn:microsoft.com/office/officeart/2018/2/layout/IconVerticalSolidList"/>
    <dgm:cxn modelId="{70D0649B-8892-4986-8C8D-6C03B39B41B9}" srcId="{36EC48B3-9499-4521-915E-469AF60FBC70}" destId="{906617FD-CACB-4C30-8984-E2B1E207995F}" srcOrd="0" destOrd="0" parTransId="{BEAF7754-BD5A-41DF-81A2-F762CA80B0AF}" sibTransId="{F5AA44BE-D6D5-4EC6-8593-2DDA6B84847D}"/>
    <dgm:cxn modelId="{40996C9F-6E21-4649-95A6-CC389A2A1506}" type="presOf" srcId="{E11DDB91-D30D-4A0E-B03F-E63E47E2D2B5}" destId="{E2191A62-4561-4626-A3F8-31C33A89E358}" srcOrd="0" destOrd="0" presId="urn:microsoft.com/office/officeart/2018/2/layout/IconVerticalSolidList"/>
    <dgm:cxn modelId="{E2E0E171-3A6F-48BD-B4C4-E7F64CC597BF}" type="presParOf" srcId="{D8CCDCB1-587C-47D9-9881-511B66FF2DD2}" destId="{34923D76-8A59-4F86-8458-1017D7E76C65}" srcOrd="0" destOrd="0" presId="urn:microsoft.com/office/officeart/2018/2/layout/IconVerticalSolidList"/>
    <dgm:cxn modelId="{63E6F4D4-6A02-4697-95BD-1E7BECD8FE90}" type="presParOf" srcId="{34923D76-8A59-4F86-8458-1017D7E76C65}" destId="{56BC46F4-5C32-4266-892E-327B819280AF}" srcOrd="0" destOrd="0" presId="urn:microsoft.com/office/officeart/2018/2/layout/IconVerticalSolidList"/>
    <dgm:cxn modelId="{E1DA90F5-61DF-48B4-918A-EFBA1BEC493C}" type="presParOf" srcId="{34923D76-8A59-4F86-8458-1017D7E76C65}" destId="{9BB6A433-FA8C-4DF3-BDD5-E9F898D80BEC}" srcOrd="1" destOrd="0" presId="urn:microsoft.com/office/officeart/2018/2/layout/IconVerticalSolidList"/>
    <dgm:cxn modelId="{AFCFE953-4D20-481D-A7B9-F8C757C5BEAD}" type="presParOf" srcId="{34923D76-8A59-4F86-8458-1017D7E76C65}" destId="{819CEDAB-2D2C-4C13-AADC-3519E8A09B38}" srcOrd="2" destOrd="0" presId="urn:microsoft.com/office/officeart/2018/2/layout/IconVerticalSolidList"/>
    <dgm:cxn modelId="{7AE73261-10FA-419D-804A-1EDFD99FF60F}" type="presParOf" srcId="{34923D76-8A59-4F86-8458-1017D7E76C65}" destId="{7DF89E17-90F4-4889-A834-D66E3BA2DA8A}" srcOrd="3" destOrd="0" presId="urn:microsoft.com/office/officeart/2018/2/layout/IconVerticalSolidList"/>
    <dgm:cxn modelId="{9589D534-4328-4194-A5AF-6F47EF319FE8}" type="presParOf" srcId="{D8CCDCB1-587C-47D9-9881-511B66FF2DD2}" destId="{51DB74E1-FD17-4D5B-8428-F8DEC71A45CA}" srcOrd="1" destOrd="0" presId="urn:microsoft.com/office/officeart/2018/2/layout/IconVerticalSolidList"/>
    <dgm:cxn modelId="{648F1A32-B665-4124-AF25-66799CBB4B53}" type="presParOf" srcId="{D8CCDCB1-587C-47D9-9881-511B66FF2DD2}" destId="{14109CF2-C369-443D-9E5C-A174829975F8}" srcOrd="2" destOrd="0" presId="urn:microsoft.com/office/officeart/2018/2/layout/IconVerticalSolidList"/>
    <dgm:cxn modelId="{160FCC40-1DB9-4A50-A221-095A4E6D4063}" type="presParOf" srcId="{14109CF2-C369-443D-9E5C-A174829975F8}" destId="{88FC22C3-5C25-4BAE-B4BE-E27AD54E843D}" srcOrd="0" destOrd="0" presId="urn:microsoft.com/office/officeart/2018/2/layout/IconVerticalSolidList"/>
    <dgm:cxn modelId="{DD2DCC9B-43DD-4A19-9FD3-30CC9CCB9E8A}" type="presParOf" srcId="{14109CF2-C369-443D-9E5C-A174829975F8}" destId="{E17FC266-8614-424C-B97B-EFFE8948731F}" srcOrd="1" destOrd="0" presId="urn:microsoft.com/office/officeart/2018/2/layout/IconVerticalSolidList"/>
    <dgm:cxn modelId="{43DC9AA4-F1B0-44CD-A908-7258B869C375}" type="presParOf" srcId="{14109CF2-C369-443D-9E5C-A174829975F8}" destId="{330B70B6-AA05-44DB-80BE-1323D880A6CD}" srcOrd="2" destOrd="0" presId="urn:microsoft.com/office/officeart/2018/2/layout/IconVerticalSolidList"/>
    <dgm:cxn modelId="{5CEC3695-406F-4FD1-8AE0-A2B7A00C22D0}" type="presParOf" srcId="{14109CF2-C369-443D-9E5C-A174829975F8}" destId="{E2191A62-4561-4626-A3F8-31C33A89E35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BC46F4-5C32-4266-892E-327B819280AF}">
      <dsp:nvSpPr>
        <dsp:cNvPr id="0" name=""/>
        <dsp:cNvSpPr/>
      </dsp:nvSpPr>
      <dsp:spPr>
        <a:xfrm>
          <a:off x="0" y="394189"/>
          <a:ext cx="10058898" cy="1321694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B6A433-FA8C-4DF3-BDD5-E9F898D80BEC}">
      <dsp:nvSpPr>
        <dsp:cNvPr id="0" name=""/>
        <dsp:cNvSpPr/>
      </dsp:nvSpPr>
      <dsp:spPr>
        <a:xfrm>
          <a:off x="399812" y="691571"/>
          <a:ext cx="726932" cy="72693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F89E17-90F4-4889-A834-D66E3BA2DA8A}">
      <dsp:nvSpPr>
        <dsp:cNvPr id="0" name=""/>
        <dsp:cNvSpPr/>
      </dsp:nvSpPr>
      <dsp:spPr>
        <a:xfrm>
          <a:off x="1526557" y="394189"/>
          <a:ext cx="8532341" cy="1321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879" tIns="139879" rIns="139879" bIns="139879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Although challenging, a CRT placement is possible in a</a:t>
          </a:r>
          <a:r>
            <a:rPr lang="en-US" sz="2200" i="1" kern="1200" dirty="0"/>
            <a:t> CCTGA</a:t>
          </a:r>
          <a:endParaRPr lang="en-US" sz="2200" kern="1200" dirty="0"/>
        </a:p>
      </dsp:txBody>
      <dsp:txXfrm>
        <a:off x="1526557" y="394189"/>
        <a:ext cx="8532341" cy="1321694"/>
      </dsp:txXfrm>
    </dsp:sp>
    <dsp:sp modelId="{88FC22C3-5C25-4BAE-B4BE-E27AD54E843D}">
      <dsp:nvSpPr>
        <dsp:cNvPr id="0" name=""/>
        <dsp:cNvSpPr/>
      </dsp:nvSpPr>
      <dsp:spPr>
        <a:xfrm>
          <a:off x="0" y="1994136"/>
          <a:ext cx="10058898" cy="1321694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7FC266-8614-424C-B97B-EFFE8948731F}">
      <dsp:nvSpPr>
        <dsp:cNvPr id="0" name=""/>
        <dsp:cNvSpPr/>
      </dsp:nvSpPr>
      <dsp:spPr>
        <a:xfrm>
          <a:off x="399812" y="2291517"/>
          <a:ext cx="726932" cy="72693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191A62-4561-4626-A3F8-31C33A89E358}">
      <dsp:nvSpPr>
        <dsp:cNvPr id="0" name=""/>
        <dsp:cNvSpPr/>
      </dsp:nvSpPr>
      <dsp:spPr>
        <a:xfrm>
          <a:off x="1526557" y="1994136"/>
          <a:ext cx="8532341" cy="1321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879" tIns="139879" rIns="139879" bIns="139879" numCol="1" spcCol="1270" anchor="ctr" anchorCtr="0">
          <a:noAutofit/>
        </a:bodyPr>
        <a:lstStyle/>
        <a:p>
          <a:pPr marL="0" lvl="0" indent="0" algn="just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In spite of the evidence favoring CRT placement for quality of life improvement in congenital patients, whether the heart’s fibrotic tissue will allow adequate capture thresholds is unknown</a:t>
          </a:r>
        </a:p>
      </dsp:txBody>
      <dsp:txXfrm>
        <a:off x="1526557" y="1994136"/>
        <a:ext cx="8532341" cy="13216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Faça clique para editar o estilo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29/01/24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5360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29/01/24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2510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29/01/24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1718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29/01/24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056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29/01/24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4626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29/01/24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6420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29/01/24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9149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29/01/24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5507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29/01/24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9934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29/01/24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9164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29/01/24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0662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1C0BB-DC71-4713-A787-95011EDB8CA8}" type="datetimeFigureOut">
              <a:rPr lang="pt-PT" smtClean="0"/>
              <a:t>29/01/24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2066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tiff"/><Relationship Id="rId3" Type="http://schemas.openxmlformats.org/officeDocument/2006/relationships/diagramLayout" Target="../diagrams/layout1.xml"/><Relationship Id="rId7" Type="http://schemas.openxmlformats.org/officeDocument/2006/relationships/image" Target="../media/image14.tif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AFA4C6B1-98AB-4173-B7E7-E2B091F3628D}"/>
              </a:ext>
            </a:extLst>
          </p:cNvPr>
          <p:cNvSpPr/>
          <p:nvPr/>
        </p:nvSpPr>
        <p:spPr>
          <a:xfrm flipV="1">
            <a:off x="3237098" y="4796385"/>
            <a:ext cx="2131488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PT" sz="1600">
              <a:solidFill>
                <a:srgbClr val="49A6AB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A9BFAD-4962-BB1E-2E14-27F23F7C3CE0}"/>
              </a:ext>
            </a:extLst>
          </p:cNvPr>
          <p:cNvSpPr txBox="1">
            <a:spLocks/>
          </p:cNvSpPr>
          <p:nvPr/>
        </p:nvSpPr>
        <p:spPr>
          <a:xfrm>
            <a:off x="250106" y="1319930"/>
            <a:ext cx="8300240" cy="27528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70000"/>
              </a:lnSpc>
            </a:pPr>
            <a:r>
              <a:rPr lang="en-US" sz="4000" b="1" dirty="0">
                <a:solidFill>
                  <a:schemeClr val="bg1"/>
                </a:solidFill>
              </a:rPr>
              <a:t>An inverted puzzle</a:t>
            </a:r>
            <a:r>
              <a:rPr lang="en-US" sz="4000" dirty="0">
                <a:solidFill>
                  <a:schemeClr val="bg1"/>
                </a:solidFill>
              </a:rPr>
              <a:t>: a complex case of CRT in a congenitally corrected transposition of great vessels</a:t>
            </a:r>
            <a:endParaRPr lang="de-DE" sz="4000" dirty="0">
              <a:solidFill>
                <a:schemeClr val="bg1"/>
              </a:solidFill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8F4A7A8C-F2FA-D0F3-7F01-9D2B2D0950CB}"/>
              </a:ext>
            </a:extLst>
          </p:cNvPr>
          <p:cNvSpPr txBox="1">
            <a:spLocks/>
          </p:cNvSpPr>
          <p:nvPr/>
        </p:nvSpPr>
        <p:spPr>
          <a:xfrm>
            <a:off x="3357670" y="5938267"/>
            <a:ext cx="3078943" cy="565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 err="1">
                <a:solidFill>
                  <a:schemeClr val="bg1"/>
                </a:solidFill>
              </a:rPr>
              <a:t>Serviço</a:t>
            </a:r>
            <a:r>
              <a:rPr lang="en-US" sz="1600" dirty="0">
                <a:solidFill>
                  <a:schemeClr val="bg1"/>
                </a:solidFill>
              </a:rPr>
              <a:t> de </a:t>
            </a:r>
            <a:r>
              <a:rPr lang="en-US" sz="1600" dirty="0" err="1">
                <a:solidFill>
                  <a:schemeClr val="bg1"/>
                </a:solidFill>
              </a:rPr>
              <a:t>Cardiologia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6" name="Subtitle 10">
            <a:extLst>
              <a:ext uri="{FF2B5EF4-FFF2-40B4-BE49-F238E27FC236}">
                <a16:creationId xmlns:a16="http://schemas.microsoft.com/office/drawing/2014/main" id="{FABB7435-5C50-FB83-19E6-6ACF2CCF8F56}"/>
              </a:ext>
            </a:extLst>
          </p:cNvPr>
          <p:cNvSpPr txBox="1">
            <a:spLocks/>
          </p:cNvSpPr>
          <p:nvPr/>
        </p:nvSpPr>
        <p:spPr>
          <a:xfrm>
            <a:off x="0" y="5332069"/>
            <a:ext cx="8605684" cy="1221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u="sng" dirty="0">
                <a:solidFill>
                  <a:schemeClr val="bg1"/>
                </a:solidFill>
              </a:rPr>
              <a:t>Joana Lima Lopes </a:t>
            </a:r>
            <a:r>
              <a:rPr lang="en-US" sz="1600" dirty="0">
                <a:solidFill>
                  <a:schemeClr val="bg1"/>
                </a:solidFill>
              </a:rPr>
              <a:t>| Nuno </a:t>
            </a:r>
            <a:r>
              <a:rPr lang="en-US" sz="1600" dirty="0" err="1">
                <a:solidFill>
                  <a:schemeClr val="bg1"/>
                </a:solidFill>
              </a:rPr>
              <a:t>Cabanelas</a:t>
            </a:r>
            <a:r>
              <a:rPr lang="en-US" sz="1600" dirty="0">
                <a:solidFill>
                  <a:schemeClr val="bg1"/>
                </a:solidFill>
              </a:rPr>
              <a:t>| Francisco Madeira</a:t>
            </a:r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5DC505F0-56A7-E7F9-613E-E1F7373B5AE9}"/>
              </a:ext>
            </a:extLst>
          </p:cNvPr>
          <p:cNvSpPr txBox="1">
            <a:spLocks/>
          </p:cNvSpPr>
          <p:nvPr/>
        </p:nvSpPr>
        <p:spPr>
          <a:xfrm>
            <a:off x="9167063" y="4352140"/>
            <a:ext cx="2599114" cy="9799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200" b="1" dirty="0" err="1"/>
              <a:t>Prémio</a:t>
            </a:r>
            <a:r>
              <a:rPr lang="en-US" sz="2200" b="1" dirty="0"/>
              <a:t> </a:t>
            </a:r>
            <a:r>
              <a:rPr lang="en-US" sz="2200" b="1" dirty="0" err="1"/>
              <a:t>Científico</a:t>
            </a:r>
            <a:r>
              <a:rPr lang="en-US" sz="2200" b="1" dirty="0"/>
              <a:t> </a:t>
            </a:r>
          </a:p>
          <a:p>
            <a:pPr marL="0" indent="0" algn="ctr">
              <a:buNone/>
            </a:pPr>
            <a:r>
              <a:rPr lang="en-US" sz="2200" b="1" dirty="0"/>
              <a:t>Caso </a:t>
            </a:r>
            <a:r>
              <a:rPr lang="en-US" sz="2200" b="1" dirty="0" err="1"/>
              <a:t>Clínico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1254768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17170-ABC3-0BF9-785F-799896FCE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433" y="616559"/>
            <a:ext cx="6609508" cy="1325563"/>
          </a:xfrm>
        </p:spPr>
        <p:txBody>
          <a:bodyPr>
            <a:normAutofit/>
          </a:bodyPr>
          <a:lstStyle/>
          <a:p>
            <a:pPr algn="ctr"/>
            <a:r>
              <a:rPr lang="de-DE" dirty="0"/>
              <a:t>Case </a:t>
            </a:r>
            <a:r>
              <a:rPr lang="de-DE" dirty="0" err="1"/>
              <a:t>report</a:t>
            </a:r>
            <a:r>
              <a:rPr lang="de-DE" dirty="0"/>
              <a:t> </a:t>
            </a:r>
            <a:r>
              <a:rPr lang="de-DE" b="1" dirty="0"/>
              <a:t>PRESENTATION</a:t>
            </a:r>
            <a:r>
              <a:rPr lang="de-DE" dirty="0"/>
              <a:t> 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67640F74-5AB2-35E3-973A-ADB44F5AA3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433" y="2465338"/>
            <a:ext cx="1538688" cy="1615973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A226706B-7C47-2648-F757-7E659B40AA8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778" t="17458" r="5173" b="27909"/>
          <a:stretch/>
        </p:blipFill>
        <p:spPr>
          <a:xfrm>
            <a:off x="5820433" y="2628891"/>
            <a:ext cx="2119922" cy="1404658"/>
          </a:xfrm>
          <a:prstGeom prst="rect">
            <a:avLst/>
          </a:prstGeom>
        </p:spPr>
      </p:pic>
      <p:grpSp>
        <p:nvGrpSpPr>
          <p:cNvPr id="6" name="Agrupar 5">
            <a:extLst>
              <a:ext uri="{FF2B5EF4-FFF2-40B4-BE49-F238E27FC236}">
                <a16:creationId xmlns:a16="http://schemas.microsoft.com/office/drawing/2014/main" id="{5757F74A-6867-1534-EE82-032814349638}"/>
              </a:ext>
            </a:extLst>
          </p:cNvPr>
          <p:cNvGrpSpPr/>
          <p:nvPr/>
        </p:nvGrpSpPr>
        <p:grpSpPr>
          <a:xfrm>
            <a:off x="2251314" y="2261145"/>
            <a:ext cx="3579742" cy="4638324"/>
            <a:chOff x="2037492" y="1828800"/>
            <a:chExt cx="3579742" cy="4638324"/>
          </a:xfrm>
        </p:grpSpPr>
        <p:sp>
          <p:nvSpPr>
            <p:cNvPr id="8" name="TextBox 3">
              <a:extLst>
                <a:ext uri="{FF2B5EF4-FFF2-40B4-BE49-F238E27FC236}">
                  <a16:creationId xmlns:a16="http://schemas.microsoft.com/office/drawing/2014/main" id="{28D3B6A2-B90E-BC8A-F13A-98EAE4594F70}"/>
                </a:ext>
              </a:extLst>
            </p:cNvPr>
            <p:cNvSpPr txBox="1"/>
            <p:nvPr/>
          </p:nvSpPr>
          <p:spPr>
            <a:xfrm>
              <a:off x="2203746" y="2065919"/>
              <a:ext cx="3413488" cy="4401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algn="just">
                <a:lnSpc>
                  <a:spcPct val="150000"/>
                </a:lnSpc>
                <a:buFont typeface="Arial" panose="020B0604020202020204" pitchFamily="34" charset="0"/>
                <a:buChar char="•"/>
                <a:defRPr/>
              </a:pPr>
              <a:r>
                <a:rPr lang="en-US" altLang="ru-RU" sz="2000" dirty="0">
                  <a:ea typeface="Verdana" panose="020B0604030504040204" pitchFamily="34" charset="0"/>
                  <a:cs typeface="Verdana" panose="020B0604030504040204" pitchFamily="34" charset="0"/>
                </a:rPr>
                <a:t>56 years old female</a:t>
              </a:r>
            </a:p>
            <a:p>
              <a:pPr marL="285750" indent="-285750" algn="just">
                <a:lnSpc>
                  <a:spcPct val="150000"/>
                </a:lnSpc>
                <a:buFont typeface="Arial" panose="020B0604020202020204" pitchFamily="34" charset="0"/>
                <a:buChar char="•"/>
                <a:defRPr/>
              </a:pPr>
              <a:r>
                <a:rPr lang="en-US" altLang="ru-RU" sz="2000" dirty="0">
                  <a:ea typeface="Verdana" panose="020B0604030504040204" pitchFamily="34" charset="0"/>
                  <a:cs typeface="Verdana" panose="020B0604030504040204" pitchFamily="34" charset="0"/>
                </a:rPr>
                <a:t>Previous history: </a:t>
              </a:r>
            </a:p>
            <a:p>
              <a:pPr algn="just">
                <a:lnSpc>
                  <a:spcPct val="150000"/>
                </a:lnSpc>
                <a:defRPr/>
              </a:pPr>
              <a:r>
                <a:rPr lang="en-US" altLang="ru-RU" sz="2000" dirty="0">
                  <a:ea typeface="Verdana" panose="020B0604030504040204" pitchFamily="34" charset="0"/>
                  <a:cs typeface="Verdana" panose="020B0604030504040204" pitchFamily="34" charset="0"/>
                </a:rPr>
                <a:t>-    H</a:t>
              </a:r>
              <a:r>
                <a:rPr lang="en-US" sz="2000" dirty="0"/>
                <a:t>ypertension</a:t>
              </a:r>
            </a:p>
            <a:p>
              <a:pPr algn="just">
                <a:lnSpc>
                  <a:spcPct val="150000"/>
                </a:lnSpc>
                <a:defRPr/>
              </a:pPr>
              <a:r>
                <a:rPr lang="en-US" sz="2000" dirty="0"/>
                <a:t>-    Dyslipidemia</a:t>
              </a:r>
            </a:p>
            <a:p>
              <a:pPr marL="342900" indent="-342900" algn="just">
                <a:lnSpc>
                  <a:spcPct val="150000"/>
                </a:lnSpc>
                <a:buFontTx/>
                <a:buChar char="-"/>
                <a:defRPr/>
              </a:pPr>
              <a:r>
                <a:rPr lang="en-US" sz="2000" dirty="0"/>
                <a:t>Smoking habits</a:t>
              </a:r>
              <a:r>
                <a:rPr lang="pt-PT" sz="2000" dirty="0"/>
                <a:t> </a:t>
              </a:r>
            </a:p>
            <a:p>
              <a:pPr marL="342900" indent="-342900" algn="just">
                <a:lnSpc>
                  <a:spcPct val="150000"/>
                </a:lnSpc>
                <a:buFont typeface="Arial" panose="020B0604020202020204" pitchFamily="34" charset="0"/>
                <a:buChar char="•"/>
                <a:defRPr/>
              </a:pPr>
              <a:r>
                <a:rPr lang="pt-PT" altLang="ru-RU" sz="2000" dirty="0" err="1">
                  <a:ea typeface="Verdana" panose="020B0604030504040204" pitchFamily="34" charset="0"/>
                  <a:cs typeface="Verdana" panose="020B0604030504040204" pitchFamily="34" charset="0"/>
                </a:rPr>
                <a:t>Medication</a:t>
              </a:r>
              <a:r>
                <a:rPr lang="pt-PT" altLang="ru-RU" sz="2000" dirty="0">
                  <a:ea typeface="Verdana" panose="020B0604030504040204" pitchFamily="34" charset="0"/>
                  <a:cs typeface="Verdana" panose="020B0604030504040204" pitchFamily="34" charset="0"/>
                </a:rPr>
                <a:t>: </a:t>
              </a:r>
              <a:r>
                <a:rPr lang="pt-PT" altLang="ru-RU" sz="2000" dirty="0" err="1">
                  <a:ea typeface="Verdana" panose="020B0604030504040204" pitchFamily="34" charset="0"/>
                  <a:cs typeface="Verdana" panose="020B0604030504040204" pitchFamily="34" charset="0"/>
                </a:rPr>
                <a:t>sinvastatin</a:t>
              </a:r>
              <a:r>
                <a:rPr lang="pt-PT" altLang="ru-RU" sz="2000" dirty="0">
                  <a:ea typeface="Verdana" panose="020B0604030504040204" pitchFamily="34" charset="0"/>
                  <a:cs typeface="Verdana" panose="020B0604030504040204" pitchFamily="34" charset="0"/>
                </a:rPr>
                <a:t> 20mg, </a:t>
              </a:r>
              <a:r>
                <a:rPr lang="pt-PT" altLang="ru-RU" sz="2000" dirty="0" err="1">
                  <a:ea typeface="Verdana" panose="020B0604030504040204" pitchFamily="34" charset="0"/>
                  <a:cs typeface="Verdana" panose="020B0604030504040204" pitchFamily="34" charset="0"/>
                </a:rPr>
                <a:t>furosemide</a:t>
              </a:r>
              <a:r>
                <a:rPr lang="pt-PT" altLang="ru-RU" sz="2000" dirty="0">
                  <a:ea typeface="Verdana" panose="020B0604030504040204" pitchFamily="34" charset="0"/>
                  <a:cs typeface="Verdana" panose="020B0604030504040204" pitchFamily="34" charset="0"/>
                </a:rPr>
                <a:t> 80mg, </a:t>
              </a:r>
              <a:r>
                <a:rPr lang="pt-PT" altLang="ru-RU" sz="2000" dirty="0" err="1">
                  <a:ea typeface="Verdana" panose="020B0604030504040204" pitchFamily="34" charset="0"/>
                  <a:cs typeface="Verdana" panose="020B0604030504040204" pitchFamily="34" charset="0"/>
                </a:rPr>
                <a:t>esomeprazol</a:t>
              </a:r>
              <a:r>
                <a:rPr lang="pt-PT" altLang="ru-RU" sz="2000" dirty="0">
                  <a:ea typeface="Verdana" panose="020B0604030504040204" pitchFamily="34" charset="0"/>
                  <a:cs typeface="Verdana" panose="020B0604030504040204" pitchFamily="34" charset="0"/>
                </a:rPr>
                <a:t> 20mg</a:t>
              </a:r>
              <a:endParaRPr lang="en-US" altLang="ru-RU" sz="2000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endParaRPr lang="en-US" altLang="ru-RU" sz="2000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endParaRPr lang="de-DE" sz="2000" dirty="0"/>
            </a:p>
          </p:txBody>
        </p:sp>
        <p:sp>
          <p:nvSpPr>
            <p:cNvPr id="10" name="Parêntese Reto Esquerdo 9">
              <a:extLst>
                <a:ext uri="{FF2B5EF4-FFF2-40B4-BE49-F238E27FC236}">
                  <a16:creationId xmlns:a16="http://schemas.microsoft.com/office/drawing/2014/main" id="{CBBD3A4B-DEAE-39BA-8764-37D53F286D9E}"/>
                </a:ext>
              </a:extLst>
            </p:cNvPr>
            <p:cNvSpPr/>
            <p:nvPr/>
          </p:nvSpPr>
          <p:spPr>
            <a:xfrm>
              <a:off x="2037492" y="1828800"/>
              <a:ext cx="567074" cy="4252686"/>
            </a:xfrm>
            <a:prstGeom prst="leftBracket">
              <a:avLst/>
            </a:prstGeom>
            <a:ln w="28575"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grpSp>
        <p:nvGrpSpPr>
          <p:cNvPr id="11" name="Agrupar 10">
            <a:extLst>
              <a:ext uri="{FF2B5EF4-FFF2-40B4-BE49-F238E27FC236}">
                <a16:creationId xmlns:a16="http://schemas.microsoft.com/office/drawing/2014/main" id="{5F04A05A-8D03-2B63-10D4-E78919E64048}"/>
              </a:ext>
            </a:extLst>
          </p:cNvPr>
          <p:cNvGrpSpPr/>
          <p:nvPr/>
        </p:nvGrpSpPr>
        <p:grpSpPr>
          <a:xfrm>
            <a:off x="8143555" y="2261145"/>
            <a:ext cx="3531012" cy="3714994"/>
            <a:chOff x="8143555" y="1828800"/>
            <a:chExt cx="3531012" cy="3714994"/>
          </a:xfrm>
        </p:grpSpPr>
        <p:sp>
          <p:nvSpPr>
            <p:cNvPr id="12" name="TextBox 3">
              <a:extLst>
                <a:ext uri="{FF2B5EF4-FFF2-40B4-BE49-F238E27FC236}">
                  <a16:creationId xmlns:a16="http://schemas.microsoft.com/office/drawing/2014/main" id="{98A67FCA-7614-1ECE-2DC7-2559C3BB7CC7}"/>
                </a:ext>
              </a:extLst>
            </p:cNvPr>
            <p:cNvSpPr txBox="1"/>
            <p:nvPr/>
          </p:nvSpPr>
          <p:spPr>
            <a:xfrm>
              <a:off x="8257720" y="2065919"/>
              <a:ext cx="3416847" cy="3477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  <a:defRPr/>
              </a:pPr>
              <a:r>
                <a:rPr lang="en-US" altLang="ru-RU" sz="2000" dirty="0">
                  <a:ea typeface="Verdana" panose="020B0604030504040204" pitchFamily="34" charset="0"/>
                  <a:cs typeface="Verdana" panose="020B0604030504040204" pitchFamily="34" charset="0"/>
                </a:rPr>
                <a:t>Sent to the ER due to: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  <a:defRPr/>
              </a:pPr>
              <a:r>
                <a:rPr lang="en-US" sz="2000" dirty="0"/>
                <a:t>Heart failure  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</a:rPr>
                <a:t>NYHA IV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  <a:defRPr/>
              </a:pPr>
              <a:r>
                <a:rPr lang="en-US" altLang="ru-RU" sz="2000" dirty="0">
                  <a:ea typeface="Verdana" panose="020B0604030504040204" pitchFamily="34" charset="0"/>
                  <a:cs typeface="Verdana" panose="020B0604030504040204" pitchFamily="34" charset="0"/>
                </a:rPr>
                <a:t>ECG: 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</a:rPr>
                <a:t>complete atrioventricular block </a:t>
              </a:r>
              <a:r>
                <a:rPr lang="en-US" sz="2000" dirty="0"/>
                <a:t> with heart rate 45bpm, a QRS &lt;130ms</a:t>
              </a:r>
              <a:endParaRPr lang="en-US" altLang="ru-RU" sz="2000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endParaRPr lang="en-US" altLang="ru-RU" sz="2000" dirty="0"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endParaRPr lang="de-DE" sz="2000" dirty="0"/>
            </a:p>
          </p:txBody>
        </p:sp>
        <p:sp>
          <p:nvSpPr>
            <p:cNvPr id="13" name="Parêntese Reto Esquerdo 12">
              <a:extLst>
                <a:ext uri="{FF2B5EF4-FFF2-40B4-BE49-F238E27FC236}">
                  <a16:creationId xmlns:a16="http://schemas.microsoft.com/office/drawing/2014/main" id="{1F7C2322-A205-B4B2-DC84-8ACA79B91BA7}"/>
                </a:ext>
              </a:extLst>
            </p:cNvPr>
            <p:cNvSpPr/>
            <p:nvPr/>
          </p:nvSpPr>
          <p:spPr>
            <a:xfrm>
              <a:off x="8143555" y="1828800"/>
              <a:ext cx="567074" cy="3312762"/>
            </a:xfrm>
            <a:prstGeom prst="leftBracket">
              <a:avLst/>
            </a:prstGeom>
            <a:ln w="28575"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</p:spTree>
    <p:extLst>
      <p:ext uri="{BB962C8B-B14F-4D97-AF65-F5344CB8AC3E}">
        <p14:creationId xmlns:p14="http://schemas.microsoft.com/office/powerpoint/2010/main" val="1119648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F52923D0-3A59-E1E6-1785-727BA8454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860" y="390876"/>
            <a:ext cx="6814525" cy="1325563"/>
          </a:xfrm>
        </p:spPr>
        <p:txBody>
          <a:bodyPr>
            <a:normAutofit/>
          </a:bodyPr>
          <a:lstStyle/>
          <a:p>
            <a:pPr algn="ctr"/>
            <a:r>
              <a:rPr lang="de-DE" dirty="0"/>
              <a:t>Case </a:t>
            </a:r>
            <a:r>
              <a:rPr lang="de-DE" dirty="0" err="1"/>
              <a:t>report</a:t>
            </a:r>
            <a:r>
              <a:rPr lang="de-DE" dirty="0"/>
              <a:t> </a:t>
            </a:r>
            <a:r>
              <a:rPr lang="de-DE" b="1" dirty="0"/>
              <a:t>INVESTIGATION </a:t>
            </a:r>
          </a:p>
        </p:txBody>
      </p:sp>
      <p:sp>
        <p:nvSpPr>
          <p:cNvPr id="14" name="TextBox 3">
            <a:extLst>
              <a:ext uri="{FF2B5EF4-FFF2-40B4-BE49-F238E27FC236}">
                <a16:creationId xmlns:a16="http://schemas.microsoft.com/office/drawing/2014/main" id="{7C1E8D75-060A-8DFF-9FF8-53A6C750A7A1}"/>
              </a:ext>
            </a:extLst>
          </p:cNvPr>
          <p:cNvSpPr txBox="1"/>
          <p:nvPr/>
        </p:nvSpPr>
        <p:spPr>
          <a:xfrm>
            <a:off x="1289172" y="2107314"/>
            <a:ext cx="4373597" cy="4045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ru-RU" sz="2000" dirty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TTE: </a:t>
            </a:r>
            <a:r>
              <a:rPr lang="en-US" sz="2000" dirty="0"/>
              <a:t>congenitally corrected transposition of great vessels (</a:t>
            </a:r>
            <a:r>
              <a:rPr lang="en-US" sz="2000" dirty="0" err="1"/>
              <a:t>ccTGA</a:t>
            </a:r>
            <a:r>
              <a:rPr lang="en-US" sz="2000" dirty="0"/>
              <a:t>) and a dextrocardia; suspicion of ventricular septal defect (VSD; severely depressed left ventricular function (ejection fraction &lt; 30%)</a:t>
            </a:r>
            <a:r>
              <a:rPr lang="pt-PT" sz="2000" dirty="0"/>
              <a:t> </a:t>
            </a:r>
          </a:p>
          <a:p>
            <a:pPr algn="just">
              <a:defRPr/>
            </a:pPr>
            <a:endParaRPr lang="en-US" altLang="ru-RU" sz="2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chemeClr val="accent1">
                    <a:lumMod val="75000"/>
                  </a:schemeClr>
                </a:solidFill>
              </a:rPr>
              <a:t>Heart CT </a:t>
            </a:r>
            <a:r>
              <a:rPr lang="de-DE" sz="2000" dirty="0" err="1">
                <a:solidFill>
                  <a:schemeClr val="accent1">
                    <a:lumMod val="75000"/>
                  </a:schemeClr>
                </a:solidFill>
              </a:rPr>
              <a:t>scan</a:t>
            </a:r>
            <a:r>
              <a:rPr lang="de-DE" sz="2000" dirty="0"/>
              <a:t>: </a:t>
            </a:r>
            <a:r>
              <a:rPr lang="de-DE" sz="2000" dirty="0" err="1"/>
              <a:t>confirmation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CCTGA </a:t>
            </a:r>
            <a:r>
              <a:rPr lang="de-DE" sz="2000" dirty="0" err="1"/>
              <a:t>and</a:t>
            </a:r>
            <a:r>
              <a:rPr lang="de-DE" sz="2000" dirty="0"/>
              <a:t> </a:t>
            </a:r>
            <a:r>
              <a:rPr lang="de-DE" sz="2000" dirty="0" err="1"/>
              <a:t>dextrocardia</a:t>
            </a:r>
            <a:endParaRPr lang="de-DE" sz="2000" dirty="0"/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75170938-E511-EB89-9E13-966D671AD7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065" t="13395" r="9219" b="25255"/>
          <a:stretch/>
        </p:blipFill>
        <p:spPr>
          <a:xfrm>
            <a:off x="6943241" y="1716439"/>
            <a:ext cx="4789781" cy="3859078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A4B7041B-5D95-4F62-1559-0A5C7C64187E}"/>
              </a:ext>
            </a:extLst>
          </p:cNvPr>
          <p:cNvSpPr txBox="1"/>
          <p:nvPr/>
        </p:nvSpPr>
        <p:spPr>
          <a:xfrm>
            <a:off x="7151816" y="6080864"/>
            <a:ext cx="4571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TTE: </a:t>
            </a:r>
            <a:r>
              <a:rPr lang="pt-PT" sz="1200" dirty="0" err="1"/>
              <a:t>Transthoracic</a:t>
            </a:r>
            <a:r>
              <a:rPr lang="pt-PT" sz="1200" dirty="0"/>
              <a:t> </a:t>
            </a:r>
            <a:r>
              <a:rPr lang="pt-PT" sz="1200" dirty="0" err="1"/>
              <a:t>echocardiography</a:t>
            </a:r>
            <a:endParaRPr lang="pt-PT" sz="1200" dirty="0"/>
          </a:p>
          <a:p>
            <a:r>
              <a:rPr lang="pt-PT" sz="1200" dirty="0"/>
              <a:t>CCTGA: </a:t>
            </a:r>
            <a:r>
              <a:rPr lang="en-US" sz="1200" dirty="0"/>
              <a:t>congenitally corrected transposition of great vessels</a:t>
            </a:r>
          </a:p>
          <a:p>
            <a:r>
              <a:rPr lang="en-US" sz="1200" dirty="0"/>
              <a:t>VSD: ventricular septal defect </a:t>
            </a:r>
          </a:p>
          <a:p>
            <a:r>
              <a:rPr lang="en-US" sz="1200" dirty="0"/>
              <a:t>CT : computerized tomography</a:t>
            </a:r>
            <a:endParaRPr lang="pt-PT" sz="1200" dirty="0"/>
          </a:p>
        </p:txBody>
      </p:sp>
      <p:pic>
        <p:nvPicPr>
          <p:cNvPr id="17" name="Imagem 16" descr="Uma imagem com texto, software, Ícone de computador, Software de multimédia&#10;&#10;Descrição gerada automaticamente">
            <a:extLst>
              <a:ext uri="{FF2B5EF4-FFF2-40B4-BE49-F238E27FC236}">
                <a16:creationId xmlns:a16="http://schemas.microsoft.com/office/drawing/2014/main" id="{02D439C9-9950-0487-D7FC-B4EB6894EE7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39" t="21024" r="68130" b="15851"/>
          <a:stretch/>
        </p:blipFill>
        <p:spPr>
          <a:xfrm>
            <a:off x="0" y="1"/>
            <a:ext cx="11171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239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>
            <a:extLst>
              <a:ext uri="{FF2B5EF4-FFF2-40B4-BE49-F238E27FC236}">
                <a16:creationId xmlns:a16="http://schemas.microsoft.com/office/drawing/2014/main" id="{09BF2252-9684-8B75-F958-01833D698D5A}"/>
              </a:ext>
            </a:extLst>
          </p:cNvPr>
          <p:cNvSpPr txBox="1"/>
          <p:nvPr/>
        </p:nvSpPr>
        <p:spPr>
          <a:xfrm>
            <a:off x="1286261" y="2143655"/>
            <a:ext cx="4363425" cy="4045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ru-RU" sz="2000" dirty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CCTGA: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 err="1"/>
              <a:t>Atrio</a:t>
            </a:r>
            <a:r>
              <a:rPr lang="en-US" sz="2000" dirty="0"/>
              <a:t>-ventricular and </a:t>
            </a:r>
            <a:r>
              <a:rPr lang="en-US" sz="2000" dirty="0" err="1"/>
              <a:t>ventriculo</a:t>
            </a:r>
            <a:r>
              <a:rPr lang="en-US" sz="2000" dirty="0"/>
              <a:t>-arterial </a:t>
            </a:r>
            <a:r>
              <a:rPr lang="en-US" sz="2000" i="1" dirty="0"/>
              <a:t>discordance</a:t>
            </a:r>
            <a:r>
              <a:rPr lang="en-US" sz="2000" dirty="0"/>
              <a:t>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Spontaneous atrioventricular </a:t>
            </a:r>
            <a:r>
              <a:rPr lang="en-US" sz="2000" i="1" dirty="0"/>
              <a:t>conduction disturbances</a:t>
            </a:r>
            <a:r>
              <a:rPr lang="pt-PT" sz="2000" i="1" dirty="0"/>
              <a:t>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i="1" dirty="0"/>
              <a:t>Progressive HF </a:t>
            </a:r>
            <a:r>
              <a:rPr lang="en-US" sz="2000" dirty="0"/>
              <a:t>is one of the leading causes of mortality </a:t>
            </a:r>
            <a:endParaRPr lang="en-US" altLang="ru-RU" sz="2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CRT has gained increasing momentum</a:t>
            </a:r>
            <a:r>
              <a:rPr lang="pt-PT" sz="2000" dirty="0"/>
              <a:t> </a:t>
            </a:r>
            <a:endParaRPr lang="de-DE" sz="20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9D1B878-E3D4-E32A-94DD-625787B28F26}"/>
              </a:ext>
            </a:extLst>
          </p:cNvPr>
          <p:cNvSpPr txBox="1">
            <a:spLocks/>
          </p:cNvSpPr>
          <p:nvPr/>
        </p:nvSpPr>
        <p:spPr>
          <a:xfrm>
            <a:off x="1006861" y="390876"/>
            <a:ext cx="687983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dirty="0"/>
              <a:t>Case </a:t>
            </a:r>
            <a:r>
              <a:rPr lang="de-DE" dirty="0" err="1"/>
              <a:t>report</a:t>
            </a:r>
            <a:r>
              <a:rPr lang="de-DE" dirty="0"/>
              <a:t> </a:t>
            </a:r>
            <a:r>
              <a:rPr lang="de-DE" b="1" dirty="0"/>
              <a:t>INVESTIGATION 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368AE4C1-5452-97EB-7EF3-A9436795F8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7277"/>
          <a:stretch/>
        </p:blipFill>
        <p:spPr>
          <a:xfrm>
            <a:off x="6316400" y="1996521"/>
            <a:ext cx="5597757" cy="4387774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DED4C271-C7F1-2A70-C1CB-79ABEEB2B343}"/>
              </a:ext>
            </a:extLst>
          </p:cNvPr>
          <p:cNvSpPr txBox="1"/>
          <p:nvPr/>
        </p:nvSpPr>
        <p:spPr>
          <a:xfrm>
            <a:off x="1286261" y="6153463"/>
            <a:ext cx="5843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CCTGA: </a:t>
            </a:r>
            <a:r>
              <a:rPr lang="en-US" sz="1200" dirty="0"/>
              <a:t>congenitally corrected transposition of great vessels </a:t>
            </a:r>
            <a:endParaRPr lang="pt-PT" sz="1200" dirty="0"/>
          </a:p>
          <a:p>
            <a:r>
              <a:rPr lang="pt-PT" sz="1200" dirty="0"/>
              <a:t>CRT: </a:t>
            </a:r>
            <a:r>
              <a:rPr lang="en-US" sz="1200" dirty="0"/>
              <a:t>cardiac resynchronization therapy</a:t>
            </a:r>
            <a:endParaRPr lang="pt-PT" sz="1200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60B904F2-CBAF-753E-85D0-F2C5F5BF5CD2}"/>
              </a:ext>
            </a:extLst>
          </p:cNvPr>
          <p:cNvSpPr txBox="1"/>
          <p:nvPr/>
        </p:nvSpPr>
        <p:spPr>
          <a:xfrm>
            <a:off x="6316400" y="6533047"/>
            <a:ext cx="475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err="1"/>
              <a:t>Levine</a:t>
            </a:r>
            <a:r>
              <a:rPr lang="pt-PT" sz="1200" dirty="0"/>
              <a:t>, </a:t>
            </a:r>
            <a:r>
              <a:rPr lang="pt-PT" sz="1200" dirty="0" err="1"/>
              <a:t>Glenn</a:t>
            </a:r>
            <a:r>
              <a:rPr lang="pt-PT" sz="1200" dirty="0"/>
              <a:t> N., Color Atlas </a:t>
            </a:r>
            <a:r>
              <a:rPr lang="pt-PT" sz="1200" dirty="0" err="1"/>
              <a:t>of</a:t>
            </a:r>
            <a:r>
              <a:rPr lang="pt-PT" sz="1200" dirty="0"/>
              <a:t> cardiovascular </a:t>
            </a:r>
            <a:r>
              <a:rPr lang="pt-PT" sz="1200" dirty="0" err="1"/>
              <a:t>disease</a:t>
            </a:r>
            <a:r>
              <a:rPr lang="pt-PT" sz="1200" dirty="0"/>
              <a:t>,  </a:t>
            </a:r>
            <a:r>
              <a:rPr lang="pt-PT" sz="1200" dirty="0" err="1"/>
              <a:t>chapter</a:t>
            </a:r>
            <a:r>
              <a:rPr lang="pt-PT" sz="1200" dirty="0"/>
              <a:t> 44, 2015</a:t>
            </a:r>
          </a:p>
        </p:txBody>
      </p:sp>
      <p:pic>
        <p:nvPicPr>
          <p:cNvPr id="7" name="Imagem 6" descr="Uma imagem com texto, software, Ícone de computador, Software de multimédia&#10;&#10;Descrição gerada automaticamente">
            <a:extLst>
              <a:ext uri="{FF2B5EF4-FFF2-40B4-BE49-F238E27FC236}">
                <a16:creationId xmlns:a16="http://schemas.microsoft.com/office/drawing/2014/main" id="{9D087581-5877-50C1-CE36-E6066C04F45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39" t="21024" r="68130" b="15851"/>
          <a:stretch/>
        </p:blipFill>
        <p:spPr>
          <a:xfrm>
            <a:off x="0" y="1"/>
            <a:ext cx="11171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213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A3373E69-F736-A436-D7A6-54A5C85788EF}"/>
              </a:ext>
            </a:extLst>
          </p:cNvPr>
          <p:cNvGrpSpPr/>
          <p:nvPr/>
        </p:nvGrpSpPr>
        <p:grpSpPr>
          <a:xfrm>
            <a:off x="1172031" y="2332905"/>
            <a:ext cx="10515600" cy="3555998"/>
            <a:chOff x="0" y="0"/>
            <a:chExt cx="6764655" cy="2134235"/>
          </a:xfrm>
        </p:grpSpPr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7E08FF70-2F4E-BBD8-2DAF-87DDAB3DD3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53" t="14870" r="8299" b="20344"/>
            <a:stretch/>
          </p:blipFill>
          <p:spPr bwMode="auto">
            <a:xfrm>
              <a:off x="4673600" y="0"/>
              <a:ext cx="2091055" cy="213423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4" name="Imagem 3">
              <a:extLst>
                <a:ext uri="{FF2B5EF4-FFF2-40B4-BE49-F238E27FC236}">
                  <a16:creationId xmlns:a16="http://schemas.microsoft.com/office/drawing/2014/main" id="{8D650CDC-3BB4-C1E6-8473-38A0436BE2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145" t="21506" r="7681" b="19084"/>
            <a:stretch/>
          </p:blipFill>
          <p:spPr bwMode="auto">
            <a:xfrm>
              <a:off x="2362200" y="0"/>
              <a:ext cx="2133600" cy="213423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0ED8E5EE-C085-82A5-49C5-A685AF6E49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31" t="17165" r="3628" b="14970"/>
            <a:stretch/>
          </p:blipFill>
          <p:spPr bwMode="auto">
            <a:xfrm>
              <a:off x="0" y="0"/>
              <a:ext cx="2167255" cy="213233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A70B5E49-6F44-2C6A-8CDF-C5F44D43D013}"/>
              </a:ext>
            </a:extLst>
          </p:cNvPr>
          <p:cNvSpPr txBox="1">
            <a:spLocks/>
          </p:cNvSpPr>
          <p:nvPr/>
        </p:nvSpPr>
        <p:spPr>
          <a:xfrm>
            <a:off x="1006861" y="390876"/>
            <a:ext cx="69948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dirty="0"/>
              <a:t>Case </a:t>
            </a:r>
            <a:r>
              <a:rPr lang="de-DE" dirty="0" err="1"/>
              <a:t>report</a:t>
            </a:r>
            <a:r>
              <a:rPr lang="de-DE" dirty="0"/>
              <a:t> </a:t>
            </a:r>
            <a:r>
              <a:rPr lang="de-DE" b="1" dirty="0"/>
              <a:t>MANAGEMENT </a:t>
            </a:r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E0BD7074-4628-6EBA-7D37-D49A70D32938}"/>
              </a:ext>
            </a:extLst>
          </p:cNvPr>
          <p:cNvSpPr txBox="1"/>
          <p:nvPr/>
        </p:nvSpPr>
        <p:spPr>
          <a:xfrm>
            <a:off x="1442292" y="1897844"/>
            <a:ext cx="89467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 err="1"/>
              <a:t>cAVB</a:t>
            </a:r>
            <a:r>
              <a:rPr lang="en-US" sz="2000" dirty="0"/>
              <a:t> + severe LV disfunction:  a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CRT-D</a:t>
            </a:r>
            <a:r>
              <a:rPr lang="en-US" sz="2000" dirty="0"/>
              <a:t> was proposed for implantation</a:t>
            </a:r>
            <a:r>
              <a:rPr lang="pt-PT" sz="2000" dirty="0"/>
              <a:t> </a:t>
            </a:r>
            <a:endParaRPr lang="de-DE" sz="2000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55B64D6-4727-6CEE-09B2-38864D512832}"/>
              </a:ext>
            </a:extLst>
          </p:cNvPr>
          <p:cNvSpPr txBox="1"/>
          <p:nvPr/>
        </p:nvSpPr>
        <p:spPr>
          <a:xfrm>
            <a:off x="1172031" y="6025269"/>
            <a:ext cx="5843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err="1"/>
              <a:t>cAVB</a:t>
            </a:r>
            <a:r>
              <a:rPr lang="pt-PT" sz="1200" dirty="0"/>
              <a:t>: complete atrioventricular </a:t>
            </a:r>
            <a:r>
              <a:rPr lang="pt-PT" sz="1200" dirty="0" err="1"/>
              <a:t>block</a:t>
            </a:r>
            <a:endParaRPr lang="pt-PT" sz="1200" dirty="0"/>
          </a:p>
          <a:p>
            <a:r>
              <a:rPr lang="pt-PT" sz="1200" dirty="0"/>
              <a:t>LV: </a:t>
            </a:r>
            <a:r>
              <a:rPr lang="pt-PT" sz="1200" dirty="0" err="1"/>
              <a:t>Left</a:t>
            </a:r>
            <a:r>
              <a:rPr lang="pt-PT" sz="1200" dirty="0"/>
              <a:t> </a:t>
            </a:r>
            <a:r>
              <a:rPr lang="pt-PT" sz="1200" dirty="0" err="1"/>
              <a:t>ventricule</a:t>
            </a:r>
            <a:endParaRPr lang="pt-PT" sz="1200" dirty="0"/>
          </a:p>
          <a:p>
            <a:r>
              <a:rPr lang="pt-PT" sz="1200" dirty="0"/>
              <a:t>CRT-D: </a:t>
            </a:r>
            <a:r>
              <a:rPr lang="en-US" sz="1200" dirty="0"/>
              <a:t>cardiac resynchronization therapy with defibrillator</a:t>
            </a:r>
            <a:endParaRPr lang="pt-PT" sz="1200" dirty="0"/>
          </a:p>
        </p:txBody>
      </p:sp>
      <p:pic>
        <p:nvPicPr>
          <p:cNvPr id="9" name="Imagem 8" descr="Uma imagem com texto, software, Ícone de computador, Software de multimédia&#10;&#10;Descrição gerada automaticamente">
            <a:extLst>
              <a:ext uri="{FF2B5EF4-FFF2-40B4-BE49-F238E27FC236}">
                <a16:creationId xmlns:a16="http://schemas.microsoft.com/office/drawing/2014/main" id="{845B0A4F-2888-7F38-8348-12DEE0EE27F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39" t="21024" r="68130" b="15851"/>
          <a:stretch/>
        </p:blipFill>
        <p:spPr>
          <a:xfrm>
            <a:off x="0" y="1"/>
            <a:ext cx="11171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081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50B4E6ED-B3E3-1AA9-2E67-CADEE72622A1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" t="13089" b="10393"/>
          <a:stretch/>
        </p:blipFill>
        <p:spPr bwMode="auto">
          <a:xfrm>
            <a:off x="6574253" y="1509932"/>
            <a:ext cx="5089139" cy="49571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60DBBEA-2F10-959F-F12B-58785518409E}"/>
              </a:ext>
            </a:extLst>
          </p:cNvPr>
          <p:cNvSpPr txBox="1"/>
          <p:nvPr/>
        </p:nvSpPr>
        <p:spPr>
          <a:xfrm>
            <a:off x="1235410" y="2533451"/>
            <a:ext cx="5089139" cy="2814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No capture </a:t>
            </a:r>
            <a:r>
              <a:rPr lang="en-US" sz="2000" dirty="0" err="1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tresholds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000" dirty="0">
                <a:ea typeface="Verdana" panose="020B0604030504040204" pitchFamily="34" charset="0"/>
                <a:cs typeface="Verdana" panose="020B0604030504040204" pitchFamily="34" charset="0"/>
              </a:rPr>
              <a:t>with the CRT-D, </a:t>
            </a:r>
            <a:r>
              <a:rPr lang="en-US" sz="2000" dirty="0"/>
              <a:t>probably justified by the fibrotic tissue present in a highly remodeled </a:t>
            </a:r>
            <a:r>
              <a:rPr lang="en-US" sz="2000" dirty="0" err="1"/>
              <a:t>ventricule</a:t>
            </a:r>
            <a:endParaRPr lang="en-US" sz="2000" dirty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CRT-D was removed and a dual chamber ICD was placed instead</a:t>
            </a:r>
            <a:r>
              <a:rPr lang="pt-PT" sz="2000" dirty="0"/>
              <a:t> 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de-DE" sz="2000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B936E7F8-6BF8-F728-A00D-4789E185970F}"/>
              </a:ext>
            </a:extLst>
          </p:cNvPr>
          <p:cNvSpPr txBox="1"/>
          <p:nvPr/>
        </p:nvSpPr>
        <p:spPr>
          <a:xfrm>
            <a:off x="1480222" y="5934247"/>
            <a:ext cx="5843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CRT-D: </a:t>
            </a:r>
            <a:r>
              <a:rPr lang="en-US" sz="1200" dirty="0"/>
              <a:t>cardiac resynchronization therapy with defibrillator</a:t>
            </a:r>
            <a:endParaRPr lang="pt-PT" sz="1200" dirty="0"/>
          </a:p>
          <a:p>
            <a:r>
              <a:rPr lang="pt-PT" sz="1200" dirty="0"/>
              <a:t>ICD: </a:t>
            </a:r>
            <a:r>
              <a:rPr lang="en-US" sz="1200" dirty="0"/>
              <a:t>implantable cardiac defibrillator </a:t>
            </a:r>
            <a:endParaRPr lang="pt-PT" sz="12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9D1E632-9736-6450-1DD3-0018608D9EB4}"/>
              </a:ext>
            </a:extLst>
          </p:cNvPr>
          <p:cNvSpPr txBox="1">
            <a:spLocks/>
          </p:cNvSpPr>
          <p:nvPr/>
        </p:nvSpPr>
        <p:spPr>
          <a:xfrm>
            <a:off x="1006861" y="390876"/>
            <a:ext cx="69948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dirty="0"/>
              <a:t>Case </a:t>
            </a:r>
            <a:r>
              <a:rPr lang="de-DE" dirty="0" err="1"/>
              <a:t>report</a:t>
            </a:r>
            <a:r>
              <a:rPr lang="de-DE" dirty="0"/>
              <a:t> </a:t>
            </a:r>
            <a:r>
              <a:rPr lang="de-DE" b="1" dirty="0"/>
              <a:t>MANAGEMENT </a:t>
            </a:r>
          </a:p>
        </p:txBody>
      </p:sp>
      <p:pic>
        <p:nvPicPr>
          <p:cNvPr id="7" name="Imagem 6" descr="Uma imagem com texto, software, Ícone de computador, Software de multimédia&#10;&#10;Descrição gerada automaticamente">
            <a:extLst>
              <a:ext uri="{FF2B5EF4-FFF2-40B4-BE49-F238E27FC236}">
                <a16:creationId xmlns:a16="http://schemas.microsoft.com/office/drawing/2014/main" id="{2FAE0E39-E11D-8C50-887C-06343BCF3D5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39" t="21024" r="68130" b="15851"/>
          <a:stretch/>
        </p:blipFill>
        <p:spPr>
          <a:xfrm>
            <a:off x="0" y="1"/>
            <a:ext cx="11171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47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66802424-BC26-6919-3D35-7D89E34F68D1}"/>
              </a:ext>
            </a:extLst>
          </p:cNvPr>
          <p:cNvSpPr txBox="1"/>
          <p:nvPr/>
        </p:nvSpPr>
        <p:spPr>
          <a:xfrm>
            <a:off x="1286296" y="6469068"/>
            <a:ext cx="58438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CCTGA: </a:t>
            </a:r>
            <a:r>
              <a:rPr lang="en-US" sz="1200" dirty="0"/>
              <a:t>congenitally corrected transposition of great vessels </a:t>
            </a:r>
            <a:endParaRPr lang="pt-PT" sz="12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079905F-1509-123F-AF9F-EB2C718BB162}"/>
              </a:ext>
            </a:extLst>
          </p:cNvPr>
          <p:cNvSpPr txBox="1">
            <a:spLocks/>
          </p:cNvSpPr>
          <p:nvPr/>
        </p:nvSpPr>
        <p:spPr>
          <a:xfrm>
            <a:off x="1064531" y="0"/>
            <a:ext cx="5974510" cy="2446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b="1" dirty="0"/>
              <a:t>LEARNING OUTCOMES</a:t>
            </a:r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5F69F72F-35FC-FEBA-596A-94068C3273F9}"/>
              </a:ext>
            </a:extLst>
          </p:cNvPr>
          <p:cNvGrpSpPr/>
          <p:nvPr/>
        </p:nvGrpSpPr>
        <p:grpSpPr>
          <a:xfrm>
            <a:off x="1286296" y="2070847"/>
            <a:ext cx="10185463" cy="3710021"/>
            <a:chOff x="693208" y="1874087"/>
            <a:chExt cx="11224988" cy="3906781"/>
          </a:xfrm>
        </p:grpSpPr>
        <p:graphicFrame>
          <p:nvGraphicFramePr>
            <p:cNvPr id="4" name="TextBox 3">
              <a:extLst>
                <a:ext uri="{FF2B5EF4-FFF2-40B4-BE49-F238E27FC236}">
                  <a16:creationId xmlns:a16="http://schemas.microsoft.com/office/drawing/2014/main" id="{F16D0E6C-1921-2A0D-74D4-FF914E943374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546504591"/>
                </p:ext>
              </p:extLst>
            </p:nvPr>
          </p:nvGraphicFramePr>
          <p:xfrm>
            <a:off x="832689" y="1874087"/>
            <a:ext cx="11085507" cy="390678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37C94095-288B-11A2-0C4B-286EBF6D96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5722" t="9152" r="8885" b="5081"/>
            <a:stretch/>
          </p:blipFill>
          <p:spPr>
            <a:xfrm>
              <a:off x="693208" y="2337742"/>
              <a:ext cx="1404172" cy="1410348"/>
            </a:xfrm>
            <a:prstGeom prst="rect">
              <a:avLst/>
            </a:prstGeom>
          </p:spPr>
        </p:pic>
        <p:pic>
          <p:nvPicPr>
            <p:cNvPr id="6" name="Imagem 5">
              <a:extLst>
                <a:ext uri="{FF2B5EF4-FFF2-40B4-BE49-F238E27FC236}">
                  <a16:creationId xmlns:a16="http://schemas.microsoft.com/office/drawing/2014/main" id="{19EA868A-1715-99EF-8A2A-F52AD32E37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17579" t="12410" r="47219" b="24933"/>
            <a:stretch/>
          </p:blipFill>
          <p:spPr>
            <a:xfrm>
              <a:off x="848185" y="3955657"/>
              <a:ext cx="1244085" cy="1324835"/>
            </a:xfrm>
            <a:prstGeom prst="rect">
              <a:avLst/>
            </a:prstGeom>
          </p:spPr>
        </p:pic>
      </p:grpSp>
      <p:pic>
        <p:nvPicPr>
          <p:cNvPr id="8" name="Imagem 7" descr="Uma imagem com texto, software, Ícone de computador, Software de multimédia&#10;&#10;Descrição gerada automaticamente">
            <a:extLst>
              <a:ext uri="{FF2B5EF4-FFF2-40B4-BE49-F238E27FC236}">
                <a16:creationId xmlns:a16="http://schemas.microsoft.com/office/drawing/2014/main" id="{367ABB0F-2111-4B6D-6AB4-D911163D9291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39" t="21024" r="68130" b="15851"/>
          <a:stretch/>
        </p:blipFill>
        <p:spPr>
          <a:xfrm>
            <a:off x="0" y="1"/>
            <a:ext cx="11171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184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8137C19C-E60D-47AF-82C9-B9A47A80D79C}"/>
              </a:ext>
            </a:extLst>
          </p:cNvPr>
          <p:cNvSpPr txBox="1">
            <a:spLocks/>
          </p:cNvSpPr>
          <p:nvPr/>
        </p:nvSpPr>
        <p:spPr>
          <a:xfrm>
            <a:off x="591975" y="4279119"/>
            <a:ext cx="4184295" cy="1209142"/>
          </a:xfrm>
          <a:prstGeom prst="rect">
            <a:avLst/>
          </a:prstGeom>
          <a:noFill/>
        </p:spPr>
        <p:txBody>
          <a:bodyPr lIns="91440" tIns="45720" rIns="91440" bIns="45720" anchor="ctr"/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5000" b="1" dirty="0">
                <a:solidFill>
                  <a:schemeClr val="bg1"/>
                </a:solidFill>
                <a:latin typeface="Arial"/>
                <a:cs typeface="Arial"/>
              </a:rPr>
              <a:t>OBRIGADO</a:t>
            </a:r>
            <a:endParaRPr lang="pt-PT" altLang="ko-KR" sz="5000" b="1">
              <a:solidFill>
                <a:schemeClr val="bg1"/>
              </a:solidFill>
              <a:latin typeface="Arial"/>
              <a:ea typeface="맑은 고딕"/>
              <a:cs typeface="Arial"/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BE16-6C0F-4A45-9EC6-3AC48ACF398B}"/>
              </a:ext>
            </a:extLst>
          </p:cNvPr>
          <p:cNvSpPr/>
          <p:nvPr/>
        </p:nvSpPr>
        <p:spPr>
          <a:xfrm flipV="1">
            <a:off x="760451" y="5245242"/>
            <a:ext cx="1729409" cy="828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PT" sz="1600">
              <a:solidFill>
                <a:srgbClr val="49A6AB"/>
              </a:solidFill>
            </a:endParaRP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5B05E475-1C98-4C7F-8DF6-E04190CB095F}"/>
              </a:ext>
            </a:extLst>
          </p:cNvPr>
          <p:cNvSpPr txBox="1">
            <a:spLocks/>
          </p:cNvSpPr>
          <p:nvPr/>
        </p:nvSpPr>
        <p:spPr>
          <a:xfrm>
            <a:off x="630073" y="5325987"/>
            <a:ext cx="2528009" cy="907013"/>
          </a:xfrm>
          <a:prstGeom prst="rect">
            <a:avLst/>
          </a:prstGeom>
          <a:noFill/>
        </p:spPr>
        <p:txBody>
          <a:bodyPr lIns="91440" tIns="45720" rIns="91440" bIns="45720" anchor="ctr"/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dirty="0">
                <a:solidFill>
                  <a:schemeClr val="bg1"/>
                </a:solidFill>
                <a:latin typeface="Arial"/>
                <a:ea typeface="맑은 고딕"/>
                <a:cs typeface="Arial"/>
              </a:rPr>
              <a:t>Joana Lima Lopes</a:t>
            </a:r>
          </a:p>
          <a:p>
            <a:r>
              <a:rPr lang="pt-PT" sz="1200" dirty="0">
                <a:solidFill>
                  <a:schemeClr val="bg1"/>
                </a:solidFill>
                <a:latin typeface="Arial"/>
                <a:ea typeface="맑은 고딕"/>
                <a:cs typeface="Arial"/>
              </a:rPr>
              <a:t>30/01/2024</a:t>
            </a:r>
            <a:endParaRPr lang="pt-PT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0598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338</Words>
  <Application>Microsoft Macintosh PowerPoint</Application>
  <PresentationFormat>Ecrã Panorâmico</PresentationFormat>
  <Paragraphs>50</Paragraphs>
  <Slides>8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do Office</vt:lpstr>
      <vt:lpstr>Apresentação do PowerPoint</vt:lpstr>
      <vt:lpstr>Case report PRESENTATION </vt:lpstr>
      <vt:lpstr>Case report INVESTIGATION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Nuno Morujo</dc:creator>
  <cp:lastModifiedBy>Joana Lopes</cp:lastModifiedBy>
  <cp:revision>409</cp:revision>
  <dcterms:created xsi:type="dcterms:W3CDTF">2021-07-01T09:00:46Z</dcterms:created>
  <dcterms:modified xsi:type="dcterms:W3CDTF">2024-01-29T13:46:02Z</dcterms:modified>
</cp:coreProperties>
</file>