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960" r:id="rId4"/>
  </p:sldMasterIdLst>
  <p:notesMasterIdLst>
    <p:notesMasterId r:id="rId21"/>
  </p:notesMasterIdLst>
  <p:handoutMasterIdLst>
    <p:handoutMasterId r:id="rId22"/>
  </p:handoutMasterIdLst>
  <p:sldIdLst>
    <p:sldId id="256" r:id="rId5"/>
    <p:sldId id="296" r:id="rId6"/>
    <p:sldId id="312" r:id="rId7"/>
    <p:sldId id="259" r:id="rId8"/>
    <p:sldId id="313" r:id="rId9"/>
    <p:sldId id="264" r:id="rId10"/>
    <p:sldId id="265" r:id="rId11"/>
    <p:sldId id="315" r:id="rId12"/>
    <p:sldId id="316" r:id="rId13"/>
    <p:sldId id="321" r:id="rId14"/>
    <p:sldId id="319" r:id="rId15"/>
    <p:sldId id="320" r:id="rId16"/>
    <p:sldId id="318" r:id="rId17"/>
    <p:sldId id="317" r:id="rId18"/>
    <p:sldId id="261" r:id="rId19"/>
    <p:sldId id="322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3A8E"/>
    <a:srgbClr val="003399"/>
    <a:srgbClr val="FF9933"/>
    <a:srgbClr val="FF9300"/>
    <a:srgbClr val="000000"/>
    <a:srgbClr val="FFCC66"/>
    <a:srgbClr val="FFEE5B"/>
    <a:srgbClr val="FFF182"/>
    <a:srgbClr val="98B7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7292A2E-F333-43FB-9621-5CBBE7FDCDCB}" styleName="Estilo Claro 2 - Destaque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78" autoAdjust="0"/>
    <p:restoredTop sz="80666" autoAdjust="0"/>
  </p:normalViewPr>
  <p:slideViewPr>
    <p:cSldViewPr snapToGrid="0">
      <p:cViewPr varScale="1">
        <p:scale>
          <a:sx n="86" d="100"/>
          <a:sy n="86" d="100"/>
        </p:scale>
        <p:origin x="232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299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B55A8D-9E3D-492C-BF47-9B20F0687010}" type="doc">
      <dgm:prSet loTypeId="urn:microsoft.com/office/officeart/2005/8/layout/orgChart1" loCatId="hierarchy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pt-PT"/>
        </a:p>
      </dgm:t>
    </dgm:pt>
    <dgm:pt modelId="{F3AEC061-853D-4BBF-A9D4-398336439CCC}">
      <dgm:prSet phldrT="[Texto]" custT="1"/>
      <dgm:spPr/>
      <dgm:t>
        <a:bodyPr/>
        <a:lstStyle/>
        <a:p>
          <a:r>
            <a:rPr lang="pt-PT" sz="44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47</a:t>
          </a:r>
        </a:p>
      </dgm:t>
    </dgm:pt>
    <dgm:pt modelId="{F04B8211-10B2-4F43-8718-E5781B8C7063}" type="parTrans" cxnId="{F6629BD1-3733-483F-B6A1-95E4ED0C5411}">
      <dgm:prSet/>
      <dgm:spPr/>
      <dgm:t>
        <a:bodyPr/>
        <a:lstStyle/>
        <a:p>
          <a:endParaRPr lang="pt-PT" sz="1600">
            <a:solidFill>
              <a:schemeClr val="bg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3A67D7E-784D-42A2-A57B-705B679145F5}" type="sibTrans" cxnId="{F6629BD1-3733-483F-B6A1-95E4ED0C5411}">
      <dgm:prSet/>
      <dgm:spPr/>
      <dgm:t>
        <a:bodyPr/>
        <a:lstStyle/>
        <a:p>
          <a:endParaRPr lang="pt-PT" sz="1600">
            <a:solidFill>
              <a:schemeClr val="bg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471A41C-36B8-47A3-8070-9CE9DCB4AA21}" type="asst">
      <dgm:prSet phldrT="[Texto]" custT="1"/>
      <dgm:spPr/>
      <dgm:t>
        <a:bodyPr/>
        <a:lstStyle/>
        <a:p>
          <a:r>
            <a:rPr lang="pt-PT" sz="44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2</a:t>
          </a:r>
        </a:p>
      </dgm:t>
    </dgm:pt>
    <dgm:pt modelId="{AA5DD371-F074-410C-BFB1-42D387FC52ED}" type="parTrans" cxnId="{E3729A4A-98C6-4B0A-89E1-36A48AC21061}">
      <dgm:prSet/>
      <dgm:spPr>
        <a:ln w="28575">
          <a:solidFill>
            <a:schemeClr val="bg2">
              <a:lumMod val="50000"/>
            </a:schemeClr>
          </a:solidFill>
        </a:ln>
      </dgm:spPr>
      <dgm:t>
        <a:bodyPr/>
        <a:lstStyle/>
        <a:p>
          <a:endParaRPr lang="pt-PT" sz="1600">
            <a:solidFill>
              <a:schemeClr val="bg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B8FE531-4B6C-4EC9-8F1A-D2E91CB62CA6}" type="sibTrans" cxnId="{E3729A4A-98C6-4B0A-89E1-36A48AC21061}">
      <dgm:prSet/>
      <dgm:spPr/>
      <dgm:t>
        <a:bodyPr/>
        <a:lstStyle/>
        <a:p>
          <a:endParaRPr lang="pt-PT" sz="1600">
            <a:solidFill>
              <a:schemeClr val="bg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46BC72F-BAE6-4B2C-8D9C-7FD3957FA4EE}">
      <dgm:prSet phldrT="[Texto]" custT="1"/>
      <dgm:spPr>
        <a:ln w="76200"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pt-PT" sz="44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45</a:t>
          </a:r>
        </a:p>
      </dgm:t>
    </dgm:pt>
    <dgm:pt modelId="{4E9F1C12-517A-4CE2-9F34-8E588BFD9414}" type="parTrans" cxnId="{3FBF8261-E4F4-4C91-81A5-23A89D909F40}">
      <dgm:prSet/>
      <dgm:spPr>
        <a:ln w="28575">
          <a:solidFill>
            <a:schemeClr val="bg2">
              <a:lumMod val="50000"/>
            </a:schemeClr>
          </a:solidFill>
        </a:ln>
      </dgm:spPr>
      <dgm:t>
        <a:bodyPr/>
        <a:lstStyle/>
        <a:p>
          <a:endParaRPr lang="pt-PT" sz="1600">
            <a:solidFill>
              <a:schemeClr val="bg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8F1F8E6-3EA6-406B-93E5-31BC7C2526CB}" type="sibTrans" cxnId="{3FBF8261-E4F4-4C91-81A5-23A89D909F40}">
      <dgm:prSet/>
      <dgm:spPr/>
      <dgm:t>
        <a:bodyPr/>
        <a:lstStyle/>
        <a:p>
          <a:endParaRPr lang="pt-PT" sz="1600">
            <a:solidFill>
              <a:schemeClr val="bg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57C3DCD-3467-4055-B8A4-D5F1DBD15277}" type="pres">
      <dgm:prSet presAssocID="{2FB55A8D-9E3D-492C-BF47-9B20F068701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483D1D3-066A-4D0B-A383-92907C73771B}" type="pres">
      <dgm:prSet presAssocID="{F3AEC061-853D-4BBF-A9D4-398336439CCC}" presName="hierRoot1" presStyleCnt="0">
        <dgm:presLayoutVars>
          <dgm:hierBranch val="init"/>
        </dgm:presLayoutVars>
      </dgm:prSet>
      <dgm:spPr/>
    </dgm:pt>
    <dgm:pt modelId="{8AC152DC-4313-4F71-9BDF-E2B76542D7D9}" type="pres">
      <dgm:prSet presAssocID="{F3AEC061-853D-4BBF-A9D4-398336439CCC}" presName="rootComposite1" presStyleCnt="0"/>
      <dgm:spPr/>
    </dgm:pt>
    <dgm:pt modelId="{D9BED36F-20C2-4F3E-8BD7-AC5E8B0C41ED}" type="pres">
      <dgm:prSet presAssocID="{F3AEC061-853D-4BBF-A9D4-398336439CCC}" presName="rootText1" presStyleLbl="node0" presStyleIdx="0" presStyleCnt="1">
        <dgm:presLayoutVars>
          <dgm:chPref val="3"/>
        </dgm:presLayoutVars>
      </dgm:prSet>
      <dgm:spPr/>
    </dgm:pt>
    <dgm:pt modelId="{625BE327-AF69-43AF-8272-F938992B5B30}" type="pres">
      <dgm:prSet presAssocID="{F3AEC061-853D-4BBF-A9D4-398336439CCC}" presName="rootConnector1" presStyleLbl="node1" presStyleIdx="0" presStyleCnt="0"/>
      <dgm:spPr/>
    </dgm:pt>
    <dgm:pt modelId="{CFC059EC-AC9B-4286-A65A-C5200B47C677}" type="pres">
      <dgm:prSet presAssocID="{F3AEC061-853D-4BBF-A9D4-398336439CCC}" presName="hierChild2" presStyleCnt="0"/>
      <dgm:spPr/>
    </dgm:pt>
    <dgm:pt modelId="{7D0C0F2F-57E4-40DC-A2C6-06CE118AA5F8}" type="pres">
      <dgm:prSet presAssocID="{4E9F1C12-517A-4CE2-9F34-8E588BFD9414}" presName="Name37" presStyleLbl="parChTrans1D2" presStyleIdx="0" presStyleCnt="2"/>
      <dgm:spPr/>
    </dgm:pt>
    <dgm:pt modelId="{EEE48666-2C09-4D74-A495-3B125AB7D300}" type="pres">
      <dgm:prSet presAssocID="{146BC72F-BAE6-4B2C-8D9C-7FD3957FA4EE}" presName="hierRoot2" presStyleCnt="0">
        <dgm:presLayoutVars>
          <dgm:hierBranch val="init"/>
        </dgm:presLayoutVars>
      </dgm:prSet>
      <dgm:spPr/>
    </dgm:pt>
    <dgm:pt modelId="{EA2A79BA-552D-4553-A424-1F7CB208C301}" type="pres">
      <dgm:prSet presAssocID="{146BC72F-BAE6-4B2C-8D9C-7FD3957FA4EE}" presName="rootComposite" presStyleCnt="0"/>
      <dgm:spPr/>
    </dgm:pt>
    <dgm:pt modelId="{B9C7FA24-9FF4-4BF9-92BB-A78E5EBBE5EB}" type="pres">
      <dgm:prSet presAssocID="{146BC72F-BAE6-4B2C-8D9C-7FD3957FA4EE}" presName="rootText" presStyleLbl="node2" presStyleIdx="0" presStyleCnt="1">
        <dgm:presLayoutVars>
          <dgm:chPref val="3"/>
        </dgm:presLayoutVars>
      </dgm:prSet>
      <dgm:spPr/>
    </dgm:pt>
    <dgm:pt modelId="{DC4B1B6F-10D5-4895-A82E-BDA59B62690F}" type="pres">
      <dgm:prSet presAssocID="{146BC72F-BAE6-4B2C-8D9C-7FD3957FA4EE}" presName="rootConnector" presStyleLbl="node2" presStyleIdx="0" presStyleCnt="1"/>
      <dgm:spPr/>
    </dgm:pt>
    <dgm:pt modelId="{3EC75811-1606-4B0A-AB91-6332714A3A2F}" type="pres">
      <dgm:prSet presAssocID="{146BC72F-BAE6-4B2C-8D9C-7FD3957FA4EE}" presName="hierChild4" presStyleCnt="0"/>
      <dgm:spPr/>
    </dgm:pt>
    <dgm:pt modelId="{28692CD2-2C4D-4AF8-A905-372377ECC90D}" type="pres">
      <dgm:prSet presAssocID="{146BC72F-BAE6-4B2C-8D9C-7FD3957FA4EE}" presName="hierChild5" presStyleCnt="0"/>
      <dgm:spPr/>
    </dgm:pt>
    <dgm:pt modelId="{A713A36D-7785-4330-8C75-942EB91373D7}" type="pres">
      <dgm:prSet presAssocID="{F3AEC061-853D-4BBF-A9D4-398336439CCC}" presName="hierChild3" presStyleCnt="0"/>
      <dgm:spPr/>
    </dgm:pt>
    <dgm:pt modelId="{C66718AF-F9CE-43DD-8674-9817F42EAB6E}" type="pres">
      <dgm:prSet presAssocID="{AA5DD371-F074-410C-BFB1-42D387FC52ED}" presName="Name111" presStyleLbl="parChTrans1D2" presStyleIdx="1" presStyleCnt="2"/>
      <dgm:spPr/>
    </dgm:pt>
    <dgm:pt modelId="{EED8418E-FA96-455F-AE71-E8FA34EF566B}" type="pres">
      <dgm:prSet presAssocID="{7471A41C-36B8-47A3-8070-9CE9DCB4AA21}" presName="hierRoot3" presStyleCnt="0">
        <dgm:presLayoutVars>
          <dgm:hierBranch val="init"/>
        </dgm:presLayoutVars>
      </dgm:prSet>
      <dgm:spPr/>
    </dgm:pt>
    <dgm:pt modelId="{26D36EE6-5215-4429-ABB2-B0D04985C795}" type="pres">
      <dgm:prSet presAssocID="{7471A41C-36B8-47A3-8070-9CE9DCB4AA21}" presName="rootComposite3" presStyleCnt="0"/>
      <dgm:spPr/>
    </dgm:pt>
    <dgm:pt modelId="{9FFA806F-C027-4636-9CB9-000C6719E264}" type="pres">
      <dgm:prSet presAssocID="{7471A41C-36B8-47A3-8070-9CE9DCB4AA21}" presName="rootText3" presStyleLbl="asst1" presStyleIdx="0" presStyleCnt="1">
        <dgm:presLayoutVars>
          <dgm:chPref val="3"/>
        </dgm:presLayoutVars>
      </dgm:prSet>
      <dgm:spPr/>
    </dgm:pt>
    <dgm:pt modelId="{2910E7B5-7D1B-4126-8E7A-D96134D62C8E}" type="pres">
      <dgm:prSet presAssocID="{7471A41C-36B8-47A3-8070-9CE9DCB4AA21}" presName="rootConnector3" presStyleLbl="asst1" presStyleIdx="0" presStyleCnt="1"/>
      <dgm:spPr/>
    </dgm:pt>
    <dgm:pt modelId="{AC200C3B-FE38-40D2-B5BF-CDDED908EF90}" type="pres">
      <dgm:prSet presAssocID="{7471A41C-36B8-47A3-8070-9CE9DCB4AA21}" presName="hierChild6" presStyleCnt="0"/>
      <dgm:spPr/>
    </dgm:pt>
    <dgm:pt modelId="{4D08710E-F851-48EE-9018-C08782D65C9A}" type="pres">
      <dgm:prSet presAssocID="{7471A41C-36B8-47A3-8070-9CE9DCB4AA21}" presName="hierChild7" presStyleCnt="0"/>
      <dgm:spPr/>
    </dgm:pt>
  </dgm:ptLst>
  <dgm:cxnLst>
    <dgm:cxn modelId="{35EE460B-08B1-43A1-A06C-35062DFA144B}" type="presOf" srcId="{AA5DD371-F074-410C-BFB1-42D387FC52ED}" destId="{C66718AF-F9CE-43DD-8674-9817F42EAB6E}" srcOrd="0" destOrd="0" presId="urn:microsoft.com/office/officeart/2005/8/layout/orgChart1"/>
    <dgm:cxn modelId="{B808BC1B-E741-4C64-B89A-2AD363F916F4}" type="presOf" srcId="{146BC72F-BAE6-4B2C-8D9C-7FD3957FA4EE}" destId="{B9C7FA24-9FF4-4BF9-92BB-A78E5EBBE5EB}" srcOrd="0" destOrd="0" presId="urn:microsoft.com/office/officeart/2005/8/layout/orgChart1"/>
    <dgm:cxn modelId="{9712FE24-5380-4016-ADB5-DCD7822182DD}" type="presOf" srcId="{4E9F1C12-517A-4CE2-9F34-8E588BFD9414}" destId="{7D0C0F2F-57E4-40DC-A2C6-06CE118AA5F8}" srcOrd="0" destOrd="0" presId="urn:microsoft.com/office/officeart/2005/8/layout/orgChart1"/>
    <dgm:cxn modelId="{98087533-BF79-4179-A9CA-26A2DC64E39D}" type="presOf" srcId="{F3AEC061-853D-4BBF-A9D4-398336439CCC}" destId="{D9BED36F-20C2-4F3E-8BD7-AC5E8B0C41ED}" srcOrd="0" destOrd="0" presId="urn:microsoft.com/office/officeart/2005/8/layout/orgChart1"/>
    <dgm:cxn modelId="{E3729A4A-98C6-4B0A-89E1-36A48AC21061}" srcId="{F3AEC061-853D-4BBF-A9D4-398336439CCC}" destId="{7471A41C-36B8-47A3-8070-9CE9DCB4AA21}" srcOrd="0" destOrd="0" parTransId="{AA5DD371-F074-410C-BFB1-42D387FC52ED}" sibTransId="{EB8FE531-4B6C-4EC9-8F1A-D2E91CB62CA6}"/>
    <dgm:cxn modelId="{9D40D15A-073D-4F05-9411-47809AA4E3E4}" type="presOf" srcId="{146BC72F-BAE6-4B2C-8D9C-7FD3957FA4EE}" destId="{DC4B1B6F-10D5-4895-A82E-BDA59B62690F}" srcOrd="1" destOrd="0" presId="urn:microsoft.com/office/officeart/2005/8/layout/orgChart1"/>
    <dgm:cxn modelId="{3FBF8261-E4F4-4C91-81A5-23A89D909F40}" srcId="{F3AEC061-853D-4BBF-A9D4-398336439CCC}" destId="{146BC72F-BAE6-4B2C-8D9C-7FD3957FA4EE}" srcOrd="1" destOrd="0" parTransId="{4E9F1C12-517A-4CE2-9F34-8E588BFD9414}" sibTransId="{A8F1F8E6-3EA6-406B-93E5-31BC7C2526CB}"/>
    <dgm:cxn modelId="{D99E55CB-F24A-40B9-AD3D-0DFB33D7885A}" type="presOf" srcId="{2FB55A8D-9E3D-492C-BF47-9B20F0687010}" destId="{A57C3DCD-3467-4055-B8A4-D5F1DBD15277}" srcOrd="0" destOrd="0" presId="urn:microsoft.com/office/officeart/2005/8/layout/orgChart1"/>
    <dgm:cxn modelId="{AC5AC8CC-E7A8-4E2D-BF1B-CF854D17B534}" type="presOf" srcId="{F3AEC061-853D-4BBF-A9D4-398336439CCC}" destId="{625BE327-AF69-43AF-8272-F938992B5B30}" srcOrd="1" destOrd="0" presId="urn:microsoft.com/office/officeart/2005/8/layout/orgChart1"/>
    <dgm:cxn modelId="{56CF3AD1-37DA-4A1C-A200-0B2A8BF06407}" type="presOf" srcId="{7471A41C-36B8-47A3-8070-9CE9DCB4AA21}" destId="{9FFA806F-C027-4636-9CB9-000C6719E264}" srcOrd="0" destOrd="0" presId="urn:microsoft.com/office/officeart/2005/8/layout/orgChart1"/>
    <dgm:cxn modelId="{F6629BD1-3733-483F-B6A1-95E4ED0C5411}" srcId="{2FB55A8D-9E3D-492C-BF47-9B20F0687010}" destId="{F3AEC061-853D-4BBF-A9D4-398336439CCC}" srcOrd="0" destOrd="0" parTransId="{F04B8211-10B2-4F43-8718-E5781B8C7063}" sibTransId="{83A67D7E-784D-42A2-A57B-705B679145F5}"/>
    <dgm:cxn modelId="{147752E3-21EA-4C6F-A488-A9ED0FC0C263}" type="presOf" srcId="{7471A41C-36B8-47A3-8070-9CE9DCB4AA21}" destId="{2910E7B5-7D1B-4126-8E7A-D96134D62C8E}" srcOrd="1" destOrd="0" presId="urn:microsoft.com/office/officeart/2005/8/layout/orgChart1"/>
    <dgm:cxn modelId="{268A14A8-4835-428C-A1D6-E431DABCF7E9}" type="presParOf" srcId="{A57C3DCD-3467-4055-B8A4-D5F1DBD15277}" destId="{2483D1D3-066A-4D0B-A383-92907C73771B}" srcOrd="0" destOrd="0" presId="urn:microsoft.com/office/officeart/2005/8/layout/orgChart1"/>
    <dgm:cxn modelId="{D5E00958-BC04-4C75-843E-C01334374A5E}" type="presParOf" srcId="{2483D1D3-066A-4D0B-A383-92907C73771B}" destId="{8AC152DC-4313-4F71-9BDF-E2B76542D7D9}" srcOrd="0" destOrd="0" presId="urn:microsoft.com/office/officeart/2005/8/layout/orgChart1"/>
    <dgm:cxn modelId="{8E93BAA4-FF66-4C39-BCC3-08EC9F23EB4C}" type="presParOf" srcId="{8AC152DC-4313-4F71-9BDF-E2B76542D7D9}" destId="{D9BED36F-20C2-4F3E-8BD7-AC5E8B0C41ED}" srcOrd="0" destOrd="0" presId="urn:microsoft.com/office/officeart/2005/8/layout/orgChart1"/>
    <dgm:cxn modelId="{AA9F11D2-6AFD-4FFF-9E3C-E6DC800AA323}" type="presParOf" srcId="{8AC152DC-4313-4F71-9BDF-E2B76542D7D9}" destId="{625BE327-AF69-43AF-8272-F938992B5B30}" srcOrd="1" destOrd="0" presId="urn:microsoft.com/office/officeart/2005/8/layout/orgChart1"/>
    <dgm:cxn modelId="{9F4ADCFF-39DE-4D71-BA49-099F8DC99B1D}" type="presParOf" srcId="{2483D1D3-066A-4D0B-A383-92907C73771B}" destId="{CFC059EC-AC9B-4286-A65A-C5200B47C677}" srcOrd="1" destOrd="0" presId="urn:microsoft.com/office/officeart/2005/8/layout/orgChart1"/>
    <dgm:cxn modelId="{C7F98154-E064-4512-9E0C-D8AB28AB7D85}" type="presParOf" srcId="{CFC059EC-AC9B-4286-A65A-C5200B47C677}" destId="{7D0C0F2F-57E4-40DC-A2C6-06CE118AA5F8}" srcOrd="0" destOrd="0" presId="urn:microsoft.com/office/officeart/2005/8/layout/orgChart1"/>
    <dgm:cxn modelId="{59AC2AC6-00E6-4C29-B3B0-89B6F4197E98}" type="presParOf" srcId="{CFC059EC-AC9B-4286-A65A-C5200B47C677}" destId="{EEE48666-2C09-4D74-A495-3B125AB7D300}" srcOrd="1" destOrd="0" presId="urn:microsoft.com/office/officeart/2005/8/layout/orgChart1"/>
    <dgm:cxn modelId="{F242CEE0-560B-44AD-9813-73BF46EDA7F1}" type="presParOf" srcId="{EEE48666-2C09-4D74-A495-3B125AB7D300}" destId="{EA2A79BA-552D-4553-A424-1F7CB208C301}" srcOrd="0" destOrd="0" presId="urn:microsoft.com/office/officeart/2005/8/layout/orgChart1"/>
    <dgm:cxn modelId="{CBF9CAFF-495A-492D-819F-979E8DAA7D13}" type="presParOf" srcId="{EA2A79BA-552D-4553-A424-1F7CB208C301}" destId="{B9C7FA24-9FF4-4BF9-92BB-A78E5EBBE5EB}" srcOrd="0" destOrd="0" presId="urn:microsoft.com/office/officeart/2005/8/layout/orgChart1"/>
    <dgm:cxn modelId="{D6A6FB33-12B6-42FF-8A8D-26B3E4ABA10D}" type="presParOf" srcId="{EA2A79BA-552D-4553-A424-1F7CB208C301}" destId="{DC4B1B6F-10D5-4895-A82E-BDA59B62690F}" srcOrd="1" destOrd="0" presId="urn:microsoft.com/office/officeart/2005/8/layout/orgChart1"/>
    <dgm:cxn modelId="{C9E00FFD-DEB2-42CD-8E4B-4F200166A933}" type="presParOf" srcId="{EEE48666-2C09-4D74-A495-3B125AB7D300}" destId="{3EC75811-1606-4B0A-AB91-6332714A3A2F}" srcOrd="1" destOrd="0" presId="urn:microsoft.com/office/officeart/2005/8/layout/orgChart1"/>
    <dgm:cxn modelId="{6B569353-6BCA-42D4-BDBE-8027EB89EDF1}" type="presParOf" srcId="{EEE48666-2C09-4D74-A495-3B125AB7D300}" destId="{28692CD2-2C4D-4AF8-A905-372377ECC90D}" srcOrd="2" destOrd="0" presId="urn:microsoft.com/office/officeart/2005/8/layout/orgChart1"/>
    <dgm:cxn modelId="{4C6514F6-4FBE-490D-B7C3-FB3F749A1436}" type="presParOf" srcId="{2483D1D3-066A-4D0B-A383-92907C73771B}" destId="{A713A36D-7785-4330-8C75-942EB91373D7}" srcOrd="2" destOrd="0" presId="urn:microsoft.com/office/officeart/2005/8/layout/orgChart1"/>
    <dgm:cxn modelId="{A86864AE-D161-4284-8150-C5E7E8DC4893}" type="presParOf" srcId="{A713A36D-7785-4330-8C75-942EB91373D7}" destId="{C66718AF-F9CE-43DD-8674-9817F42EAB6E}" srcOrd="0" destOrd="0" presId="urn:microsoft.com/office/officeart/2005/8/layout/orgChart1"/>
    <dgm:cxn modelId="{719FC63C-7D78-469F-9FE8-316DD85D9793}" type="presParOf" srcId="{A713A36D-7785-4330-8C75-942EB91373D7}" destId="{EED8418E-FA96-455F-AE71-E8FA34EF566B}" srcOrd="1" destOrd="0" presId="urn:microsoft.com/office/officeart/2005/8/layout/orgChart1"/>
    <dgm:cxn modelId="{7FB4B996-9F5B-4D55-BFF9-8CA9DE1C617D}" type="presParOf" srcId="{EED8418E-FA96-455F-AE71-E8FA34EF566B}" destId="{26D36EE6-5215-4429-ABB2-B0D04985C795}" srcOrd="0" destOrd="0" presId="urn:microsoft.com/office/officeart/2005/8/layout/orgChart1"/>
    <dgm:cxn modelId="{FA49C73C-397B-4B4C-A808-B83DCF6B6150}" type="presParOf" srcId="{26D36EE6-5215-4429-ABB2-B0D04985C795}" destId="{9FFA806F-C027-4636-9CB9-000C6719E264}" srcOrd="0" destOrd="0" presId="urn:microsoft.com/office/officeart/2005/8/layout/orgChart1"/>
    <dgm:cxn modelId="{5975B9C0-7C57-4260-B554-897B51B5D87C}" type="presParOf" srcId="{26D36EE6-5215-4429-ABB2-B0D04985C795}" destId="{2910E7B5-7D1B-4126-8E7A-D96134D62C8E}" srcOrd="1" destOrd="0" presId="urn:microsoft.com/office/officeart/2005/8/layout/orgChart1"/>
    <dgm:cxn modelId="{1FC2A645-9318-459E-BFC1-FA042A389B69}" type="presParOf" srcId="{EED8418E-FA96-455F-AE71-E8FA34EF566B}" destId="{AC200C3B-FE38-40D2-B5BF-CDDED908EF90}" srcOrd="1" destOrd="0" presId="urn:microsoft.com/office/officeart/2005/8/layout/orgChart1"/>
    <dgm:cxn modelId="{B46E41DD-DC7D-4355-A58A-D0DEF1A0A4AB}" type="presParOf" srcId="{EED8418E-FA96-455F-AE71-E8FA34EF566B}" destId="{4D08710E-F851-48EE-9018-C08782D65C9A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6718AF-F9CE-43DD-8674-9817F42EAB6E}">
      <dsp:nvSpPr>
        <dsp:cNvPr id="0" name=""/>
        <dsp:cNvSpPr/>
      </dsp:nvSpPr>
      <dsp:spPr>
        <a:xfrm>
          <a:off x="1657346" y="682779"/>
          <a:ext cx="143062" cy="626747"/>
        </a:xfrm>
        <a:custGeom>
          <a:avLst/>
          <a:gdLst/>
          <a:ahLst/>
          <a:cxnLst/>
          <a:rect l="0" t="0" r="0" b="0"/>
          <a:pathLst>
            <a:path>
              <a:moveTo>
                <a:pt x="143062" y="0"/>
              </a:moveTo>
              <a:lnTo>
                <a:pt x="143062" y="626747"/>
              </a:lnTo>
              <a:lnTo>
                <a:pt x="0" y="626747"/>
              </a:lnTo>
            </a:path>
          </a:pathLst>
        </a:custGeom>
        <a:noFill/>
        <a:ln w="28575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0C0F2F-57E4-40DC-A2C6-06CE118AA5F8}">
      <dsp:nvSpPr>
        <dsp:cNvPr id="0" name=""/>
        <dsp:cNvSpPr/>
      </dsp:nvSpPr>
      <dsp:spPr>
        <a:xfrm>
          <a:off x="1754688" y="682779"/>
          <a:ext cx="91440" cy="125349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253495"/>
              </a:lnTo>
            </a:path>
          </a:pathLst>
        </a:custGeom>
        <a:noFill/>
        <a:ln w="28575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BED36F-20C2-4F3E-8BD7-AC5E8B0C41ED}">
      <dsp:nvSpPr>
        <dsp:cNvPr id="0" name=""/>
        <dsp:cNvSpPr/>
      </dsp:nvSpPr>
      <dsp:spPr>
        <a:xfrm>
          <a:off x="1119161" y="1531"/>
          <a:ext cx="1362495" cy="68124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4400" kern="12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47</a:t>
          </a:r>
        </a:p>
      </dsp:txBody>
      <dsp:txXfrm>
        <a:off x="1119161" y="1531"/>
        <a:ext cx="1362495" cy="681247"/>
      </dsp:txXfrm>
    </dsp:sp>
    <dsp:sp modelId="{B9C7FA24-9FF4-4BF9-92BB-A78E5EBBE5EB}">
      <dsp:nvSpPr>
        <dsp:cNvPr id="0" name=""/>
        <dsp:cNvSpPr/>
      </dsp:nvSpPr>
      <dsp:spPr>
        <a:xfrm>
          <a:off x="1119161" y="1936275"/>
          <a:ext cx="1362495" cy="68124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76200" cap="flat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4400" kern="12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45</a:t>
          </a:r>
        </a:p>
      </dsp:txBody>
      <dsp:txXfrm>
        <a:off x="1119161" y="1936275"/>
        <a:ext cx="1362495" cy="681247"/>
      </dsp:txXfrm>
    </dsp:sp>
    <dsp:sp modelId="{9FFA806F-C027-4636-9CB9-000C6719E264}">
      <dsp:nvSpPr>
        <dsp:cNvPr id="0" name=""/>
        <dsp:cNvSpPr/>
      </dsp:nvSpPr>
      <dsp:spPr>
        <a:xfrm>
          <a:off x="294851" y="968903"/>
          <a:ext cx="1362495" cy="68124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4400" kern="12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2</a:t>
          </a:r>
        </a:p>
      </dsp:txBody>
      <dsp:txXfrm>
        <a:off x="294851" y="968903"/>
        <a:ext cx="1362495" cy="6812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>
            <a:extLst>
              <a:ext uri="{FF2B5EF4-FFF2-40B4-BE49-F238E27FC236}">
                <a16:creationId xmlns:a16="http://schemas.microsoft.com/office/drawing/2014/main" id="{FEF96D3C-34FB-4E9D-8D64-C06BF97DBDB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 dirty="0"/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EE152B84-7148-4CC7-A847-4AE2D7B24C1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6B49B9-C6F0-4C78-B6E2-CAD49EF60059}" type="datetimeFigureOut">
              <a:rPr lang="pt-PT" smtClean="0"/>
              <a:t>28/01/24</a:t>
            </a:fld>
            <a:endParaRPr lang="pt-PT" dirty="0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BA1B19A1-4CEE-4CA8-B32E-0A80DB43006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 dirty="0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ACD8DBA5-F713-400E-8FA3-8951A7046D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7B1E45-4AB2-47B4-B6DA-957BFF367E8B}" type="slidenum">
              <a:rPr lang="pt-PT" smtClean="0"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478493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 dirty="0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84CE00-5C44-486B-A3FF-E60407251719}" type="datetimeFigureOut">
              <a:rPr lang="pt-PT" smtClean="0"/>
              <a:t>28/01/24</a:t>
            </a:fld>
            <a:endParaRPr lang="pt-PT" dirty="0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 dirty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dirty="0"/>
              <a:t>Editar os estilos de texto do Modelo Global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44A861-03BC-48DE-A8D9-7FD773956955}" type="slidenum">
              <a:rPr lang="pt-PT" smtClean="0"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89197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44A861-03BC-48DE-A8D9-7FD773956955}" type="slidenum">
              <a:rPr lang="pt-PT" smtClean="0"/>
              <a:t>1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869167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Verificou-se que 95% (n=43) dos doentes apresentavam critérios para realizar VNI, sendo que 93% (n=40) destes iniciaram VNI (em mediana 137 dias após o diagnóstico). Acresce que 91% (n=41) iniciaram </a:t>
            </a:r>
            <a:r>
              <a:rPr lang="pt-PT" dirty="0" err="1"/>
              <a:t>in-exsuflador</a:t>
            </a:r>
            <a:r>
              <a:rPr lang="pt-PT" dirty="0"/>
              <a:t> mecânico e 36% (n=16) colocaram PEG. A taxa de mortalidade foi de 57% (n=26), tendo o óbito ocorrido em mediana 398 dias (IQ 216,5-1218) após o diagnóstico e 99 dias (IQ 58-366) após as últimas provas de função respiratória. Salienta-se que nestes doentes 56% (n=12) apresentavam envolvimento bulbar e que 8% (n=2) recusaram realizar VNI, (os restantes realizaram VNI, em mediana, durante 192 dias até à morte). Quanto às provas de função respiratória verificou-se um declínio de FEV1, FEV1Q e FVC (Gráfico 1). 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44A861-03BC-48DE-A8D9-7FD773956955}" type="slidenum">
              <a:rPr lang="pt-PT" smtClean="0"/>
              <a:t>10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317161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Verificou-se que 95% (n=43) dos doentes apresentavam critérios para realizar VNI, sendo que 93% (n=40) destes iniciaram VNI (em mediana 137 dias após o diagnóstico). Acresce que 91% (n=41) iniciaram </a:t>
            </a:r>
            <a:r>
              <a:rPr lang="pt-PT" dirty="0" err="1"/>
              <a:t>in-exsuflador</a:t>
            </a:r>
            <a:r>
              <a:rPr lang="pt-PT" dirty="0"/>
              <a:t> mecânico e 36% (n=16) colocaram PEG. A taxa de mortalidade foi de 57% (n=26), tendo o óbito ocorrido em mediana 398 dias (IQ 216,5-1218) após o diagnóstico e 99 dias (IQ 58-366) após as últimas provas de função respiratória. Salienta-se que nestes doentes 56% (n=12) apresentavam envolvimento bulbar e que 8% (n=2) recusaram realizar VNI, (os restantes realizaram VNI, em mediana, durante 192 dias até à morte). Quanto às provas de função respiratória verificou-se um declínio de FEV1, FEV1Q e FVC (Gráfico 1). 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44A861-03BC-48DE-A8D9-7FD773956955}" type="slidenum">
              <a:rPr lang="pt-PT" smtClean="0"/>
              <a:t>11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962015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Verificou-se que 95% (n=43) dos doentes apresentavam critérios para realizar VNI, sendo que 93% (n=40) destes iniciaram VNI (em mediana 137 dias após o diagnóstico). Acresce que 91% (n=41) iniciaram </a:t>
            </a:r>
            <a:r>
              <a:rPr lang="pt-PT" dirty="0" err="1"/>
              <a:t>in-exsuflador</a:t>
            </a:r>
            <a:r>
              <a:rPr lang="pt-PT" dirty="0"/>
              <a:t> mecânico e 36% (n=16) colocaram PEG. A taxa de mortalidade foi de 57% (n=26), tendo o óbito ocorrido em mediana 398 dias (IQ 216,5-1218) após o diagnóstico e 99 dias (IQ 58-366) após as últimas provas de função respiratória. Salienta-se que nestes doentes 56% (n=12) apresentavam envolvimento bulbar e que 8% (n=2) recusaram realizar VNI, (os restantes realizaram VNI, em mediana, durante 192 dias até à morte). Quanto às provas de função respiratória verificou-se um declínio de FEV1, FEV1Q e FVC (Gráfico 1). 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44A861-03BC-48DE-A8D9-7FD773956955}" type="slidenum">
              <a:rPr lang="pt-PT" smtClean="0"/>
              <a:t>12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714129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O FEV1 e FEV1Q foram preditores de mortalidade com significância estatística (p&lt;0.05). O </a:t>
            </a:r>
            <a:r>
              <a:rPr lang="pt-PT" dirty="0" err="1"/>
              <a:t>Akaike</a:t>
            </a:r>
            <a:r>
              <a:rPr lang="pt-PT" dirty="0"/>
              <a:t> </a:t>
            </a:r>
            <a:r>
              <a:rPr lang="pt-PT" dirty="0" err="1"/>
              <a:t>information</a:t>
            </a:r>
            <a:r>
              <a:rPr lang="pt-PT" dirty="0"/>
              <a:t> </a:t>
            </a:r>
            <a:r>
              <a:rPr lang="pt-PT" dirty="0" err="1"/>
              <a:t>criterion</a:t>
            </a:r>
            <a:r>
              <a:rPr lang="pt-PT" dirty="0"/>
              <a:t> mostrou que o FEV1Q foi melhor preditor de mortalidade que o FEV1. O FEV1Q diminui 0.7 por cada mês e a morte ocorreu, em média, quando o FEV1Q era de 2.68 (Gráfico 2). A FVC não foi </a:t>
            </a:r>
            <a:r>
              <a:rPr lang="pt-PT" dirty="0" err="1"/>
              <a:t>preditora</a:t>
            </a:r>
            <a:r>
              <a:rPr lang="pt-PT" dirty="0"/>
              <a:t> de mortalidade, quer isoladamente ou como parte de um modelo multivariável em conjunto com o FEV1Q (Gráfico 3).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44A861-03BC-48DE-A8D9-7FD773956955}" type="slidenum">
              <a:rPr lang="pt-PT" smtClean="0"/>
              <a:t>13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191427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O FEV1 e FEV1Q foram preditores de mortalidade com significância estatística (p&lt;0.05). O </a:t>
            </a:r>
            <a:r>
              <a:rPr lang="pt-PT" dirty="0" err="1"/>
              <a:t>Akaike</a:t>
            </a:r>
            <a:r>
              <a:rPr lang="pt-PT" dirty="0"/>
              <a:t> </a:t>
            </a:r>
            <a:r>
              <a:rPr lang="pt-PT" dirty="0" err="1"/>
              <a:t>information</a:t>
            </a:r>
            <a:r>
              <a:rPr lang="pt-PT" dirty="0"/>
              <a:t> </a:t>
            </a:r>
            <a:r>
              <a:rPr lang="pt-PT" dirty="0" err="1"/>
              <a:t>criterion</a:t>
            </a:r>
            <a:r>
              <a:rPr lang="pt-PT" dirty="0"/>
              <a:t> mostrou que o FEV1Q foi melhor preditor de mortalidade que o FEV1. O FEV1Q diminui 0.7 por cada mês e a morte ocorreu, em média, quando o FEV1Q era de 2.68 (Gráfico 2). A FVC não foi </a:t>
            </a:r>
            <a:r>
              <a:rPr lang="pt-PT" dirty="0" err="1"/>
              <a:t>preditora</a:t>
            </a:r>
            <a:r>
              <a:rPr lang="pt-PT" dirty="0"/>
              <a:t> de mortalidade, quer isoladamente ou como parte de um modelo multivariável em conjunto com o FEV1Q (Gráfico 3).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44A861-03BC-48DE-A8D9-7FD773956955}" type="slidenum">
              <a:rPr lang="pt-PT" smtClean="0"/>
              <a:t>14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452528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Conclusão: Num período de cerca de 6 anos verificou-se uma importante mortalidade dos doentes com ELA, apresentando uma maior prevalência de envolvimento bulbar ao diagnóstico. O FEV1Q revelou-se o melhor preditor de mortalidade de entre as variáveis analisadas, tendo-se aproximado, em média, de 2. É importante replicar esta análise numa população maior antes que estes resultados possam ser aplicados na prática clínica.</a:t>
            </a:r>
            <a:br>
              <a:rPr lang="pt-PT" dirty="0"/>
            </a:br>
            <a:br>
              <a:rPr lang="pt-PT" dirty="0"/>
            </a:br>
            <a:endParaRPr lang="pt-PT" dirty="0"/>
          </a:p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44A861-03BC-48DE-A8D9-7FD773956955}" type="slidenum">
              <a:rPr lang="pt-PT" smtClean="0"/>
              <a:t>15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7580032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44A861-03BC-48DE-A8D9-7FD773956955}" type="slidenum">
              <a:rPr lang="pt-PT" smtClean="0"/>
              <a:t>16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31253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Introdução: As recomendações de 2021 da ATS/ERS introduziram FEV1Q (volume de ar expirado no primeiro segundo dividido pelo primeiro percentil do valor absoluto de FEV1 em doentes com patologia pulmonar, ajustado ao sexo - 0,4 e 0,5 litros nas mulheres e homens, respetivamente) como preditor de mortalidade. E quanto mais próximo FEV1Q for de 1 maior risco de morte. Atualmente escassos estudos abordam a aplicação na vida real do FEV1Q, nomeadamente na esclerose lateral amiotrófica (ELA), em que a FVC (capacidade vital forçada) é utilizada na avaliação da sobrevivência. </a:t>
            </a:r>
            <a:br>
              <a:rPr lang="pt-PT" dirty="0"/>
            </a:br>
            <a:br>
              <a:rPr lang="pt-PT" dirty="0"/>
            </a:br>
            <a:r>
              <a:rPr lang="pt-PT" sz="1200" dirty="0">
                <a:solidFill>
                  <a:srgbClr val="211E1E"/>
                </a:solidFill>
                <a:effectLst/>
                <a:latin typeface="AdvTT1778526c"/>
              </a:rPr>
              <a:t>a </a:t>
            </a:r>
            <a:r>
              <a:rPr lang="pt-PT" sz="1200" dirty="0">
                <a:solidFill>
                  <a:srgbClr val="211E1E"/>
                </a:solidFill>
                <a:effectLst/>
                <a:latin typeface="AdvTT1778526c+20"/>
              </a:rPr>
              <a:t>“</a:t>
            </a:r>
            <a:r>
              <a:rPr lang="pt-PT" sz="1200" dirty="0" err="1">
                <a:solidFill>
                  <a:srgbClr val="211E1E"/>
                </a:solidFill>
                <a:effectLst/>
                <a:latin typeface="AdvTT1778526c"/>
              </a:rPr>
              <a:t>bottom</a:t>
            </a:r>
            <a:r>
              <a:rPr lang="pt-PT" sz="1200" dirty="0">
                <a:solidFill>
                  <a:srgbClr val="211E1E"/>
                </a:solidFill>
                <a:effectLst/>
                <a:latin typeface="AdvTT1778526c"/>
              </a:rPr>
              <a:t> </a:t>
            </a:r>
            <a:r>
              <a:rPr lang="pt-PT" sz="1200" dirty="0" err="1">
                <a:solidFill>
                  <a:srgbClr val="211E1E"/>
                </a:solidFill>
                <a:effectLst/>
                <a:latin typeface="AdvTT1778526c"/>
              </a:rPr>
              <a:t>line</a:t>
            </a:r>
            <a:r>
              <a:rPr lang="pt-PT" sz="1200" dirty="0">
                <a:solidFill>
                  <a:srgbClr val="211E1E"/>
                </a:solidFill>
                <a:effectLst/>
                <a:latin typeface="AdvTT1778526c+20"/>
              </a:rPr>
              <a:t>” </a:t>
            </a:r>
            <a:r>
              <a:rPr lang="pt-PT" sz="1200" dirty="0" err="1">
                <a:solidFill>
                  <a:srgbClr val="211E1E"/>
                </a:solidFill>
                <a:effectLst/>
                <a:latin typeface="AdvTT1778526c"/>
              </a:rPr>
              <a:t>required</a:t>
            </a:r>
            <a:r>
              <a:rPr lang="pt-PT" sz="1200" dirty="0">
                <a:solidFill>
                  <a:srgbClr val="211E1E"/>
                </a:solidFill>
                <a:effectLst/>
                <a:latin typeface="AdvTT1778526c"/>
              </a:rPr>
              <a:t> for </a:t>
            </a:r>
            <a:r>
              <a:rPr lang="pt-PT" sz="1200" dirty="0" err="1">
                <a:solidFill>
                  <a:srgbClr val="211E1E"/>
                </a:solidFill>
                <a:effectLst/>
                <a:latin typeface="AdvTT1778526c"/>
              </a:rPr>
              <a:t>survival</a:t>
            </a:r>
            <a:r>
              <a:rPr lang="pt-PT" sz="1200" dirty="0">
                <a:solidFill>
                  <a:srgbClr val="211E1E"/>
                </a:solidFill>
                <a:effectLst/>
                <a:latin typeface="AdvTT1778526c"/>
              </a:rPr>
              <a:t>, </a:t>
            </a:r>
            <a:r>
              <a:rPr lang="pt-PT" sz="1200" dirty="0" err="1">
                <a:solidFill>
                  <a:srgbClr val="211E1E"/>
                </a:solidFill>
                <a:effectLst/>
                <a:latin typeface="AdvTT1778526c"/>
              </a:rPr>
              <a:t>rather</a:t>
            </a:r>
            <a:r>
              <a:rPr lang="pt-PT" sz="1200" dirty="0">
                <a:solidFill>
                  <a:srgbClr val="211E1E"/>
                </a:solidFill>
                <a:effectLst/>
                <a:latin typeface="AdvTT1778526c"/>
              </a:rPr>
              <a:t> </a:t>
            </a:r>
            <a:r>
              <a:rPr lang="pt-PT" sz="1200" dirty="0" err="1">
                <a:solidFill>
                  <a:srgbClr val="211E1E"/>
                </a:solidFill>
                <a:effectLst/>
                <a:latin typeface="AdvTT1778526c"/>
              </a:rPr>
              <a:t>than</a:t>
            </a:r>
            <a:r>
              <a:rPr lang="pt-PT" sz="1200" dirty="0">
                <a:solidFill>
                  <a:srgbClr val="211E1E"/>
                </a:solidFill>
                <a:effectLst/>
                <a:latin typeface="AdvTT1778526c"/>
              </a:rPr>
              <a:t> </a:t>
            </a:r>
            <a:r>
              <a:rPr lang="pt-PT" sz="1200" dirty="0" err="1">
                <a:solidFill>
                  <a:srgbClr val="211E1E"/>
                </a:solidFill>
                <a:effectLst/>
                <a:latin typeface="AdvTT1778526c"/>
              </a:rPr>
              <a:t>how</a:t>
            </a:r>
            <a:r>
              <a:rPr lang="pt-PT" sz="1200" dirty="0">
                <a:solidFill>
                  <a:srgbClr val="211E1E"/>
                </a:solidFill>
                <a:effectLst/>
                <a:latin typeface="AdvTT1778526c"/>
              </a:rPr>
              <a:t> </a:t>
            </a:r>
            <a:r>
              <a:rPr lang="pt-PT" sz="1200" dirty="0" err="1">
                <a:solidFill>
                  <a:srgbClr val="211E1E"/>
                </a:solidFill>
                <a:effectLst/>
                <a:latin typeface="AdvTT1778526c"/>
              </a:rPr>
              <a:t>far</a:t>
            </a:r>
            <a:r>
              <a:rPr lang="pt-PT" sz="1200" dirty="0">
                <a:solidFill>
                  <a:srgbClr val="211E1E"/>
                </a:solidFill>
                <a:effectLst/>
                <a:latin typeface="AdvTT1778526c"/>
              </a:rPr>
              <a:t> </a:t>
            </a:r>
            <a:r>
              <a:rPr lang="pt-PT" sz="1200" dirty="0" err="1">
                <a:solidFill>
                  <a:srgbClr val="211E1E"/>
                </a:solidFill>
                <a:effectLst/>
                <a:latin typeface="AdvTT1778526c"/>
              </a:rPr>
              <a:t>an</a:t>
            </a:r>
            <a:r>
              <a:rPr lang="pt-PT" sz="1200" dirty="0">
                <a:solidFill>
                  <a:srgbClr val="211E1E"/>
                </a:solidFill>
                <a:effectLst/>
                <a:latin typeface="AdvTT1778526c"/>
              </a:rPr>
              <a:t> </a:t>
            </a:r>
            <a:r>
              <a:rPr lang="pt-PT" sz="1200" dirty="0" err="1">
                <a:solidFill>
                  <a:srgbClr val="211E1E"/>
                </a:solidFill>
                <a:effectLst/>
                <a:latin typeface="AdvTT1778526c"/>
              </a:rPr>
              <a:t>individual</a:t>
            </a:r>
            <a:r>
              <a:rPr lang="pt-PT" sz="1200" dirty="0" err="1">
                <a:solidFill>
                  <a:srgbClr val="211E1E"/>
                </a:solidFill>
                <a:effectLst/>
                <a:latin typeface="AdvTT1778526c+20"/>
              </a:rPr>
              <a:t>’</a:t>
            </a:r>
            <a:r>
              <a:rPr lang="pt-PT" sz="1200" dirty="0" err="1">
                <a:solidFill>
                  <a:srgbClr val="211E1E"/>
                </a:solidFill>
                <a:effectLst/>
                <a:latin typeface="AdvTT1778526c"/>
              </a:rPr>
              <a:t>s</a:t>
            </a:r>
            <a:r>
              <a:rPr lang="pt-PT" sz="1200" dirty="0">
                <a:solidFill>
                  <a:srgbClr val="211E1E"/>
                </a:solidFill>
                <a:effectLst/>
                <a:latin typeface="AdvTT1778526c"/>
              </a:rPr>
              <a:t> </a:t>
            </a:r>
            <a:r>
              <a:rPr lang="pt-PT" sz="1200" dirty="0" err="1">
                <a:solidFill>
                  <a:srgbClr val="211E1E"/>
                </a:solidFill>
                <a:effectLst/>
                <a:latin typeface="AdvTT1778526c"/>
              </a:rPr>
              <a:t>result</a:t>
            </a:r>
            <a:r>
              <a:rPr lang="pt-PT" sz="1200" dirty="0">
                <a:solidFill>
                  <a:srgbClr val="211E1E"/>
                </a:solidFill>
                <a:effectLst/>
                <a:latin typeface="AdvTT1778526c"/>
              </a:rPr>
              <a:t> </a:t>
            </a:r>
            <a:r>
              <a:rPr lang="pt-PT" sz="1200" dirty="0" err="1">
                <a:solidFill>
                  <a:srgbClr val="211E1E"/>
                </a:solidFill>
                <a:effectLst/>
                <a:latin typeface="AdvTT1778526c"/>
              </a:rPr>
              <a:t>was</a:t>
            </a:r>
            <a:r>
              <a:rPr lang="pt-PT" sz="1200" dirty="0">
                <a:solidFill>
                  <a:srgbClr val="211E1E"/>
                </a:solidFill>
                <a:effectLst/>
                <a:latin typeface="AdvTT1778526c"/>
              </a:rPr>
              <a:t> </a:t>
            </a:r>
            <a:r>
              <a:rPr lang="pt-PT" sz="1200" dirty="0" err="1">
                <a:solidFill>
                  <a:srgbClr val="211E1E"/>
                </a:solidFill>
                <a:effectLst/>
                <a:latin typeface="AdvTT1778526c"/>
              </a:rPr>
              <a:t>from</a:t>
            </a:r>
            <a:r>
              <a:rPr lang="pt-PT" sz="1200" dirty="0">
                <a:solidFill>
                  <a:srgbClr val="211E1E"/>
                </a:solidFill>
                <a:effectLst/>
                <a:latin typeface="AdvTT1778526c"/>
              </a:rPr>
              <a:t> </a:t>
            </a:r>
            <a:r>
              <a:rPr lang="pt-PT" sz="1200" dirty="0" err="1">
                <a:solidFill>
                  <a:srgbClr val="211E1E"/>
                </a:solidFill>
                <a:effectLst/>
                <a:latin typeface="AdvTT1778526c"/>
              </a:rPr>
              <a:t>their</a:t>
            </a:r>
            <a:r>
              <a:rPr lang="pt-PT" sz="1200" dirty="0">
                <a:solidFill>
                  <a:srgbClr val="211E1E"/>
                </a:solidFill>
                <a:effectLst/>
                <a:latin typeface="AdvTT1778526c"/>
              </a:rPr>
              <a:t> </a:t>
            </a:r>
            <a:r>
              <a:rPr lang="pt-PT" sz="1200" dirty="0" err="1">
                <a:solidFill>
                  <a:srgbClr val="211E1E"/>
                </a:solidFill>
                <a:effectLst/>
                <a:latin typeface="AdvTT1778526c"/>
              </a:rPr>
              <a:t>predicted</a:t>
            </a:r>
            <a:r>
              <a:rPr lang="pt-PT" sz="1200" dirty="0">
                <a:solidFill>
                  <a:srgbClr val="211E1E"/>
                </a:solidFill>
                <a:effectLst/>
                <a:latin typeface="AdvTT1778526c"/>
              </a:rPr>
              <a:t> </a:t>
            </a:r>
            <a:r>
              <a:rPr lang="pt-PT" sz="1200" dirty="0" err="1">
                <a:solidFill>
                  <a:srgbClr val="211E1E"/>
                </a:solidFill>
                <a:effectLst/>
                <a:latin typeface="AdvTT1778526c"/>
              </a:rPr>
              <a:t>value</a:t>
            </a:r>
            <a:endParaRPr lang="pt-PT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44A861-03BC-48DE-A8D9-7FD773956955}" type="slidenum">
              <a:rPr lang="pt-PT" smtClean="0"/>
              <a:t>2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39835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Introdução: As recomendações de 2021 da ATS/ERS introduziram FEV1Q (volume de ar expirado no primeiro segundo dividido pelo primeiro percentil do valor absoluto de FEV1 em doentes com patologia pulmonar, ajustado ao sexo - 0,4 e 0,5 litros nas mulheres e homens, respetivamente) como preditor de mortalidade. E quanto mais próximo FEV1Q for de 1 maior risco de morte. Atualmente escassos estudos abordam a aplicação na vida real do FEV1Q, nomeadamente na esclerose lateral amiotrófica (ELA), em que a FVC (capacidade vital forçada) é utilizada na avaliação da sobrevivência.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44A861-03BC-48DE-A8D9-7FD773956955}" type="slidenum">
              <a:rPr lang="pt-PT" smtClean="0"/>
              <a:t>3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91044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Métodos: Análise retrospetiva dos doentes com ELA seguidos em consulta de Pneumologia dum hospital distrital entre janeiro/2017-julho/2023. Procedeu-se à caracterização demográfica, presença de envolvimento bulbar ao diagnóstico, realização de ventilação não invasiva (VNI), </a:t>
            </a:r>
            <a:r>
              <a:rPr lang="pt-PT" dirty="0" err="1"/>
              <a:t>in-exsuflador</a:t>
            </a:r>
            <a:r>
              <a:rPr lang="pt-PT" dirty="0"/>
              <a:t> mecânico e gastrostomia percutânea endoscópica (PEG). Quando adequado descreveu-se o tempo decorrido entre o diagnóstico e a morte, início de VNI após o diagnóstico e até à morte. Os valores de FEV1 e FVC foram extraídos das provas de função respiratória realizadas pelos doentes e foram analisados quanto ao seu declínio ao longo do tempo e procedeu-se ao cálculo do FEV1Q. Foi analisada a capacidade </a:t>
            </a:r>
            <a:r>
              <a:rPr lang="pt-PT" dirty="0" err="1"/>
              <a:t>preditora</a:t>
            </a:r>
            <a:r>
              <a:rPr lang="pt-PT" dirty="0"/>
              <a:t> de mortalidade do FEV1, FEV1Q e FVC através de análise de sobrevivência com o método de Cox </a:t>
            </a:r>
            <a:r>
              <a:rPr lang="pt-PT" dirty="0" err="1"/>
              <a:t>Proportional</a:t>
            </a:r>
            <a:r>
              <a:rPr lang="pt-PT" dirty="0"/>
              <a:t> </a:t>
            </a:r>
            <a:r>
              <a:rPr lang="pt-PT" dirty="0" err="1"/>
              <a:t>Hazards</a:t>
            </a:r>
            <a:r>
              <a:rPr lang="pt-PT" dirty="0"/>
              <a:t>. Foram considerados resultados estatisticamente significativos com p&lt;0.05.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44A861-03BC-48DE-A8D9-7FD773956955}" type="slidenum">
              <a:rPr lang="pt-PT" smtClean="0"/>
              <a:t>4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12910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Métodos: Análise retrospetiva dos doentes com ELA seguidos em consulta de Pneumologia dum hospital distrital entre janeiro/2017-julho/2023. Procedeu-se à caracterização demográfica, presença de envolvimento bulbar ao diagnóstico, realização de ventilação não invasiva (VNI), </a:t>
            </a:r>
            <a:r>
              <a:rPr lang="pt-PT" dirty="0" err="1"/>
              <a:t>in-exsuflador</a:t>
            </a:r>
            <a:r>
              <a:rPr lang="pt-PT" dirty="0"/>
              <a:t> mecânico e gastrostomia percutânea endoscópica (PEG). Quando adequado descreveu-se o tempo decorrido entre o diagnóstico e a morte, início de VNI após o diagnóstico e até à morte. Os valores de FEV1 e FVC foram extraídos das provas de função respiratória realizadas pelos doentes e foram analisados quanto ao seu declínio ao longo do tempo e procedeu-se ao cálculo do FEV1Q. Foi analisada a capacidade </a:t>
            </a:r>
            <a:r>
              <a:rPr lang="pt-PT" dirty="0" err="1"/>
              <a:t>preditora</a:t>
            </a:r>
            <a:r>
              <a:rPr lang="pt-PT" dirty="0"/>
              <a:t> de mortalidade do FEV1, FEV1Q e FVC através de análise de sobrevivência com o método de Cox </a:t>
            </a:r>
            <a:r>
              <a:rPr lang="pt-PT" dirty="0" err="1"/>
              <a:t>Proportional</a:t>
            </a:r>
            <a:r>
              <a:rPr lang="pt-PT" dirty="0"/>
              <a:t> </a:t>
            </a:r>
            <a:r>
              <a:rPr lang="pt-PT" dirty="0" err="1"/>
              <a:t>Hazards</a:t>
            </a:r>
            <a:r>
              <a:rPr lang="pt-PT" dirty="0"/>
              <a:t>. Foram considerados resultados estatisticamente significativos com p&lt;0.05.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44A861-03BC-48DE-A8D9-7FD773956955}" type="slidenum">
              <a:rPr lang="pt-PT" smtClean="0"/>
              <a:t>5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16059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Resultados: Foram identificados 47 doentes com ELA, tendo-se incluído 45, a maioria do sexo feminino (60%, n=27), com idade média ao diagnóstico de 69,2 +/- 11 anos. Apresentavam envolvimento bulbar ao diagnóstico 36% (n=16) dos doentes. Verificou-se que 95% (n=43) dos doentes apresentavam critérios para realizar VNI, sendo que 93% (n=40) destes iniciaram VNI (em mediana 137 dias após o diagnóstico). Acresce que 91% (n=41) iniciaram </a:t>
            </a:r>
            <a:r>
              <a:rPr lang="pt-PT" dirty="0" err="1"/>
              <a:t>in-exsuflador</a:t>
            </a:r>
            <a:r>
              <a:rPr lang="pt-PT" dirty="0"/>
              <a:t> mecânico e 36% (n=16) colocaram PEG. A taxa de mortalidade foi de 57% (n=26), tendo o óbito ocorrido em mediana 398 dias (IQ 216,5-1218) após o diagnóstico e 99 dias (IQ 58-366) após as últimas provas de função respiratória. Salienta-se que nestes doentes 56% (n=12) apresentavam envolvimento bulbar e que 8% (n=2) recusaram realizar VNI, (os restantes realizaram VNI, em mediana, durante 192 dias até à morte). Quanto às provas de função respiratória verificou-se um declínio de FEV1, FEV1Q e FVC (Gráfico 1). O FEV1 e FEV1Q foram preditores de mortalidade com significância estatística (p&lt;0.05). O </a:t>
            </a:r>
            <a:r>
              <a:rPr lang="pt-PT" dirty="0" err="1"/>
              <a:t>Akaike</a:t>
            </a:r>
            <a:r>
              <a:rPr lang="pt-PT" dirty="0"/>
              <a:t> </a:t>
            </a:r>
            <a:r>
              <a:rPr lang="pt-PT" dirty="0" err="1"/>
              <a:t>information</a:t>
            </a:r>
            <a:r>
              <a:rPr lang="pt-PT" dirty="0"/>
              <a:t> </a:t>
            </a:r>
            <a:r>
              <a:rPr lang="pt-PT" dirty="0" err="1"/>
              <a:t>criterion</a:t>
            </a:r>
            <a:r>
              <a:rPr lang="pt-PT" dirty="0"/>
              <a:t> mostrou que o FEV1Q foi melhor preditor de mortalidade que o FEV1. O FEV1Q diminui 0.7 por cada mês e a morte ocorreu, em média, quando o FEV1Q era de 2.68 (Gráfico 2). A FVC não foi </a:t>
            </a:r>
            <a:r>
              <a:rPr lang="pt-PT" dirty="0" err="1"/>
              <a:t>preditora</a:t>
            </a:r>
            <a:r>
              <a:rPr lang="pt-PT" dirty="0"/>
              <a:t> de mortalidade, quer isoladamente ou como parte de um modelo multivariável em conjunto com o FEV1Q (Gráfico 3).</a:t>
            </a:r>
          </a:p>
          <a:p>
            <a:endParaRPr lang="pt-PT" dirty="0"/>
          </a:p>
          <a:p>
            <a:r>
              <a:rPr lang="pt-PT" dirty="0"/>
              <a:t>Conclusão: Num período de cerca de 6 anos verificou-se uma importante mortalidade dos doentes com ELA, apresentando uma maior prevalência de envolvimento bulbar ao diagnóstico. O FEV1Q revelou-se o melhor preditor de mortalidade de entre as variáveis analisadas, tendo-se aproximado, em média, de 2. É importante replicar esta análise numa população maior antes que estes resultados possam ser aplicados na prática clínica.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44A861-03BC-48DE-A8D9-7FD773956955}" type="slidenum">
              <a:rPr lang="pt-PT" smtClean="0"/>
              <a:t>6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662363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Verificou-se que 95% (n=43) dos doentes apresentavam critérios para realizar VNI, sendo que 93% (n=40) destes iniciaram VNI (em mediana 137 dias após o diagnóstico). Acresce que 91% (n=41) iniciaram </a:t>
            </a:r>
            <a:r>
              <a:rPr lang="pt-PT" dirty="0" err="1"/>
              <a:t>in-exsuflador</a:t>
            </a:r>
            <a:r>
              <a:rPr lang="pt-PT" dirty="0"/>
              <a:t> mecânico e 36% (n=16) colocaram PEG. A taxa de mortalidade foi de 57% (n=26), tendo o óbito ocorrido em mediana 398 dias (IQ 216,5-1218) após o diagnóstico e 99 dias (IQ 58-366) após as últimas provas de função respiratória. Salienta-se que nestes doentes 56% (n=12) apresentavam envolvimento bulbar e que 8% (n=2) recusaram realizar VNI, (os restantes realizaram VNI, em mediana, durante 192 dias até à morte). Quanto às provas de função respiratória verificou-se um declínio de FEV1, FEV1Q e FVC (Gráfico 1). 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44A861-03BC-48DE-A8D9-7FD773956955}" type="slidenum">
              <a:rPr lang="pt-PT" smtClean="0"/>
              <a:t>7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569729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Verificou-se que 95% (n=43) dos doentes apresentavam critérios para realizar VNI, sendo que 93% (n=40) destes iniciaram VNI (em mediana 137 dias após o diagnóstico). Acresce que 91% (n=41) iniciaram </a:t>
            </a:r>
            <a:r>
              <a:rPr lang="pt-PT" dirty="0" err="1"/>
              <a:t>in-exsuflador</a:t>
            </a:r>
            <a:r>
              <a:rPr lang="pt-PT" dirty="0"/>
              <a:t> mecânico e 36% (n=16) colocaram PEG. A taxa de mortalidade foi de 57% (n=26), tendo o óbito ocorrido em mediana 398 dias (IQ 216,5-1218) após o diagnóstico e 99 dias (IQ 58-366) após as últimas provas de função respiratória. Salienta-se que nestes doentes 56% (n=12) apresentavam envolvimento bulbar e que 8% (n=2) recusaram realizar VNI, (os restantes realizaram VNI, em mediana, durante 192 dias até à morte). Quanto às provas de função respiratória verificou-se um declínio de FEV1, FEV1Q e FVC (Gráfico 1). 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44A861-03BC-48DE-A8D9-7FD773956955}" type="slidenum">
              <a:rPr lang="pt-PT" smtClean="0"/>
              <a:t>8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245082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Verificou-se que 95% (n=43) dos doentes apresentavam critérios para realizar VNI, sendo que 93% (n=40) destes iniciaram VNI (em mediana 137 dias após o diagnóstico). Acresce que 91% (n=41) iniciaram </a:t>
            </a:r>
            <a:r>
              <a:rPr lang="pt-PT" dirty="0" err="1"/>
              <a:t>in-exsuflador</a:t>
            </a:r>
            <a:r>
              <a:rPr lang="pt-PT" dirty="0"/>
              <a:t> mecânico e 36% (n=16) colocaram PEG. A taxa de mortalidade foi de 57% (n=26), tendo o óbito ocorrido em mediana 398 dias (IQ 216,5-1218) após o diagnóstico e 99 dias (IQ 58-366) após as últimas provas de função respiratória. Salienta-se que nestes doentes 56% (n=12) apresentavam envolvimento bulbar e que 8% (n=2) recusaram realizar VNI, (os restantes realizaram VNI, em mediana, durante 192 dias até à morte). Quanto às provas de função respiratória verificou-se um declínio de FEV1, FEV1Q e FVC (Gráfico 1). 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44A861-03BC-48DE-A8D9-7FD773956955}" type="slidenum">
              <a:rPr lang="pt-PT" smtClean="0"/>
              <a:t>9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87809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18FE269-12BE-442A-81CC-4EAEA4FE4684}" type="datetime1">
              <a:rPr lang="pt-PT" noProof="0" smtClean="0"/>
              <a:t>28/01/24</a:t>
            </a:fld>
            <a:endParaRPr lang="pt-PT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PT" noProof="0"/>
              <a:t>
              </a:t>
            </a:r>
            <a:endParaRPr lang="pt-P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pt-PT" noProof="0" smtClean="0"/>
              <a:t>‹nº›</a:t>
            </a:fld>
            <a:endParaRPr lang="pt-PT" noProof="0" dirty="0"/>
          </a:p>
        </p:txBody>
      </p:sp>
    </p:spTree>
    <p:extLst>
      <p:ext uri="{BB962C8B-B14F-4D97-AF65-F5344CB8AC3E}">
        <p14:creationId xmlns:p14="http://schemas.microsoft.com/office/powerpoint/2010/main" val="598449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0036F03-6F01-4041-8A7D-D38FD97093BD}" type="datetime1">
              <a:rPr lang="pt-PT" noProof="0" smtClean="0"/>
              <a:t>28/01/24</a:t>
            </a:fld>
            <a:endParaRPr lang="pt-PT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PT" noProof="0"/>
              <a:t>
              </a:t>
            </a:r>
            <a:endParaRPr lang="pt-P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pt-PT" noProof="0" smtClean="0"/>
              <a:t>‹nº›</a:t>
            </a:fld>
            <a:endParaRPr lang="pt-PT" noProof="0" dirty="0"/>
          </a:p>
        </p:txBody>
      </p:sp>
    </p:spTree>
    <p:extLst>
      <p:ext uri="{BB962C8B-B14F-4D97-AF65-F5344CB8AC3E}">
        <p14:creationId xmlns:p14="http://schemas.microsoft.com/office/powerpoint/2010/main" val="1997041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pPr rtl="0"/>
            <a:fld id="{74351BBE-8B92-49A4-B5E1-6385EA2C7DA5}" type="datetime1">
              <a:rPr lang="pt-PT" noProof="0" smtClean="0"/>
              <a:t>28/01/24</a:t>
            </a:fld>
            <a:endParaRPr lang="pt-PT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pPr rtl="0"/>
            <a:r>
              <a:rPr lang="pt-PT" noProof="0"/>
              <a:t>
              </a:t>
            </a:r>
            <a:endParaRPr lang="pt-P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pPr rtl="0"/>
            <a:fld id="{6D22F896-40B5-4ADD-8801-0D06FADFA095}" type="slidenum">
              <a:rPr lang="pt-PT" noProof="0" smtClean="0"/>
              <a:t>‹nº›</a:t>
            </a:fld>
            <a:endParaRPr lang="pt-PT" noProof="0" dirty="0"/>
          </a:p>
        </p:txBody>
      </p:sp>
    </p:spTree>
    <p:extLst>
      <p:ext uri="{BB962C8B-B14F-4D97-AF65-F5344CB8AC3E}">
        <p14:creationId xmlns:p14="http://schemas.microsoft.com/office/powerpoint/2010/main" val="3017968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CCDE81D-61EA-4A3F-AA57-1D028487D9A6}" type="datetime1">
              <a:rPr lang="pt-PT" noProof="0" smtClean="0"/>
              <a:t>28/01/24</a:t>
            </a:fld>
            <a:endParaRPr lang="pt-PT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PT" noProof="0"/>
              <a:t>
              </a:t>
            </a:r>
            <a:endParaRPr lang="pt-P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pt-PT" noProof="0" smtClean="0"/>
              <a:pPr rtl="0"/>
              <a:t>‹nº›</a:t>
            </a:fld>
            <a:endParaRPr lang="pt-PT" noProof="0" dirty="0"/>
          </a:p>
        </p:txBody>
      </p:sp>
    </p:spTree>
    <p:extLst>
      <p:ext uri="{BB962C8B-B14F-4D97-AF65-F5344CB8AC3E}">
        <p14:creationId xmlns:p14="http://schemas.microsoft.com/office/powerpoint/2010/main" val="2766401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F5CAC7D1-6ADD-40BF-940B-6C2568B99BFB}" type="datetime1">
              <a:rPr lang="pt-PT" noProof="0" smtClean="0"/>
              <a:t>28/01/24</a:t>
            </a:fld>
            <a:endParaRPr lang="pt-PT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pt-PT" noProof="0"/>
              <a:t>
              </a:t>
            </a:r>
            <a:endParaRPr lang="pt-P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6D22F896-40B5-4ADD-8801-0D06FADFA095}" type="slidenum">
              <a:rPr lang="pt-PT" noProof="0" smtClean="0"/>
              <a:t>‹nº›</a:t>
            </a:fld>
            <a:endParaRPr lang="pt-PT" noProof="0" dirty="0"/>
          </a:p>
        </p:txBody>
      </p:sp>
    </p:spTree>
    <p:extLst>
      <p:ext uri="{BB962C8B-B14F-4D97-AF65-F5344CB8AC3E}">
        <p14:creationId xmlns:p14="http://schemas.microsoft.com/office/powerpoint/2010/main" val="32976326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8B3008C-7479-458B-8D7D-861C0054D223}" type="datetime1">
              <a:rPr lang="pt-PT" noProof="0" smtClean="0"/>
              <a:t>28/01/24</a:t>
            </a:fld>
            <a:endParaRPr lang="pt-PT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PT" noProof="0"/>
              <a:t>
              </a:t>
            </a:r>
            <a:endParaRPr lang="pt-PT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pt-PT" noProof="0" smtClean="0"/>
              <a:t>‹nº›</a:t>
            </a:fld>
            <a:endParaRPr lang="pt-PT" noProof="0" dirty="0"/>
          </a:p>
        </p:txBody>
      </p:sp>
    </p:spTree>
    <p:extLst>
      <p:ext uri="{BB962C8B-B14F-4D97-AF65-F5344CB8AC3E}">
        <p14:creationId xmlns:p14="http://schemas.microsoft.com/office/powerpoint/2010/main" val="471681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C123792-2E68-48CD-8EDB-197AAA9E3F53}" type="datetime1">
              <a:rPr lang="pt-PT" noProof="0" smtClean="0"/>
              <a:t>28/01/24</a:t>
            </a:fld>
            <a:endParaRPr lang="pt-PT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PT" noProof="0"/>
              <a:t>
              </a:t>
            </a:r>
            <a:endParaRPr lang="pt-PT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pt-PT" noProof="0" smtClean="0"/>
              <a:pPr rtl="0"/>
              <a:t>‹nº›</a:t>
            </a:fld>
            <a:endParaRPr lang="pt-PT" noProof="0" dirty="0"/>
          </a:p>
        </p:txBody>
      </p:sp>
    </p:spTree>
    <p:extLst>
      <p:ext uri="{BB962C8B-B14F-4D97-AF65-F5344CB8AC3E}">
        <p14:creationId xmlns:p14="http://schemas.microsoft.com/office/powerpoint/2010/main" val="3481604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1CD4C49-686D-4DB2-BE39-9B2E7C260EE5}" type="datetime1">
              <a:rPr lang="pt-PT" noProof="0" smtClean="0"/>
              <a:t>28/01/24</a:t>
            </a:fld>
            <a:endParaRPr lang="pt-PT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PT" noProof="0"/>
              <a:t>
              </a:t>
            </a:r>
            <a:endParaRPr lang="pt-PT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pt-PT" noProof="0" smtClean="0"/>
              <a:t>‹nº›</a:t>
            </a:fld>
            <a:endParaRPr lang="pt-PT" noProof="0" dirty="0"/>
          </a:p>
        </p:txBody>
      </p:sp>
    </p:spTree>
    <p:extLst>
      <p:ext uri="{BB962C8B-B14F-4D97-AF65-F5344CB8AC3E}">
        <p14:creationId xmlns:p14="http://schemas.microsoft.com/office/powerpoint/2010/main" val="3737045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041C498-4B14-4992-9768-64FC191D5F88}" type="datetime1">
              <a:rPr lang="pt-PT" noProof="0" smtClean="0"/>
              <a:t>28/01/24</a:t>
            </a:fld>
            <a:endParaRPr lang="pt-PT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PT" noProof="0"/>
              <a:t>
              </a:t>
            </a:r>
            <a:endParaRPr lang="pt-P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pt-PT" noProof="0" smtClean="0"/>
              <a:t>‹nº›</a:t>
            </a:fld>
            <a:endParaRPr lang="pt-PT" noProof="0" dirty="0"/>
          </a:p>
        </p:txBody>
      </p:sp>
    </p:spTree>
    <p:extLst>
      <p:ext uri="{BB962C8B-B14F-4D97-AF65-F5344CB8AC3E}">
        <p14:creationId xmlns:p14="http://schemas.microsoft.com/office/powerpoint/2010/main" val="631483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6B206CE-F1F7-47A8-875B-E94041901C44}" type="datetime1">
              <a:rPr lang="pt-PT" noProof="0" smtClean="0"/>
              <a:t>28/01/24</a:t>
            </a:fld>
            <a:endParaRPr lang="pt-PT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PT" noProof="0"/>
              <a:t>
              </a:t>
            </a:r>
            <a:endParaRPr lang="pt-PT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pt-PT" noProof="0" smtClean="0"/>
              <a:t>‹nº›</a:t>
            </a:fld>
            <a:endParaRPr lang="pt-PT" noProof="0" dirty="0"/>
          </a:p>
        </p:txBody>
      </p:sp>
    </p:spTree>
    <p:extLst>
      <p:ext uri="{BB962C8B-B14F-4D97-AF65-F5344CB8AC3E}">
        <p14:creationId xmlns:p14="http://schemas.microsoft.com/office/powerpoint/2010/main" val="2389666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4FD2445-5808-4DEF-ACE1-0386B9D9871D}" type="datetime1">
              <a:rPr lang="pt-PT" noProof="0" smtClean="0"/>
              <a:t>28/01/24</a:t>
            </a:fld>
            <a:endParaRPr lang="pt-PT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PT" noProof="0"/>
              <a:t>
              </a:t>
            </a:r>
            <a:endParaRPr lang="pt-PT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pt-PT" noProof="0" smtClean="0"/>
              <a:t>‹nº›</a:t>
            </a:fld>
            <a:endParaRPr lang="pt-PT" noProof="0" dirty="0"/>
          </a:p>
        </p:txBody>
      </p:sp>
    </p:spTree>
    <p:extLst>
      <p:ext uri="{BB962C8B-B14F-4D97-AF65-F5344CB8AC3E}">
        <p14:creationId xmlns:p14="http://schemas.microsoft.com/office/powerpoint/2010/main" val="2606827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pPr rtl="0"/>
            <a:fld id="{60B6C413-084F-44D7-B757-E61A0B4A2A08}" type="datetime1">
              <a:rPr lang="pt-PT" noProof="0" smtClean="0"/>
              <a:t>28/01/24</a:t>
            </a:fld>
            <a:endParaRPr lang="pt-PT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pPr rtl="0"/>
            <a:r>
              <a:rPr lang="pt-PT" noProof="0"/>
              <a:t>
              </a:t>
            </a:r>
            <a:endParaRPr lang="pt-P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pPr rtl="0"/>
            <a:fld id="{6D22F896-40B5-4ADD-8801-0D06FADFA095}" type="slidenum">
              <a:rPr lang="pt-PT" noProof="0" smtClean="0"/>
              <a:pPr rtl="0"/>
              <a:t>‹nº›</a:t>
            </a:fld>
            <a:endParaRPr lang="pt-PT" noProof="0" dirty="0"/>
          </a:p>
        </p:txBody>
      </p:sp>
    </p:spTree>
    <p:extLst>
      <p:ext uri="{BB962C8B-B14F-4D97-AF65-F5344CB8AC3E}">
        <p14:creationId xmlns:p14="http://schemas.microsoft.com/office/powerpoint/2010/main" val="2036457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F4F9EA81-1B58-4AB6-8D7C-2BB7C252C0D5}"/>
              </a:ext>
            </a:extLst>
          </p:cNvPr>
          <p:cNvSpPr/>
          <p:nvPr/>
        </p:nvSpPr>
        <p:spPr>
          <a:xfrm>
            <a:off x="0" y="1872867"/>
            <a:ext cx="12192000" cy="185410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50E78D6-F072-48E7-8270-20EFBDD26F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023283"/>
            <a:ext cx="12192000" cy="1621315"/>
          </a:xfrm>
        </p:spPr>
        <p:txBody>
          <a:bodyPr rtlCol="0">
            <a:noAutofit/>
          </a:bodyPr>
          <a:lstStyle/>
          <a:p>
            <a:r>
              <a:rPr lang="pt-PT" sz="3000" b="1" dirty="0">
                <a:solidFill>
                  <a:schemeClr val="tx1"/>
                </a:solidFill>
              </a:rPr>
              <a:t>AVALIAÇÃO DO FEV1Q COMO PREDITOR DE MORTALIDADE NA ESCLEROSE LATERAL AMIOTRÓFICA:</a:t>
            </a:r>
            <a:br>
              <a:rPr lang="pt-PT" sz="3200" b="1" dirty="0">
                <a:solidFill>
                  <a:schemeClr val="tx1"/>
                </a:solidFill>
              </a:rPr>
            </a:br>
            <a:r>
              <a:rPr lang="pt-PT" sz="2800" b="1" dirty="0">
                <a:solidFill>
                  <a:schemeClr val="tx1"/>
                </a:solidFill>
              </a:rPr>
              <a:t>EXPERIÊNCIA DE UM HOSPITAL DISTRITAL</a:t>
            </a:r>
            <a:endParaRPr lang="pt-PT" sz="2800" cap="smal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FC7BD98-5486-489C-BAA0-A69CEFF691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9739" y="4107223"/>
            <a:ext cx="11732521" cy="2399663"/>
          </a:xfrm>
        </p:spPr>
        <p:txBody>
          <a:bodyPr rtlCol="0">
            <a:normAutofit/>
          </a:bodyPr>
          <a:lstStyle/>
          <a:p>
            <a:pPr>
              <a:lnSpc>
                <a:spcPct val="110000"/>
              </a:lnSpc>
            </a:pPr>
            <a:r>
              <a:rPr lang="pt-PT" sz="1500" b="1" u="sng" dirty="0">
                <a:solidFill>
                  <a:schemeClr val="bg1"/>
                </a:solidFill>
              </a:rPr>
              <a:t>Carolina da Silva Alves</a:t>
            </a:r>
            <a:r>
              <a:rPr lang="pt-PT" sz="1500" baseline="30000" dirty="0">
                <a:solidFill>
                  <a:schemeClr val="bg1"/>
                </a:solidFill>
              </a:rPr>
              <a:t>1</a:t>
            </a:r>
            <a:r>
              <a:rPr lang="pt-PT" sz="1500" dirty="0">
                <a:solidFill>
                  <a:schemeClr val="bg1"/>
                </a:solidFill>
              </a:rPr>
              <a:t>, Tiago Barroso</a:t>
            </a:r>
            <a:r>
              <a:rPr lang="pt-PT" sz="1500" baseline="30000" dirty="0">
                <a:solidFill>
                  <a:schemeClr val="bg1"/>
                </a:solidFill>
              </a:rPr>
              <a:t>2</a:t>
            </a:r>
            <a:r>
              <a:rPr lang="pt-PT" sz="1500" dirty="0">
                <a:solidFill>
                  <a:schemeClr val="bg1"/>
                </a:solidFill>
              </a:rPr>
              <a:t>, António Gerardo</a:t>
            </a:r>
            <a:r>
              <a:rPr lang="pt-PT" sz="1500" baseline="30000" dirty="0">
                <a:solidFill>
                  <a:schemeClr val="bg1"/>
                </a:solidFill>
              </a:rPr>
              <a:t>1</a:t>
            </a:r>
            <a:r>
              <a:rPr lang="pt-PT" sz="1500" dirty="0">
                <a:solidFill>
                  <a:schemeClr val="bg1"/>
                </a:solidFill>
              </a:rPr>
              <a:t>, Tânia Almeida</a:t>
            </a:r>
            <a:r>
              <a:rPr lang="pt-PT" sz="1500" baseline="30000" dirty="0">
                <a:solidFill>
                  <a:schemeClr val="bg1"/>
                </a:solidFill>
              </a:rPr>
              <a:t>3</a:t>
            </a:r>
            <a:r>
              <a:rPr lang="pt-PT" sz="1500" dirty="0">
                <a:solidFill>
                  <a:schemeClr val="bg1"/>
                </a:solidFill>
              </a:rPr>
              <a:t>, Silvia Maduro</a:t>
            </a:r>
            <a:r>
              <a:rPr lang="pt-PT" sz="1500" baseline="30000" dirty="0">
                <a:solidFill>
                  <a:schemeClr val="bg1"/>
                </a:solidFill>
              </a:rPr>
              <a:t>3</a:t>
            </a:r>
            <a:r>
              <a:rPr lang="pt-PT" sz="1500" dirty="0">
                <a:solidFill>
                  <a:schemeClr val="bg1"/>
                </a:solidFill>
              </a:rPr>
              <a:t>, </a:t>
            </a:r>
            <a:r>
              <a:rPr lang="pt-PT" sz="1500" dirty="0" err="1">
                <a:solidFill>
                  <a:schemeClr val="bg1"/>
                </a:solidFill>
              </a:rPr>
              <a:t>Hedi</a:t>
            </a:r>
            <a:r>
              <a:rPr lang="pt-PT" sz="1500">
                <a:solidFill>
                  <a:schemeClr val="bg1"/>
                </a:solidFill>
              </a:rPr>
              <a:t> Liberato</a:t>
            </a:r>
            <a:r>
              <a:rPr lang="pt-PT" sz="1500" baseline="30000">
                <a:solidFill>
                  <a:schemeClr val="bg1"/>
                </a:solidFill>
              </a:rPr>
              <a:t>4</a:t>
            </a:r>
            <a:endParaRPr lang="pt-PT" sz="1500" baseline="30000" dirty="0">
              <a:solidFill>
                <a:schemeClr val="bg1"/>
              </a:solidFill>
            </a:endParaRPr>
          </a:p>
          <a:p>
            <a:pPr>
              <a:lnSpc>
                <a:spcPct val="110000"/>
              </a:lnSpc>
            </a:pPr>
            <a:endParaRPr lang="pt-PT" sz="1500" dirty="0">
              <a:solidFill>
                <a:schemeClr val="bg1"/>
              </a:solidFill>
            </a:endParaRPr>
          </a:p>
          <a:p>
            <a:pPr>
              <a:lnSpc>
                <a:spcPct val="110000"/>
              </a:lnSpc>
            </a:pPr>
            <a:r>
              <a:rPr lang="pt-PT" sz="1300" dirty="0">
                <a:solidFill>
                  <a:srgbClr val="0C3A8E"/>
                </a:solidFill>
                <a:cs typeface="Arial" panose="020B0604020202020204" pitchFamily="34" charset="0"/>
              </a:rPr>
              <a:t>1 –  In</a:t>
            </a:r>
            <a:r>
              <a:rPr lang="pt-PT" sz="1300" b="0" i="0" u="none" strike="noStrike" dirty="0">
                <a:solidFill>
                  <a:srgbClr val="0C3A8E"/>
                </a:solidFill>
                <a:effectLst/>
                <a:cs typeface="Arial" panose="020B0604020202020204" pitchFamily="34" charset="0"/>
              </a:rPr>
              <a:t>terna(o) de formação específica em Pneumologia </a:t>
            </a:r>
            <a:r>
              <a:rPr lang="pt-PT" sz="1300" dirty="0">
                <a:solidFill>
                  <a:srgbClr val="0C3A8E"/>
                </a:solidFill>
                <a:cs typeface="Arial" panose="020B0604020202020204" pitchFamily="34" charset="0"/>
              </a:rPr>
              <a:t>do Hospital Professor Doutor Fernando da Fonseca</a:t>
            </a:r>
            <a:endParaRPr lang="pt-PT" sz="1300" b="0" i="0" u="none" strike="noStrike" dirty="0">
              <a:solidFill>
                <a:srgbClr val="0C3A8E"/>
              </a:solidFill>
              <a:effectLst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</a:pPr>
            <a:r>
              <a:rPr lang="pt-PT" sz="1300" b="0" i="0" u="none" strike="noStrike" dirty="0">
                <a:solidFill>
                  <a:srgbClr val="0C3A8E"/>
                </a:solidFill>
                <a:effectLst/>
                <a:cs typeface="Arial" panose="020B0604020202020204" pitchFamily="34" charset="0"/>
              </a:rPr>
              <a:t>2 – </a:t>
            </a:r>
            <a:r>
              <a:rPr lang="pt-PT" sz="1300" dirty="0">
                <a:solidFill>
                  <a:srgbClr val="0C3A8E"/>
                </a:solidFill>
                <a:cs typeface="Arial" panose="020B0604020202020204" pitchFamily="34" charset="0"/>
              </a:rPr>
              <a:t>Interno de formação específica em Oncologia do Centro Hospitalar Lisboa Norte</a:t>
            </a:r>
          </a:p>
          <a:p>
            <a:pPr>
              <a:lnSpc>
                <a:spcPct val="110000"/>
              </a:lnSpc>
            </a:pPr>
            <a:r>
              <a:rPr lang="pt-PT" sz="1300" dirty="0">
                <a:solidFill>
                  <a:srgbClr val="0C3A8E"/>
                </a:solidFill>
                <a:cs typeface="Arial" panose="020B0604020202020204" pitchFamily="34" charset="0"/>
              </a:rPr>
              <a:t>3 – Técnica de </a:t>
            </a:r>
            <a:r>
              <a:rPr lang="pt-PT" sz="1300" dirty="0" err="1">
                <a:solidFill>
                  <a:srgbClr val="0C3A8E"/>
                </a:solidFill>
                <a:cs typeface="Arial" panose="020B0604020202020204" pitchFamily="34" charset="0"/>
              </a:rPr>
              <a:t>Cardiopneumologia</a:t>
            </a:r>
            <a:r>
              <a:rPr lang="pt-PT" sz="1300" dirty="0">
                <a:solidFill>
                  <a:srgbClr val="0C3A8E"/>
                </a:solidFill>
                <a:cs typeface="Arial" panose="020B0604020202020204" pitchFamily="34" charset="0"/>
              </a:rPr>
              <a:t> do do Hospital Professor Doutor Fernando da Fonseca</a:t>
            </a:r>
          </a:p>
          <a:p>
            <a:pPr>
              <a:lnSpc>
                <a:spcPct val="110000"/>
              </a:lnSpc>
            </a:pPr>
            <a:r>
              <a:rPr lang="pt-PT" sz="1300" dirty="0">
                <a:solidFill>
                  <a:srgbClr val="0C3A8E"/>
                </a:solidFill>
                <a:cs typeface="Arial" panose="020B0604020202020204" pitchFamily="34" charset="0"/>
              </a:rPr>
              <a:t>4 – Médica(o) Assistente de Pneumologia do Hospital Professor Doutor Fernando da Fonseca</a:t>
            </a:r>
          </a:p>
          <a:p>
            <a:pPr rtl="0"/>
            <a:endParaRPr lang="pt-PT" sz="1800" dirty="0">
              <a:solidFill>
                <a:srgbClr val="0C3A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Imagem 12" descr="Uma imagem com texto, Tipo de letra, Gráficos, design gráfico&#10;&#10;Descrição gerada automaticamente">
            <a:extLst>
              <a:ext uri="{FF2B5EF4-FFF2-40B4-BE49-F238E27FC236}">
                <a16:creationId xmlns:a16="http://schemas.microsoft.com/office/drawing/2014/main" id="{9365BAF5-4055-16F0-3453-D4625745A7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0971" y="664316"/>
            <a:ext cx="4029652" cy="654819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174ACC17-BBEF-3E04-7F15-1934D6C0B8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054" y="580776"/>
            <a:ext cx="2765680" cy="82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05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tângulo 35">
            <a:extLst>
              <a:ext uri="{FF2B5EF4-FFF2-40B4-BE49-F238E27FC236}">
                <a16:creationId xmlns:a16="http://schemas.microsoft.com/office/drawing/2014/main" id="{59DEB72B-30FC-4901-A403-C951334A8FB0}"/>
              </a:ext>
            </a:extLst>
          </p:cNvPr>
          <p:cNvSpPr/>
          <p:nvPr/>
        </p:nvSpPr>
        <p:spPr>
          <a:xfrm>
            <a:off x="0" y="493215"/>
            <a:ext cx="12192000" cy="91180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37" name="Título 1">
            <a:extLst>
              <a:ext uri="{FF2B5EF4-FFF2-40B4-BE49-F238E27FC236}">
                <a16:creationId xmlns:a16="http://schemas.microsoft.com/office/drawing/2014/main" id="{A23D7064-CE87-4482-960B-4DB453B7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960" y="230712"/>
            <a:ext cx="9784080" cy="1508760"/>
          </a:xfrm>
        </p:spPr>
        <p:txBody>
          <a:bodyPr/>
          <a:lstStyle/>
          <a:p>
            <a:r>
              <a:rPr lang="pt-PT" sz="4000" cap="sm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D49ECDA-8B9C-5657-025B-A493D9E43658}"/>
              </a:ext>
            </a:extLst>
          </p:cNvPr>
          <p:cNvSpPr txBox="1"/>
          <p:nvPr/>
        </p:nvSpPr>
        <p:spPr>
          <a:xfrm>
            <a:off x="307827" y="1667524"/>
            <a:ext cx="4240955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PT" b="1" dirty="0">
                <a:solidFill>
                  <a:schemeClr val="bg1"/>
                </a:solidFill>
              </a:rPr>
              <a:t>Análise das provas de função respiratória</a:t>
            </a:r>
          </a:p>
        </p:txBody>
      </p:sp>
      <p:pic>
        <p:nvPicPr>
          <p:cNvPr id="6" name="Marcador de Posição de Conteúdo 4" descr="Uma imagem com texto, file, captura de ecrã, diagrama&#10;&#10;Descrição gerada automaticamente">
            <a:extLst>
              <a:ext uri="{FF2B5EF4-FFF2-40B4-BE49-F238E27FC236}">
                <a16:creationId xmlns:a16="http://schemas.microsoft.com/office/drawing/2014/main" id="{9D3BF6CA-6A26-FFA9-C30C-260340C719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2335" b="67211"/>
          <a:stretch/>
        </p:blipFill>
        <p:spPr>
          <a:xfrm>
            <a:off x="5724951" y="346363"/>
            <a:ext cx="6453194" cy="2966463"/>
          </a:xfrm>
          <a:prstGeom prst="rect">
            <a:avLst/>
          </a:prstGeom>
        </p:spPr>
      </p:pic>
      <p:pic>
        <p:nvPicPr>
          <p:cNvPr id="10" name="Marcador de Posição de Conteúdo 4" descr="Uma imagem com texto, file, captura de ecrã, diagrama&#10;&#10;Descrição gerada automaticamente">
            <a:extLst>
              <a:ext uri="{FF2B5EF4-FFF2-40B4-BE49-F238E27FC236}">
                <a16:creationId xmlns:a16="http://schemas.microsoft.com/office/drawing/2014/main" id="{E54D1F51-B4C5-C7F1-4838-1E6F67FA85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133" t="35395" r="1133" b="33456"/>
          <a:stretch/>
        </p:blipFill>
        <p:spPr>
          <a:xfrm>
            <a:off x="0" y="2923309"/>
            <a:ext cx="5598463" cy="2632364"/>
          </a:xfrm>
          <a:prstGeom prst="rect">
            <a:avLst/>
          </a:prstGeom>
        </p:spPr>
      </p:pic>
      <p:pic>
        <p:nvPicPr>
          <p:cNvPr id="11" name="Marcador de Posição de Conteúdo 4" descr="Uma imagem com texto, file, captura de ecrã, diagrama&#10;&#10;Descrição gerada automaticamente">
            <a:extLst>
              <a:ext uri="{FF2B5EF4-FFF2-40B4-BE49-F238E27FC236}">
                <a16:creationId xmlns:a16="http://schemas.microsoft.com/office/drawing/2014/main" id="{CC0ED3D0-FD43-9D23-974C-7D6F0DEE1F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" t="69424" r="-5" b="122"/>
          <a:stretch/>
        </p:blipFill>
        <p:spPr>
          <a:xfrm>
            <a:off x="5744218" y="3831322"/>
            <a:ext cx="6453191" cy="2966463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8321046E-B427-F5FD-CA26-11859385F657}"/>
              </a:ext>
            </a:extLst>
          </p:cNvPr>
          <p:cNvSpPr txBox="1"/>
          <p:nvPr/>
        </p:nvSpPr>
        <p:spPr>
          <a:xfrm>
            <a:off x="320745" y="6150139"/>
            <a:ext cx="5290636" cy="369332"/>
          </a:xfrm>
          <a:prstGeom prst="rect">
            <a:avLst/>
          </a:prstGeom>
          <a:noFill/>
          <a:ln w="60325" cmpd="dbl">
            <a:solidFill>
              <a:schemeClr val="bg2"/>
            </a:solidFill>
            <a:prstDash val="solid"/>
          </a:ln>
        </p:spPr>
        <p:txBody>
          <a:bodyPr wrap="square">
            <a:spAutoFit/>
          </a:bodyPr>
          <a:lstStyle/>
          <a:p>
            <a:pPr algn="ctr"/>
            <a:r>
              <a:rPr lang="pt-PT" dirty="0">
                <a:solidFill>
                  <a:schemeClr val="bg1"/>
                </a:solidFill>
              </a:rPr>
              <a:t>Declínio de FEV1, FEV1Q, FVC (+++)</a:t>
            </a:r>
          </a:p>
        </p:txBody>
      </p:sp>
    </p:spTree>
    <p:extLst>
      <p:ext uri="{BB962C8B-B14F-4D97-AF65-F5344CB8AC3E}">
        <p14:creationId xmlns:p14="http://schemas.microsoft.com/office/powerpoint/2010/main" val="2990096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tângulo 35">
            <a:extLst>
              <a:ext uri="{FF2B5EF4-FFF2-40B4-BE49-F238E27FC236}">
                <a16:creationId xmlns:a16="http://schemas.microsoft.com/office/drawing/2014/main" id="{59DEB72B-30FC-4901-A403-C951334A8FB0}"/>
              </a:ext>
            </a:extLst>
          </p:cNvPr>
          <p:cNvSpPr/>
          <p:nvPr/>
        </p:nvSpPr>
        <p:spPr>
          <a:xfrm>
            <a:off x="0" y="493215"/>
            <a:ext cx="12192000" cy="91180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37" name="Título 1">
            <a:extLst>
              <a:ext uri="{FF2B5EF4-FFF2-40B4-BE49-F238E27FC236}">
                <a16:creationId xmlns:a16="http://schemas.microsoft.com/office/drawing/2014/main" id="{A23D7064-CE87-4482-960B-4DB453B7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960" y="230712"/>
            <a:ext cx="9784080" cy="1508760"/>
          </a:xfrm>
        </p:spPr>
        <p:txBody>
          <a:bodyPr/>
          <a:lstStyle/>
          <a:p>
            <a:r>
              <a:rPr lang="pt-PT" sz="4000" cap="sm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D49ECDA-8B9C-5657-025B-A493D9E43658}"/>
              </a:ext>
            </a:extLst>
          </p:cNvPr>
          <p:cNvSpPr txBox="1"/>
          <p:nvPr/>
        </p:nvSpPr>
        <p:spPr>
          <a:xfrm>
            <a:off x="307827" y="1667524"/>
            <a:ext cx="4240955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PT" b="1" dirty="0">
                <a:solidFill>
                  <a:schemeClr val="bg1"/>
                </a:solidFill>
              </a:rPr>
              <a:t>Análise das provas de função respiratória</a:t>
            </a:r>
          </a:p>
        </p:txBody>
      </p:sp>
      <p:pic>
        <p:nvPicPr>
          <p:cNvPr id="5" name="Imagem 4" descr="Uma imagem com texto, diagrama, file, mapa&#10;&#10;Descrição gerada automaticamente">
            <a:extLst>
              <a:ext uri="{FF2B5EF4-FFF2-40B4-BE49-F238E27FC236}">
                <a16:creationId xmlns:a16="http://schemas.microsoft.com/office/drawing/2014/main" id="{232DB14D-1EC1-B689-37EB-8EB8449FEA7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5342" b="34032"/>
          <a:stretch/>
        </p:blipFill>
        <p:spPr bwMode="auto">
          <a:xfrm>
            <a:off x="307826" y="2518348"/>
            <a:ext cx="5576400" cy="4212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m 6" descr="Uma imagem com texto, diagrama, file, mapa&#10;&#10;Descrição gerada automaticamente">
            <a:extLst>
              <a:ext uri="{FF2B5EF4-FFF2-40B4-BE49-F238E27FC236}">
                <a16:creationId xmlns:a16="http://schemas.microsoft.com/office/drawing/2014/main" id="{6CC539C5-9A8F-4B10-E629-31A94E7453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559" r="50000"/>
          <a:stretch/>
        </p:blipFill>
        <p:spPr bwMode="auto">
          <a:xfrm>
            <a:off x="6315655" y="2173574"/>
            <a:ext cx="5576400" cy="46844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31699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tângulo 35">
            <a:extLst>
              <a:ext uri="{FF2B5EF4-FFF2-40B4-BE49-F238E27FC236}">
                <a16:creationId xmlns:a16="http://schemas.microsoft.com/office/drawing/2014/main" id="{59DEB72B-30FC-4901-A403-C951334A8FB0}"/>
              </a:ext>
            </a:extLst>
          </p:cNvPr>
          <p:cNvSpPr/>
          <p:nvPr/>
        </p:nvSpPr>
        <p:spPr>
          <a:xfrm>
            <a:off x="0" y="493215"/>
            <a:ext cx="12192000" cy="91180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37" name="Título 1">
            <a:extLst>
              <a:ext uri="{FF2B5EF4-FFF2-40B4-BE49-F238E27FC236}">
                <a16:creationId xmlns:a16="http://schemas.microsoft.com/office/drawing/2014/main" id="{A23D7064-CE87-4482-960B-4DB453B7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960" y="230712"/>
            <a:ext cx="9784080" cy="1508760"/>
          </a:xfrm>
        </p:spPr>
        <p:txBody>
          <a:bodyPr/>
          <a:lstStyle/>
          <a:p>
            <a:r>
              <a:rPr lang="pt-PT" sz="4000" cap="sm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D49ECDA-8B9C-5657-025B-A493D9E43658}"/>
              </a:ext>
            </a:extLst>
          </p:cNvPr>
          <p:cNvSpPr txBox="1"/>
          <p:nvPr/>
        </p:nvSpPr>
        <p:spPr>
          <a:xfrm>
            <a:off x="307827" y="1667524"/>
            <a:ext cx="4240955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PT" b="1" dirty="0">
                <a:solidFill>
                  <a:schemeClr val="bg1"/>
                </a:solidFill>
              </a:rPr>
              <a:t>Análise das provas de função respiratória</a:t>
            </a:r>
          </a:p>
        </p:txBody>
      </p:sp>
      <p:pic>
        <p:nvPicPr>
          <p:cNvPr id="8" name="Imagem 7" descr="Uma imagem com texto, diagrama, file, mapa&#10;&#10;Descrição gerada automaticamente">
            <a:extLst>
              <a:ext uri="{FF2B5EF4-FFF2-40B4-BE49-F238E27FC236}">
                <a16:creationId xmlns:a16="http://schemas.microsoft.com/office/drawing/2014/main" id="{323E303A-74C8-F1EA-008F-8FFA13154C6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66510"/>
          <a:stretch/>
        </p:blipFill>
        <p:spPr bwMode="auto">
          <a:xfrm>
            <a:off x="5529119" y="1434784"/>
            <a:ext cx="6060901" cy="542321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B744EED5-A3AC-3761-7BBE-FE3100A02BEE}"/>
              </a:ext>
            </a:extLst>
          </p:cNvPr>
          <p:cNvSpPr txBox="1"/>
          <p:nvPr/>
        </p:nvSpPr>
        <p:spPr>
          <a:xfrm>
            <a:off x="307827" y="4061958"/>
            <a:ext cx="4983701" cy="369332"/>
          </a:xfrm>
          <a:prstGeom prst="rect">
            <a:avLst/>
          </a:prstGeom>
          <a:noFill/>
          <a:ln w="60325" cmpd="dbl">
            <a:solidFill>
              <a:schemeClr val="bg2"/>
            </a:solidFill>
            <a:prstDash val="solid"/>
          </a:ln>
        </p:spPr>
        <p:txBody>
          <a:bodyPr wrap="square">
            <a:spAutoFit/>
          </a:bodyPr>
          <a:lstStyle/>
          <a:p>
            <a:pPr algn="ctr"/>
            <a:r>
              <a:rPr lang="pt-PT" dirty="0">
                <a:solidFill>
                  <a:schemeClr val="bg1"/>
                </a:solidFill>
              </a:rPr>
              <a:t>Declínio de MIP, SNIP, PCF</a:t>
            </a:r>
          </a:p>
        </p:txBody>
      </p:sp>
    </p:spTree>
    <p:extLst>
      <p:ext uri="{BB962C8B-B14F-4D97-AF65-F5344CB8AC3E}">
        <p14:creationId xmlns:p14="http://schemas.microsoft.com/office/powerpoint/2010/main" val="2340889342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tângulo 35">
            <a:extLst>
              <a:ext uri="{FF2B5EF4-FFF2-40B4-BE49-F238E27FC236}">
                <a16:creationId xmlns:a16="http://schemas.microsoft.com/office/drawing/2014/main" id="{59DEB72B-30FC-4901-A403-C951334A8FB0}"/>
              </a:ext>
            </a:extLst>
          </p:cNvPr>
          <p:cNvSpPr/>
          <p:nvPr/>
        </p:nvSpPr>
        <p:spPr>
          <a:xfrm>
            <a:off x="0" y="493215"/>
            <a:ext cx="12192000" cy="91180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37" name="Título 1">
            <a:extLst>
              <a:ext uri="{FF2B5EF4-FFF2-40B4-BE49-F238E27FC236}">
                <a16:creationId xmlns:a16="http://schemas.microsoft.com/office/drawing/2014/main" id="{A23D7064-CE87-4482-960B-4DB453B7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960" y="230712"/>
            <a:ext cx="9784080" cy="1508760"/>
          </a:xfrm>
        </p:spPr>
        <p:txBody>
          <a:bodyPr/>
          <a:lstStyle/>
          <a:p>
            <a:r>
              <a:rPr lang="pt-PT" sz="4000" cap="sm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D49ECDA-8B9C-5657-025B-A493D9E43658}"/>
              </a:ext>
            </a:extLst>
          </p:cNvPr>
          <p:cNvSpPr txBox="1"/>
          <p:nvPr/>
        </p:nvSpPr>
        <p:spPr>
          <a:xfrm>
            <a:off x="434230" y="1770014"/>
            <a:ext cx="5515995" cy="38472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PT" sz="1900" b="1" dirty="0">
                <a:solidFill>
                  <a:schemeClr val="bg1"/>
                </a:solidFill>
              </a:rPr>
              <a:t>Análise das provas de função respiratória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8288626-6D2D-987C-57DD-995D17750EEE}"/>
              </a:ext>
            </a:extLst>
          </p:cNvPr>
          <p:cNvSpPr txBox="1"/>
          <p:nvPr/>
        </p:nvSpPr>
        <p:spPr>
          <a:xfrm>
            <a:off x="3612777" y="6070403"/>
            <a:ext cx="4674897" cy="338554"/>
          </a:xfrm>
          <a:prstGeom prst="rect">
            <a:avLst/>
          </a:prstGeom>
          <a:noFill/>
          <a:ln w="60325" cmpd="dbl">
            <a:solidFill>
              <a:schemeClr val="bg2"/>
            </a:solidFill>
            <a:prstDash val="solid"/>
          </a:ln>
        </p:spPr>
        <p:txBody>
          <a:bodyPr wrap="square">
            <a:spAutoFit/>
          </a:bodyPr>
          <a:lstStyle/>
          <a:p>
            <a:pPr algn="ctr"/>
            <a:r>
              <a:rPr lang="pt-PT" sz="1600" b="1" dirty="0">
                <a:solidFill>
                  <a:schemeClr val="bg1"/>
                </a:solidFill>
              </a:rPr>
              <a:t>FEV1Q foi o único preditor de mortalidade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6E54BBA9-664A-AA6B-CB14-C64A12999F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416453"/>
              </p:ext>
            </p:extLst>
          </p:nvPr>
        </p:nvGraphicFramePr>
        <p:xfrm>
          <a:off x="1618980" y="2547362"/>
          <a:ext cx="8666756" cy="30772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4620">
                  <a:extLst>
                    <a:ext uri="{9D8B030D-6E8A-4147-A177-3AD203B41FA5}">
                      <a16:colId xmlns:a16="http://schemas.microsoft.com/office/drawing/2014/main" val="1470508315"/>
                    </a:ext>
                  </a:extLst>
                </a:gridCol>
                <a:gridCol w="1444620">
                  <a:extLst>
                    <a:ext uri="{9D8B030D-6E8A-4147-A177-3AD203B41FA5}">
                      <a16:colId xmlns:a16="http://schemas.microsoft.com/office/drawing/2014/main" val="1452865906"/>
                    </a:ext>
                  </a:extLst>
                </a:gridCol>
                <a:gridCol w="1444620">
                  <a:extLst>
                    <a:ext uri="{9D8B030D-6E8A-4147-A177-3AD203B41FA5}">
                      <a16:colId xmlns:a16="http://schemas.microsoft.com/office/drawing/2014/main" val="2068052927"/>
                    </a:ext>
                  </a:extLst>
                </a:gridCol>
                <a:gridCol w="1444620">
                  <a:extLst>
                    <a:ext uri="{9D8B030D-6E8A-4147-A177-3AD203B41FA5}">
                      <a16:colId xmlns:a16="http://schemas.microsoft.com/office/drawing/2014/main" val="457048103"/>
                    </a:ext>
                  </a:extLst>
                </a:gridCol>
                <a:gridCol w="1837556">
                  <a:extLst>
                    <a:ext uri="{9D8B030D-6E8A-4147-A177-3AD203B41FA5}">
                      <a16:colId xmlns:a16="http://schemas.microsoft.com/office/drawing/2014/main" val="3100897624"/>
                    </a:ext>
                  </a:extLst>
                </a:gridCol>
                <a:gridCol w="1050720">
                  <a:extLst>
                    <a:ext uri="{9D8B030D-6E8A-4147-A177-3AD203B41FA5}">
                      <a16:colId xmlns:a16="http://schemas.microsoft.com/office/drawing/2014/main" val="3276026314"/>
                    </a:ext>
                  </a:extLst>
                </a:gridCol>
              </a:tblGrid>
              <a:tr h="4396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b="1" dirty="0" err="1">
                          <a:effectLst/>
                        </a:rPr>
                        <a:t>Variable</a:t>
                      </a:r>
                      <a:endParaRPr lang="pt-PT" sz="15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b="1" dirty="0" err="1">
                          <a:effectLst/>
                        </a:rPr>
                        <a:t>coef</a:t>
                      </a:r>
                      <a:endParaRPr lang="pt-PT" sz="15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b="1" dirty="0" err="1">
                          <a:effectLst/>
                        </a:rPr>
                        <a:t>coef</a:t>
                      </a:r>
                      <a:r>
                        <a:rPr lang="pt-PT" sz="1500" b="1" dirty="0">
                          <a:effectLst/>
                        </a:rPr>
                        <a:t> CI 99.2%</a:t>
                      </a:r>
                      <a:endParaRPr lang="pt-PT" sz="15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b="1" dirty="0" err="1">
                          <a:effectLst/>
                        </a:rPr>
                        <a:t>exp</a:t>
                      </a:r>
                      <a:r>
                        <a:rPr lang="pt-PT" sz="1500" b="1" dirty="0">
                          <a:effectLst/>
                        </a:rPr>
                        <a:t>(</a:t>
                      </a:r>
                      <a:r>
                        <a:rPr lang="pt-PT" sz="1500" b="1" dirty="0" err="1">
                          <a:effectLst/>
                        </a:rPr>
                        <a:t>coef</a:t>
                      </a:r>
                      <a:r>
                        <a:rPr lang="pt-PT" sz="1500" b="1" dirty="0">
                          <a:effectLst/>
                        </a:rPr>
                        <a:t>)</a:t>
                      </a:r>
                      <a:endParaRPr lang="pt-PT" sz="15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b="1" dirty="0" err="1">
                          <a:effectLst/>
                        </a:rPr>
                        <a:t>exp</a:t>
                      </a:r>
                      <a:r>
                        <a:rPr lang="pt-PT" sz="1500" b="1" dirty="0">
                          <a:effectLst/>
                        </a:rPr>
                        <a:t>(</a:t>
                      </a:r>
                      <a:r>
                        <a:rPr lang="pt-PT" sz="1500" b="1" dirty="0" err="1">
                          <a:effectLst/>
                        </a:rPr>
                        <a:t>coef</a:t>
                      </a:r>
                      <a:r>
                        <a:rPr lang="pt-PT" sz="1500" b="1" dirty="0">
                          <a:effectLst/>
                        </a:rPr>
                        <a:t>) CI 99.2%</a:t>
                      </a:r>
                      <a:endParaRPr lang="pt-PT" sz="15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b="1" dirty="0">
                          <a:effectLst/>
                        </a:rPr>
                        <a:t>p</a:t>
                      </a:r>
                      <a:endParaRPr lang="pt-PT" sz="15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398322"/>
                  </a:ext>
                </a:extLst>
              </a:tr>
              <a:tr h="4396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dirty="0">
                          <a:effectLst/>
                        </a:rPr>
                        <a:t>FEV1Q</a:t>
                      </a:r>
                      <a:endParaRPr lang="pt-PT" sz="15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b="1" dirty="0">
                          <a:solidFill>
                            <a:srgbClr val="0C3A8E"/>
                          </a:solidFill>
                          <a:effectLst/>
                        </a:rPr>
                        <a:t>-0.426</a:t>
                      </a:r>
                      <a:endParaRPr lang="pt-PT" sz="1500" b="1" dirty="0">
                        <a:solidFill>
                          <a:srgbClr val="0C3A8E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dirty="0">
                          <a:effectLst/>
                        </a:rPr>
                        <a:t>[-0.791, -0.061]</a:t>
                      </a:r>
                      <a:endParaRPr lang="pt-PT" sz="15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dirty="0">
                          <a:effectLst/>
                        </a:rPr>
                        <a:t>0.653</a:t>
                      </a:r>
                      <a:endParaRPr lang="pt-PT" sz="15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dirty="0">
                          <a:effectLst/>
                        </a:rPr>
                        <a:t>[0.453, 0.940]</a:t>
                      </a:r>
                      <a:endParaRPr lang="pt-PT" sz="15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b="1" dirty="0">
                          <a:solidFill>
                            <a:srgbClr val="0C3A8E"/>
                          </a:solidFill>
                          <a:effectLst/>
                        </a:rPr>
                        <a:t>0.002*</a:t>
                      </a:r>
                      <a:endParaRPr lang="pt-PT" sz="1500" b="1" dirty="0">
                        <a:solidFill>
                          <a:srgbClr val="0C3A8E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0824877"/>
                  </a:ext>
                </a:extLst>
              </a:tr>
              <a:tr h="4396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dirty="0">
                          <a:effectLst/>
                        </a:rPr>
                        <a:t>FEV1</a:t>
                      </a:r>
                      <a:endParaRPr lang="pt-PT" sz="15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dirty="0">
                          <a:effectLst/>
                        </a:rPr>
                        <a:t>-0.473</a:t>
                      </a:r>
                      <a:endParaRPr lang="pt-PT" sz="15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dirty="0">
                          <a:effectLst/>
                        </a:rPr>
                        <a:t>[-0.974, 0.027]</a:t>
                      </a:r>
                      <a:endParaRPr lang="pt-PT" sz="15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dirty="0">
                          <a:effectLst/>
                        </a:rPr>
                        <a:t>0.623</a:t>
                      </a:r>
                      <a:endParaRPr lang="pt-PT" sz="15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dirty="0">
                          <a:effectLst/>
                        </a:rPr>
                        <a:t>[0.378, 1.027]</a:t>
                      </a:r>
                      <a:endParaRPr lang="pt-PT" sz="15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dirty="0">
                          <a:effectLst/>
                        </a:rPr>
                        <a:t>0.053</a:t>
                      </a:r>
                      <a:endParaRPr lang="pt-PT" sz="15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6359022"/>
                  </a:ext>
                </a:extLst>
              </a:tr>
              <a:tr h="4396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>
                          <a:effectLst/>
                        </a:rPr>
                        <a:t>FVC</a:t>
                      </a:r>
                      <a:endParaRPr lang="pt-PT" sz="15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dirty="0">
                          <a:effectLst/>
                        </a:rPr>
                        <a:t>-0.312</a:t>
                      </a:r>
                      <a:endParaRPr lang="pt-PT" sz="15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>
                          <a:effectLst/>
                        </a:rPr>
                        <a:t>[-0.730, 0.105]</a:t>
                      </a:r>
                      <a:endParaRPr lang="pt-PT" sz="15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dirty="0">
                          <a:effectLst/>
                        </a:rPr>
                        <a:t>0.732</a:t>
                      </a:r>
                      <a:endParaRPr lang="pt-PT" sz="15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dirty="0">
                          <a:effectLst/>
                        </a:rPr>
                        <a:t>[0.482, 1.111]</a:t>
                      </a:r>
                      <a:endParaRPr lang="pt-PT" sz="15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dirty="0">
                          <a:effectLst/>
                        </a:rPr>
                        <a:t>0.058</a:t>
                      </a:r>
                      <a:endParaRPr lang="pt-PT" sz="15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0257476"/>
                  </a:ext>
                </a:extLst>
              </a:tr>
              <a:tr h="4396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>
                          <a:effectLst/>
                        </a:rPr>
                        <a:t>MIP</a:t>
                      </a:r>
                      <a:endParaRPr lang="pt-PT" sz="15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dirty="0">
                          <a:effectLst/>
                        </a:rPr>
                        <a:t>-0.007</a:t>
                      </a:r>
                      <a:endParaRPr lang="pt-PT" sz="15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dirty="0">
                          <a:effectLst/>
                        </a:rPr>
                        <a:t>[-0.025, 0.011]</a:t>
                      </a:r>
                      <a:endParaRPr lang="pt-PT" sz="15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>
                          <a:effectLst/>
                        </a:rPr>
                        <a:t>0.993</a:t>
                      </a:r>
                      <a:endParaRPr lang="pt-PT" sz="15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dirty="0">
                          <a:effectLst/>
                        </a:rPr>
                        <a:t>[0.975, 1.011]</a:t>
                      </a:r>
                      <a:endParaRPr lang="pt-PT" sz="15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dirty="0">
                          <a:effectLst/>
                        </a:rPr>
                        <a:t>0.306</a:t>
                      </a:r>
                      <a:endParaRPr lang="pt-PT" sz="15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1704073"/>
                  </a:ext>
                </a:extLst>
              </a:tr>
              <a:tr h="4396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>
                          <a:effectLst/>
                        </a:rPr>
                        <a:t>SNIP</a:t>
                      </a:r>
                      <a:endParaRPr lang="pt-PT" sz="15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>
                          <a:effectLst/>
                        </a:rPr>
                        <a:t>-0.024</a:t>
                      </a:r>
                      <a:endParaRPr lang="pt-PT" sz="15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dirty="0">
                          <a:effectLst/>
                        </a:rPr>
                        <a:t>[-0.048, 0.000]</a:t>
                      </a:r>
                      <a:endParaRPr lang="pt-PT" sz="15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dirty="0">
                          <a:effectLst/>
                        </a:rPr>
                        <a:t>0.977</a:t>
                      </a:r>
                      <a:endParaRPr lang="pt-PT" sz="15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dirty="0">
                          <a:effectLst/>
                        </a:rPr>
                        <a:t>[0.953, 1.000]</a:t>
                      </a:r>
                      <a:endParaRPr lang="pt-PT" sz="15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dirty="0">
                          <a:effectLst/>
                        </a:rPr>
                        <a:t>0.060</a:t>
                      </a:r>
                      <a:endParaRPr lang="pt-PT" sz="15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8546932"/>
                  </a:ext>
                </a:extLst>
              </a:tr>
              <a:tr h="4396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>
                          <a:effectLst/>
                        </a:rPr>
                        <a:t>PCF</a:t>
                      </a:r>
                      <a:endParaRPr lang="pt-PT" sz="15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>
                          <a:effectLst/>
                        </a:rPr>
                        <a:t>-0.005</a:t>
                      </a:r>
                      <a:endParaRPr lang="pt-PT" sz="15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>
                          <a:effectLst/>
                        </a:rPr>
                        <a:t>[-0.010, 0.000]</a:t>
                      </a:r>
                      <a:endParaRPr lang="pt-PT" sz="15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>
                          <a:effectLst/>
                        </a:rPr>
                        <a:t>0.995</a:t>
                      </a:r>
                      <a:endParaRPr lang="pt-PT" sz="15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>
                          <a:effectLst/>
                        </a:rPr>
                        <a:t>[0.990, 1.000]</a:t>
                      </a:r>
                      <a:endParaRPr lang="pt-PT" sz="15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PT" sz="1500" dirty="0">
                          <a:effectLst/>
                        </a:rPr>
                        <a:t>0.09</a:t>
                      </a:r>
                      <a:endParaRPr lang="pt-PT" sz="15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76200" marR="76200" marT="38100" marB="381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23776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68221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tângulo 35">
            <a:extLst>
              <a:ext uri="{FF2B5EF4-FFF2-40B4-BE49-F238E27FC236}">
                <a16:creationId xmlns:a16="http://schemas.microsoft.com/office/drawing/2014/main" id="{59DEB72B-30FC-4901-A403-C951334A8FB0}"/>
              </a:ext>
            </a:extLst>
          </p:cNvPr>
          <p:cNvSpPr/>
          <p:nvPr/>
        </p:nvSpPr>
        <p:spPr>
          <a:xfrm>
            <a:off x="0" y="493215"/>
            <a:ext cx="12192000" cy="91180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37" name="Título 1">
            <a:extLst>
              <a:ext uri="{FF2B5EF4-FFF2-40B4-BE49-F238E27FC236}">
                <a16:creationId xmlns:a16="http://schemas.microsoft.com/office/drawing/2014/main" id="{A23D7064-CE87-4482-960B-4DB453B7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960" y="230712"/>
            <a:ext cx="9784080" cy="1508760"/>
          </a:xfrm>
        </p:spPr>
        <p:txBody>
          <a:bodyPr/>
          <a:lstStyle/>
          <a:p>
            <a:r>
              <a:rPr lang="pt-PT" sz="4000" cap="sm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D49ECDA-8B9C-5657-025B-A493D9E43658}"/>
              </a:ext>
            </a:extLst>
          </p:cNvPr>
          <p:cNvSpPr txBox="1"/>
          <p:nvPr/>
        </p:nvSpPr>
        <p:spPr>
          <a:xfrm>
            <a:off x="704923" y="1769282"/>
            <a:ext cx="4240955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PT" b="1" dirty="0">
                <a:solidFill>
                  <a:schemeClr val="bg1"/>
                </a:solidFill>
              </a:rPr>
              <a:t>Análise das provas de função respiratória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3E97E4E5-D354-C0A1-DC54-5DD9E18DBB92}"/>
              </a:ext>
            </a:extLst>
          </p:cNvPr>
          <p:cNvSpPr txBox="1"/>
          <p:nvPr/>
        </p:nvSpPr>
        <p:spPr>
          <a:xfrm>
            <a:off x="7204369" y="4179320"/>
            <a:ext cx="361464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dirty="0">
                <a:solidFill>
                  <a:schemeClr val="bg1"/>
                </a:solidFill>
              </a:rPr>
              <a:t>-</a:t>
            </a:r>
            <a:r>
              <a:rPr lang="pt-PT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Diminuiu </a:t>
            </a:r>
            <a:r>
              <a:rPr lang="pt-PT" dirty="0">
                <a:solidFill>
                  <a:schemeClr val="bg1"/>
                </a:solidFill>
              </a:rPr>
              <a:t>em média </a:t>
            </a:r>
            <a:r>
              <a:rPr lang="pt-PT" dirty="0">
                <a:solidFill>
                  <a:schemeClr val="bg2">
                    <a:lumMod val="60000"/>
                    <a:lumOff val="40000"/>
                  </a:schemeClr>
                </a:solidFill>
              </a:rPr>
              <a:t>0.7/mês</a:t>
            </a:r>
          </a:p>
          <a:p>
            <a:pPr algn="ctr"/>
            <a:endParaRPr lang="pt-PT" dirty="0">
              <a:solidFill>
                <a:schemeClr val="bg1"/>
              </a:solidFill>
            </a:endParaRPr>
          </a:p>
          <a:p>
            <a:pPr algn="ctr"/>
            <a:r>
              <a:rPr lang="pt-PT" dirty="0">
                <a:solidFill>
                  <a:schemeClr val="bg1"/>
                </a:solidFill>
              </a:rPr>
              <a:t>- Em média no óbito era de </a:t>
            </a:r>
            <a:r>
              <a:rPr lang="pt-PT" b="1" dirty="0">
                <a:solidFill>
                  <a:schemeClr val="bg2">
                    <a:lumMod val="50000"/>
                  </a:schemeClr>
                </a:solidFill>
              </a:rPr>
              <a:t>2.68</a:t>
            </a:r>
            <a:endParaRPr lang="pt-PT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DD08A9D0-4734-A156-F49D-5E6BEDCDBA02}"/>
              </a:ext>
            </a:extLst>
          </p:cNvPr>
          <p:cNvSpPr txBox="1"/>
          <p:nvPr/>
        </p:nvSpPr>
        <p:spPr>
          <a:xfrm>
            <a:off x="7861075" y="3509552"/>
            <a:ext cx="2301235" cy="4001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50800">
            <a:solidFill>
              <a:srgbClr val="000000"/>
            </a:solidFill>
            <a:prstDash val="solid"/>
          </a:ln>
        </p:spPr>
        <p:txBody>
          <a:bodyPr wrap="square">
            <a:spAutoFit/>
          </a:bodyPr>
          <a:lstStyle/>
          <a:p>
            <a:pPr algn="ctr"/>
            <a:r>
              <a:rPr lang="pt-PT" sz="2000" b="1" dirty="0">
                <a:solidFill>
                  <a:schemeClr val="bg1"/>
                </a:solidFill>
              </a:rPr>
              <a:t>FEV1Q</a:t>
            </a:r>
            <a:endParaRPr lang="pt-PT" sz="2000" dirty="0">
              <a:solidFill>
                <a:schemeClr val="bg1"/>
              </a:solidFill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41BE3B32-795D-4C66-BC48-6A156BFF7659}"/>
              </a:ext>
            </a:extLst>
          </p:cNvPr>
          <p:cNvSpPr/>
          <p:nvPr/>
        </p:nvSpPr>
        <p:spPr>
          <a:xfrm>
            <a:off x="4572000" y="5366479"/>
            <a:ext cx="1524000" cy="26982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6" name="Imagem 5" descr="Uma imagem com captura de ecrã, file, diagrama, Gráfico&#10;&#10;Descrição gerada automaticamente">
            <a:extLst>
              <a:ext uri="{FF2B5EF4-FFF2-40B4-BE49-F238E27FC236}">
                <a16:creationId xmlns:a16="http://schemas.microsoft.com/office/drawing/2014/main" id="{F37CE2C5-7C59-5BB3-C558-5BFBF84F12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923" y="2365708"/>
            <a:ext cx="5842000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6477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9FCABED4-003D-4FA7-B5AA-853272CBDE45}"/>
              </a:ext>
            </a:extLst>
          </p:cNvPr>
          <p:cNvSpPr/>
          <p:nvPr/>
        </p:nvSpPr>
        <p:spPr>
          <a:xfrm>
            <a:off x="0" y="493215"/>
            <a:ext cx="12192000" cy="91180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46B7DA22-8FEE-4A7D-8FA9-C25CF32BA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960" y="230712"/>
            <a:ext cx="9784080" cy="1508760"/>
          </a:xfrm>
        </p:spPr>
        <p:txBody>
          <a:bodyPr/>
          <a:lstStyle/>
          <a:p>
            <a:r>
              <a:rPr lang="pt-PT" sz="4000" cap="sm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Conclusão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A69F021C-4BB5-CAFA-07B4-D86ED07F8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7" y="1667524"/>
            <a:ext cx="11418073" cy="2529722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pt-PT" sz="1800" dirty="0">
                <a:solidFill>
                  <a:schemeClr val="bg1"/>
                </a:solidFill>
              </a:rPr>
              <a:t>Num período de cerca de 6 anos verificou-se uma importante mortalidade nos doentes com ELA;</a:t>
            </a:r>
          </a:p>
          <a:p>
            <a:pPr>
              <a:buClr>
                <a:srgbClr val="0070C0"/>
              </a:buClr>
              <a:buFont typeface="Arial" panose="020B0604020202020204" pitchFamily="34" charset="0"/>
              <a:buChar char="•"/>
            </a:pPr>
            <a:endParaRPr lang="pt-PT" sz="1800" dirty="0">
              <a:solidFill>
                <a:schemeClr val="bg1"/>
              </a:solidFill>
            </a:endParaRPr>
          </a:p>
          <a:p>
            <a:pPr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pt-PT" sz="1800" dirty="0">
                <a:solidFill>
                  <a:schemeClr val="bg1"/>
                </a:solidFill>
              </a:rPr>
              <a:t>O FEV1Q revelou-se o melhor preditor de mortalidade de entre as variáveis analisadas;</a:t>
            </a:r>
          </a:p>
          <a:p>
            <a:pPr>
              <a:buClr>
                <a:srgbClr val="0070C0"/>
              </a:buClr>
              <a:buFont typeface="Arial" panose="020B0604020202020204" pitchFamily="34" charset="0"/>
              <a:buChar char="•"/>
            </a:pPr>
            <a:endParaRPr lang="pt-PT" dirty="0">
              <a:solidFill>
                <a:schemeClr val="bg1"/>
              </a:solidFill>
            </a:endParaRPr>
          </a:p>
          <a:p>
            <a:pPr>
              <a:buClr>
                <a:srgbClr val="0070C0"/>
              </a:buClr>
              <a:buFont typeface="Arial" panose="020B0604020202020204" pitchFamily="34" charset="0"/>
              <a:buChar char="•"/>
            </a:pPr>
            <a:endParaRPr lang="pt-PT" dirty="0">
              <a:solidFill>
                <a:schemeClr val="bg1"/>
              </a:solidFill>
            </a:endParaRPr>
          </a:p>
          <a:p>
            <a:pPr>
              <a:buClr>
                <a:srgbClr val="0070C0"/>
              </a:buClr>
              <a:buFont typeface="Arial" panose="020B0604020202020204" pitchFamily="34" charset="0"/>
              <a:buChar char="•"/>
            </a:pPr>
            <a:endParaRPr lang="pt-PT" dirty="0">
              <a:solidFill>
                <a:schemeClr val="bg1"/>
              </a:solidFill>
            </a:endParaRPr>
          </a:p>
        </p:txBody>
      </p:sp>
      <p:cxnSp>
        <p:nvCxnSpPr>
          <p:cNvPr id="2" name="Conexão Reta Unidirecional 1">
            <a:extLst>
              <a:ext uri="{FF2B5EF4-FFF2-40B4-BE49-F238E27FC236}">
                <a16:creationId xmlns:a16="http://schemas.microsoft.com/office/drawing/2014/main" id="{703082CF-79F6-81E4-FCE5-03A3470A38E9}"/>
              </a:ext>
            </a:extLst>
          </p:cNvPr>
          <p:cNvCxnSpPr>
            <a:cxnSpLocks/>
          </p:cNvCxnSpPr>
          <p:nvPr/>
        </p:nvCxnSpPr>
        <p:spPr>
          <a:xfrm>
            <a:off x="1203960" y="2807974"/>
            <a:ext cx="0" cy="621026"/>
          </a:xfrm>
          <a:prstGeom prst="straightConnector1">
            <a:avLst/>
          </a:prstGeom>
          <a:ln w="444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D39CD56D-DE27-D86B-4F58-1D3969A1C261}"/>
              </a:ext>
            </a:extLst>
          </p:cNvPr>
          <p:cNvSpPr txBox="1"/>
          <p:nvPr/>
        </p:nvSpPr>
        <p:spPr>
          <a:xfrm>
            <a:off x="152400" y="3429000"/>
            <a:ext cx="267946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700" dirty="0">
                <a:solidFill>
                  <a:srgbClr val="003399"/>
                </a:solidFill>
              </a:rPr>
              <a:t>Aproximou-se 2 no óbito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C992BC93-23BB-4A99-6025-73A3E0393FE0}"/>
              </a:ext>
            </a:extLst>
          </p:cNvPr>
          <p:cNvSpPr txBox="1"/>
          <p:nvPr/>
        </p:nvSpPr>
        <p:spPr>
          <a:xfrm>
            <a:off x="377686" y="4197246"/>
            <a:ext cx="116294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pt-PT" dirty="0">
                <a:solidFill>
                  <a:schemeClr val="bg1"/>
                </a:solidFill>
              </a:rPr>
              <a:t> O FEV1Q </a:t>
            </a:r>
            <a:r>
              <a:rPr lang="pt-PT" b="1" dirty="0">
                <a:solidFill>
                  <a:schemeClr val="bg2"/>
                </a:solidFill>
              </a:rPr>
              <a:t>diminuiu mensalmente </a:t>
            </a:r>
            <a:r>
              <a:rPr lang="pt-PT" dirty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pt-PT" dirty="0">
                <a:solidFill>
                  <a:schemeClr val="bg1"/>
                </a:solidFill>
              </a:rPr>
              <a:t>instabilidade poderá corresponder a um agravamento progressivo da ELA.</a:t>
            </a:r>
          </a:p>
          <a:p>
            <a:pPr>
              <a:buClr>
                <a:srgbClr val="0070C0"/>
              </a:buClr>
              <a:buFont typeface="Arial" panose="020B0604020202020204" pitchFamily="34" charset="0"/>
              <a:buChar char="•"/>
            </a:pP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9FD93758-2560-1701-56DA-F23C341B1D3F}"/>
              </a:ext>
            </a:extLst>
          </p:cNvPr>
          <p:cNvSpPr txBox="1"/>
          <p:nvPr/>
        </p:nvSpPr>
        <p:spPr>
          <a:xfrm>
            <a:off x="377686" y="5647059"/>
            <a:ext cx="114180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pt-PT" dirty="0">
                <a:solidFill>
                  <a:schemeClr val="bg1"/>
                </a:solidFill>
              </a:rPr>
              <a:t> Antes de aplicar estes resultados na prática clínica, é essencial realizar esta análise numa população maior para validar sua relevância e precisão.</a:t>
            </a:r>
          </a:p>
        </p:txBody>
      </p:sp>
      <p:cxnSp>
        <p:nvCxnSpPr>
          <p:cNvPr id="14" name="Conexão em Ângulos Retos 13">
            <a:extLst>
              <a:ext uri="{FF2B5EF4-FFF2-40B4-BE49-F238E27FC236}">
                <a16:creationId xmlns:a16="http://schemas.microsoft.com/office/drawing/2014/main" id="{4FF2561A-ECA6-5A5E-CE42-C8A3CE6472BB}"/>
              </a:ext>
            </a:extLst>
          </p:cNvPr>
          <p:cNvCxnSpPr/>
          <p:nvPr/>
        </p:nvCxnSpPr>
        <p:spPr>
          <a:xfrm>
            <a:off x="2308485" y="4531697"/>
            <a:ext cx="1199213" cy="586831"/>
          </a:xfrm>
          <a:prstGeom prst="bentConnector3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333A79F4-627C-FCF0-D20B-C8E58A0968F6}"/>
              </a:ext>
            </a:extLst>
          </p:cNvPr>
          <p:cNvSpPr txBox="1"/>
          <p:nvPr/>
        </p:nvSpPr>
        <p:spPr>
          <a:xfrm>
            <a:off x="3556633" y="4931415"/>
            <a:ext cx="498776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700" dirty="0">
                <a:solidFill>
                  <a:srgbClr val="003399"/>
                </a:solidFill>
              </a:rPr>
              <a:t>Qual o limiar com significado clínico?</a:t>
            </a:r>
          </a:p>
        </p:txBody>
      </p:sp>
    </p:spTree>
    <p:extLst>
      <p:ext uri="{BB962C8B-B14F-4D97-AF65-F5344CB8AC3E}">
        <p14:creationId xmlns:p14="http://schemas.microsoft.com/office/powerpoint/2010/main" val="2284518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2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F4F9EA81-1B58-4AB6-8D7C-2BB7C252C0D5}"/>
              </a:ext>
            </a:extLst>
          </p:cNvPr>
          <p:cNvSpPr/>
          <p:nvPr/>
        </p:nvSpPr>
        <p:spPr>
          <a:xfrm>
            <a:off x="0" y="1872867"/>
            <a:ext cx="12192000" cy="185410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50E78D6-F072-48E7-8270-20EFBDD26F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023283"/>
            <a:ext cx="12192000" cy="1621315"/>
          </a:xfrm>
        </p:spPr>
        <p:txBody>
          <a:bodyPr rtlCol="0">
            <a:noAutofit/>
          </a:bodyPr>
          <a:lstStyle/>
          <a:p>
            <a:r>
              <a:rPr lang="pt-PT" sz="3200" b="1" dirty="0">
                <a:solidFill>
                  <a:schemeClr val="tx1"/>
                </a:solidFill>
              </a:rPr>
              <a:t>AVALIAÇÃO DO FEV1Q COMO PREDITOR DE MORTALIDADE NA ESCLEROSE LATERAL AMIOTRÓFICA:</a:t>
            </a:r>
            <a:br>
              <a:rPr lang="pt-PT" sz="3200" b="1" dirty="0">
                <a:solidFill>
                  <a:schemeClr val="tx1"/>
                </a:solidFill>
              </a:rPr>
            </a:br>
            <a:r>
              <a:rPr lang="pt-PT" sz="2800" b="1" dirty="0">
                <a:solidFill>
                  <a:schemeClr val="tx1"/>
                </a:solidFill>
              </a:rPr>
              <a:t>EXPERIÊNCIA DE UM HOSPITAL DISTRITAL</a:t>
            </a:r>
            <a:endParaRPr lang="pt-PT" sz="2800" cap="smal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Imagem 12" descr="Uma imagem com texto, Tipo de letra, Gráficos, design gráfico&#10;&#10;Descrição gerada automaticamente">
            <a:extLst>
              <a:ext uri="{FF2B5EF4-FFF2-40B4-BE49-F238E27FC236}">
                <a16:creationId xmlns:a16="http://schemas.microsoft.com/office/drawing/2014/main" id="{9365BAF5-4055-16F0-3453-D4625745A7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0971" y="664316"/>
            <a:ext cx="4029652" cy="654819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174ACC17-BBEF-3E04-7F15-1934D6C0B8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054" y="580776"/>
            <a:ext cx="2765680" cy="8283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845B0875-4D60-FEE9-DCD1-24BEEEE0AC71}"/>
              </a:ext>
            </a:extLst>
          </p:cNvPr>
          <p:cNvSpPr txBox="1"/>
          <p:nvPr/>
        </p:nvSpPr>
        <p:spPr>
          <a:xfrm>
            <a:off x="3034591" y="4499978"/>
            <a:ext cx="6144490" cy="1598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pt-PT" sz="5400" dirty="0">
                <a:solidFill>
                  <a:schemeClr val="bg1"/>
                </a:solidFill>
              </a:rPr>
              <a:t>Dúvidas?</a:t>
            </a:r>
          </a:p>
          <a:p>
            <a:pPr algn="ctr">
              <a:lnSpc>
                <a:spcPct val="110000"/>
              </a:lnSpc>
            </a:pPr>
            <a:endParaRPr lang="pt-PT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0000"/>
              </a:lnSpc>
            </a:pPr>
            <a:r>
              <a:rPr lang="pt-PT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Obrigada pela atenção. 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78041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72308C61-BF73-4872-B25F-733AF5C56C71}"/>
              </a:ext>
            </a:extLst>
          </p:cNvPr>
          <p:cNvSpPr/>
          <p:nvPr/>
        </p:nvSpPr>
        <p:spPr>
          <a:xfrm>
            <a:off x="0" y="493215"/>
            <a:ext cx="12192000" cy="91180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A8B9848-8E82-4DD3-A8C5-F9CDA9376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943" y="230712"/>
            <a:ext cx="11808823" cy="1508760"/>
          </a:xfrm>
        </p:spPr>
        <p:txBody>
          <a:bodyPr/>
          <a:lstStyle/>
          <a:p>
            <a:r>
              <a:rPr lang="pt-PT" sz="4000" cap="sm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Introdução 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79A938FB-3C13-3C8D-C13B-DC8A460E1D36}"/>
              </a:ext>
            </a:extLst>
          </p:cNvPr>
          <p:cNvSpPr txBox="1"/>
          <p:nvPr/>
        </p:nvSpPr>
        <p:spPr>
          <a:xfrm>
            <a:off x="2006716" y="2690297"/>
            <a:ext cx="3150527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pt-PT" sz="2400" dirty="0"/>
              <a:t>FEV1Q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2C7AAFAB-ECFC-75AD-8A4B-B378F34718EB}"/>
              </a:ext>
            </a:extLst>
          </p:cNvPr>
          <p:cNvSpPr txBox="1"/>
          <p:nvPr/>
        </p:nvSpPr>
        <p:spPr>
          <a:xfrm>
            <a:off x="1654567" y="3272003"/>
            <a:ext cx="385482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>
                <a:solidFill>
                  <a:schemeClr val="bg1"/>
                </a:solidFill>
              </a:rPr>
              <a:t>volume de ar expirado no 1º segundo </a:t>
            </a:r>
            <a:r>
              <a:rPr lang="pt-PT" sz="1600" dirty="0">
                <a:solidFill>
                  <a:schemeClr val="bg1"/>
                </a:solidFill>
              </a:rPr>
              <a:t>dividido pelo primeiro percentil do valor absoluto de FEV1 em doentes com patologia pulmonar, ajustado ao sexo:</a:t>
            </a:r>
          </a:p>
          <a:p>
            <a:pPr algn="ctr"/>
            <a:r>
              <a:rPr lang="pt-PT" b="1" dirty="0">
                <a:solidFill>
                  <a:schemeClr val="accent4"/>
                </a:solidFill>
              </a:rPr>
              <a:t>0,4 litros nas mulheres</a:t>
            </a:r>
          </a:p>
          <a:p>
            <a:pPr algn="ctr"/>
            <a:r>
              <a:rPr lang="pt-PT" b="1" dirty="0">
                <a:solidFill>
                  <a:srgbClr val="003399"/>
                </a:solidFill>
              </a:rPr>
              <a:t>0,5 litros homens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DF4F2F1-8037-4DAD-36CB-D8D5BD67989E}"/>
              </a:ext>
            </a:extLst>
          </p:cNvPr>
          <p:cNvSpPr txBox="1"/>
          <p:nvPr/>
        </p:nvSpPr>
        <p:spPr>
          <a:xfrm>
            <a:off x="457200" y="1630615"/>
            <a:ext cx="11547566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pt-PT" sz="2000" dirty="0">
                <a:solidFill>
                  <a:schemeClr val="bg1"/>
                </a:solidFill>
                <a:latin typeface="Calibri" pitchFamily="34"/>
                <a:cs typeface="Calibri" pitchFamily="34"/>
              </a:rPr>
              <a:t>As recomendações da ERS/ATS quanto à interpretação de provas de função respiratória recomendam utilização de: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02C35232-1168-D8ED-374A-820079BEDED7}"/>
              </a:ext>
            </a:extLst>
          </p:cNvPr>
          <p:cNvSpPr txBox="1"/>
          <p:nvPr/>
        </p:nvSpPr>
        <p:spPr>
          <a:xfrm>
            <a:off x="7400081" y="2714730"/>
            <a:ext cx="32439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sz="2000" b="1" dirty="0">
                <a:solidFill>
                  <a:schemeClr val="bg1"/>
                </a:solidFill>
              </a:rPr>
              <a:t>Preditor de Mortalidade</a:t>
            </a:r>
          </a:p>
        </p:txBody>
      </p:sp>
      <p:cxnSp>
        <p:nvCxnSpPr>
          <p:cNvPr id="5" name="Conexão Reta Unidirecional 4">
            <a:extLst>
              <a:ext uri="{FF2B5EF4-FFF2-40B4-BE49-F238E27FC236}">
                <a16:creationId xmlns:a16="http://schemas.microsoft.com/office/drawing/2014/main" id="{43579AE7-BFA0-7A21-F2F2-FC983950C09B}"/>
              </a:ext>
            </a:extLst>
          </p:cNvPr>
          <p:cNvCxnSpPr>
            <a:cxnSpLocks/>
          </p:cNvCxnSpPr>
          <p:nvPr/>
        </p:nvCxnSpPr>
        <p:spPr>
          <a:xfrm>
            <a:off x="5431565" y="2928871"/>
            <a:ext cx="2040278" cy="0"/>
          </a:xfrm>
          <a:prstGeom prst="straightConnector1">
            <a:avLst/>
          </a:prstGeom>
          <a:ln w="508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xão Reta Unidirecional 12">
            <a:extLst>
              <a:ext uri="{FF2B5EF4-FFF2-40B4-BE49-F238E27FC236}">
                <a16:creationId xmlns:a16="http://schemas.microsoft.com/office/drawing/2014/main" id="{71AAC3E3-1F73-734B-3D25-1888C1E075EA}"/>
              </a:ext>
            </a:extLst>
          </p:cNvPr>
          <p:cNvCxnSpPr>
            <a:cxnSpLocks/>
          </p:cNvCxnSpPr>
          <p:nvPr/>
        </p:nvCxnSpPr>
        <p:spPr>
          <a:xfrm>
            <a:off x="8920454" y="3624642"/>
            <a:ext cx="0" cy="671824"/>
          </a:xfrm>
          <a:prstGeom prst="straightConnector1">
            <a:avLst/>
          </a:prstGeom>
          <a:ln w="508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662E3ECD-2506-459C-DB4C-09A8E729B6E3}"/>
              </a:ext>
            </a:extLst>
          </p:cNvPr>
          <p:cNvSpPr txBox="1"/>
          <p:nvPr/>
        </p:nvSpPr>
        <p:spPr>
          <a:xfrm>
            <a:off x="6993043" y="4424080"/>
            <a:ext cx="3854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solidFill>
                  <a:schemeClr val="bg1"/>
                </a:solidFill>
              </a:rPr>
              <a:t>Quanto mais próximo for de </a:t>
            </a:r>
            <a:r>
              <a:rPr lang="pt-PT" b="1" dirty="0">
                <a:solidFill>
                  <a:srgbClr val="FF9933"/>
                </a:solidFill>
              </a:rPr>
              <a:t>1</a:t>
            </a:r>
            <a:r>
              <a:rPr lang="pt-PT" dirty="0">
                <a:solidFill>
                  <a:srgbClr val="FF9933"/>
                </a:solidFill>
              </a:rPr>
              <a:t> </a:t>
            </a:r>
            <a:r>
              <a:rPr lang="pt-PT" dirty="0">
                <a:solidFill>
                  <a:schemeClr val="bg1"/>
                </a:solidFill>
              </a:rPr>
              <a:t>maior </a:t>
            </a:r>
            <a:r>
              <a:rPr lang="pt-PT" b="1" dirty="0">
                <a:solidFill>
                  <a:srgbClr val="FF9933"/>
                </a:solidFill>
              </a:rPr>
              <a:t>risco de morte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FA470365-43ED-12FA-0AB1-F492ACDC1D33}"/>
              </a:ext>
            </a:extLst>
          </p:cNvPr>
          <p:cNvSpPr txBox="1"/>
          <p:nvPr/>
        </p:nvSpPr>
        <p:spPr>
          <a:xfrm>
            <a:off x="7566560" y="3121370"/>
            <a:ext cx="2910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b="1" dirty="0">
                <a:solidFill>
                  <a:srgbClr val="FF9933"/>
                </a:solidFill>
              </a:rPr>
              <a:t>“Limite de Sobrevivência”</a:t>
            </a:r>
          </a:p>
        </p:txBody>
      </p:sp>
      <p:pic>
        <p:nvPicPr>
          <p:cNvPr id="2050" name="Picture 2" descr="distribuição de gauss. distribuição normal padrão. curva do gráfico de sino  gaussiano. conceito de negócios e marketing. teoria da probabilidade  matemática. traço editável. ilustração vetorial isolada no fundo branco  7695522 Vetor no">
            <a:extLst>
              <a:ext uri="{FF2B5EF4-FFF2-40B4-BE49-F238E27FC236}">
                <a16:creationId xmlns:a16="http://schemas.microsoft.com/office/drawing/2014/main" id="{055745EA-DD47-D191-03B1-EED4A12A15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09" r="245" b="6666"/>
          <a:stretch/>
        </p:blipFill>
        <p:spPr bwMode="auto">
          <a:xfrm>
            <a:off x="1654567" y="5023260"/>
            <a:ext cx="3854823" cy="1631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Conexão Reta 9">
            <a:extLst>
              <a:ext uri="{FF2B5EF4-FFF2-40B4-BE49-F238E27FC236}">
                <a16:creationId xmlns:a16="http://schemas.microsoft.com/office/drawing/2014/main" id="{AD2EE0B2-7120-1DEC-1BC4-0C82601A6B0C}"/>
              </a:ext>
            </a:extLst>
          </p:cNvPr>
          <p:cNvCxnSpPr>
            <a:cxnSpLocks/>
          </p:cNvCxnSpPr>
          <p:nvPr/>
        </p:nvCxnSpPr>
        <p:spPr>
          <a:xfrm>
            <a:off x="2413419" y="5853858"/>
            <a:ext cx="0" cy="539498"/>
          </a:xfrm>
          <a:prstGeom prst="line">
            <a:avLst/>
          </a:prstGeom>
          <a:ln w="38100">
            <a:solidFill>
              <a:srgbClr val="FF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64350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  <p:bldP spid="22" grpId="0"/>
      <p:bldP spid="1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72308C61-BF73-4872-B25F-733AF5C56C71}"/>
              </a:ext>
            </a:extLst>
          </p:cNvPr>
          <p:cNvSpPr/>
          <p:nvPr/>
        </p:nvSpPr>
        <p:spPr>
          <a:xfrm>
            <a:off x="0" y="493215"/>
            <a:ext cx="12192000" cy="91180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A8B9848-8E82-4DD3-A8C5-F9CDA9376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943" y="230712"/>
            <a:ext cx="11808823" cy="1508760"/>
          </a:xfrm>
        </p:spPr>
        <p:txBody>
          <a:bodyPr/>
          <a:lstStyle/>
          <a:p>
            <a:r>
              <a:rPr lang="pt-PT" sz="4000" cap="sm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Introdução 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79A938FB-3C13-3C8D-C13B-DC8A460E1D36}"/>
              </a:ext>
            </a:extLst>
          </p:cNvPr>
          <p:cNvSpPr txBox="1"/>
          <p:nvPr/>
        </p:nvSpPr>
        <p:spPr>
          <a:xfrm>
            <a:off x="683909" y="1835305"/>
            <a:ext cx="2040279" cy="46166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pt-PT" sz="2400" dirty="0"/>
              <a:t>FEV1Q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02C35232-1168-D8ED-374A-820079BEDED7}"/>
              </a:ext>
            </a:extLst>
          </p:cNvPr>
          <p:cNvSpPr txBox="1"/>
          <p:nvPr/>
        </p:nvSpPr>
        <p:spPr>
          <a:xfrm>
            <a:off x="3638013" y="3260721"/>
            <a:ext cx="32439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b="1" dirty="0">
                <a:solidFill>
                  <a:schemeClr val="bg1"/>
                </a:solidFill>
              </a:rPr>
              <a:t>1º e 2º neurónio </a:t>
            </a:r>
          </a:p>
        </p:txBody>
      </p:sp>
      <p:cxnSp>
        <p:nvCxnSpPr>
          <p:cNvPr id="5" name="Conexão Reta Unidirecional 4">
            <a:extLst>
              <a:ext uri="{FF2B5EF4-FFF2-40B4-BE49-F238E27FC236}">
                <a16:creationId xmlns:a16="http://schemas.microsoft.com/office/drawing/2014/main" id="{43579AE7-BFA0-7A21-F2F2-FC983950C09B}"/>
              </a:ext>
            </a:extLst>
          </p:cNvPr>
          <p:cNvCxnSpPr>
            <a:cxnSpLocks/>
          </p:cNvCxnSpPr>
          <p:nvPr/>
        </p:nvCxnSpPr>
        <p:spPr>
          <a:xfrm>
            <a:off x="2369001" y="3445387"/>
            <a:ext cx="1151684" cy="0"/>
          </a:xfrm>
          <a:prstGeom prst="straightConnector1">
            <a:avLst/>
          </a:prstGeom>
          <a:ln w="4762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ixaDeTexto 6">
            <a:extLst>
              <a:ext uri="{FF2B5EF4-FFF2-40B4-BE49-F238E27FC236}">
                <a16:creationId xmlns:a16="http://schemas.microsoft.com/office/drawing/2014/main" id="{5F29A969-6AA4-C7BA-1C87-61438EC7E32F}"/>
              </a:ext>
            </a:extLst>
          </p:cNvPr>
          <p:cNvSpPr txBox="1"/>
          <p:nvPr/>
        </p:nvSpPr>
        <p:spPr>
          <a:xfrm>
            <a:off x="8285316" y="5087845"/>
            <a:ext cx="1567796" cy="461665"/>
          </a:xfrm>
          <a:prstGeom prst="rect">
            <a:avLst/>
          </a:prstGeom>
          <a:solidFill>
            <a:srgbClr val="FF9300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pt-PT" sz="2400" dirty="0"/>
              <a:t>FVC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A0748D5F-F923-3CC2-636B-B705E27FFB36}"/>
              </a:ext>
            </a:extLst>
          </p:cNvPr>
          <p:cNvSpPr txBox="1"/>
          <p:nvPr/>
        </p:nvSpPr>
        <p:spPr>
          <a:xfrm>
            <a:off x="6661693" y="5666305"/>
            <a:ext cx="481504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sz="1400" b="1" dirty="0">
                <a:solidFill>
                  <a:schemeClr val="bg1"/>
                </a:solidFill>
              </a:rPr>
              <a:t>Preditor de Mortalidade reconhecido</a:t>
            </a:r>
          </a:p>
          <a:p>
            <a:pPr algn="ctr"/>
            <a:r>
              <a:rPr lang="pt-PT" sz="1400" b="1" dirty="0">
                <a:solidFill>
                  <a:schemeClr val="bg1"/>
                </a:solidFill>
              </a:rPr>
              <a:t>Critério avaliado nos Ensaios Clínicos</a:t>
            </a:r>
          </a:p>
          <a:p>
            <a:pPr algn="ctr"/>
            <a:r>
              <a:rPr lang="pt-PT" sz="1400" b="1" dirty="0">
                <a:solidFill>
                  <a:schemeClr val="bg1"/>
                </a:solidFill>
              </a:rPr>
              <a:t>Fator para inicio de Ventilação Não Invasiva (VNI)</a:t>
            </a:r>
          </a:p>
          <a:p>
            <a:pPr algn="ctr"/>
            <a:endParaRPr lang="pt-PT" sz="1200" b="1" dirty="0">
              <a:solidFill>
                <a:schemeClr val="bg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4141FD4-E225-6260-A756-B2369C43BDDE}"/>
              </a:ext>
            </a:extLst>
          </p:cNvPr>
          <p:cNvSpPr/>
          <p:nvPr/>
        </p:nvSpPr>
        <p:spPr>
          <a:xfrm>
            <a:off x="788839" y="2923862"/>
            <a:ext cx="1786833" cy="1028529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400" b="1" i="0" u="none" strike="noStrike" kern="1200" cap="none" spc="0" normalizeH="0" baseline="0" noProof="0" dirty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Esclerose Lateral Amiotrófica </a:t>
            </a:r>
          </a:p>
        </p:txBody>
      </p:sp>
      <p:cxnSp>
        <p:nvCxnSpPr>
          <p:cNvPr id="12" name="Conexão Reta Unidirecional 11">
            <a:extLst>
              <a:ext uri="{FF2B5EF4-FFF2-40B4-BE49-F238E27FC236}">
                <a16:creationId xmlns:a16="http://schemas.microsoft.com/office/drawing/2014/main" id="{29153124-AB15-5F1F-3EBF-A4D6E417EF98}"/>
              </a:ext>
            </a:extLst>
          </p:cNvPr>
          <p:cNvCxnSpPr>
            <a:cxnSpLocks/>
          </p:cNvCxnSpPr>
          <p:nvPr/>
        </p:nvCxnSpPr>
        <p:spPr>
          <a:xfrm>
            <a:off x="1682717" y="2407778"/>
            <a:ext cx="0" cy="459446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xão Reta Unidirecional 16">
            <a:extLst>
              <a:ext uri="{FF2B5EF4-FFF2-40B4-BE49-F238E27FC236}">
                <a16:creationId xmlns:a16="http://schemas.microsoft.com/office/drawing/2014/main" id="{2BFA09F3-6CEC-E62E-450F-8AC2D735DE9F}"/>
              </a:ext>
            </a:extLst>
          </p:cNvPr>
          <p:cNvCxnSpPr>
            <a:cxnSpLocks/>
          </p:cNvCxnSpPr>
          <p:nvPr/>
        </p:nvCxnSpPr>
        <p:spPr>
          <a:xfrm>
            <a:off x="9084204" y="3651305"/>
            <a:ext cx="0" cy="451153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exão Reta Unidirecional 3">
            <a:extLst>
              <a:ext uri="{FF2B5EF4-FFF2-40B4-BE49-F238E27FC236}">
                <a16:creationId xmlns:a16="http://schemas.microsoft.com/office/drawing/2014/main" id="{A6052C12-0A84-2552-22CA-75B950621E50}"/>
              </a:ext>
            </a:extLst>
          </p:cNvPr>
          <p:cNvCxnSpPr>
            <a:cxnSpLocks/>
          </p:cNvCxnSpPr>
          <p:nvPr/>
        </p:nvCxnSpPr>
        <p:spPr>
          <a:xfrm>
            <a:off x="5474038" y="3445387"/>
            <a:ext cx="865277" cy="0"/>
          </a:xfrm>
          <a:prstGeom prst="straightConnector1">
            <a:avLst/>
          </a:prstGeom>
          <a:ln w="4762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99629748-13A1-716E-D673-6391EDFE1D60}"/>
              </a:ext>
            </a:extLst>
          </p:cNvPr>
          <p:cNvSpPr txBox="1"/>
          <p:nvPr/>
        </p:nvSpPr>
        <p:spPr>
          <a:xfrm>
            <a:off x="6443249" y="3266979"/>
            <a:ext cx="52668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dirty="0">
                <a:solidFill>
                  <a:schemeClr val="bg1"/>
                </a:solidFill>
              </a:rPr>
              <a:t>fraqueza dos músculos respiratórios (++ </a:t>
            </a:r>
            <a:r>
              <a:rPr lang="pt-PT" b="1" dirty="0">
                <a:solidFill>
                  <a:srgbClr val="0070C0"/>
                </a:solidFill>
              </a:rPr>
              <a:t>diafragma</a:t>
            </a:r>
            <a:r>
              <a:rPr lang="pt-PT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CE1F5B05-FE18-4992-D121-5083BAD10508}"/>
              </a:ext>
            </a:extLst>
          </p:cNvPr>
          <p:cNvSpPr txBox="1"/>
          <p:nvPr/>
        </p:nvSpPr>
        <p:spPr>
          <a:xfrm>
            <a:off x="7382737" y="4162422"/>
            <a:ext cx="34042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b="1" u="sng" dirty="0">
                <a:solidFill>
                  <a:srgbClr val="003399"/>
                </a:solidFill>
              </a:rPr>
              <a:t>Diminuição da função pulmonar</a:t>
            </a:r>
          </a:p>
        </p:txBody>
      </p:sp>
      <p:cxnSp>
        <p:nvCxnSpPr>
          <p:cNvPr id="16" name="Conexão Reta Unidirecional 15">
            <a:extLst>
              <a:ext uri="{FF2B5EF4-FFF2-40B4-BE49-F238E27FC236}">
                <a16:creationId xmlns:a16="http://schemas.microsoft.com/office/drawing/2014/main" id="{CA9260B1-2C28-9DE2-7CB3-58E5C1972C7D}"/>
              </a:ext>
            </a:extLst>
          </p:cNvPr>
          <p:cNvCxnSpPr>
            <a:cxnSpLocks/>
          </p:cNvCxnSpPr>
          <p:nvPr/>
        </p:nvCxnSpPr>
        <p:spPr>
          <a:xfrm>
            <a:off x="9084858" y="4542892"/>
            <a:ext cx="0" cy="451153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0EFBAED1-F6C6-5555-24AC-80F952EFC5D3}"/>
              </a:ext>
            </a:extLst>
          </p:cNvPr>
          <p:cNvSpPr txBox="1"/>
          <p:nvPr/>
        </p:nvSpPr>
        <p:spPr>
          <a:xfrm>
            <a:off x="1367925" y="4058721"/>
            <a:ext cx="6295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100" dirty="0">
                <a:solidFill>
                  <a:schemeClr val="bg1"/>
                </a:solidFill>
              </a:rPr>
              <a:t>(ELA)</a:t>
            </a:r>
          </a:p>
        </p:txBody>
      </p:sp>
    </p:spTree>
    <p:extLst>
      <p:ext uri="{BB962C8B-B14F-4D97-AF65-F5344CB8AC3E}">
        <p14:creationId xmlns:p14="http://schemas.microsoft.com/office/powerpoint/2010/main" val="1433940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2" grpId="0"/>
      <p:bldP spid="7" grpId="0" animBg="1"/>
      <p:bldP spid="10" grpId="0"/>
      <p:bldP spid="11" grpId="0" animBg="1"/>
      <p:bldP spid="13" grpId="0"/>
      <p:bldP spid="15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>
            <a:extLst>
              <a:ext uri="{FF2B5EF4-FFF2-40B4-BE49-F238E27FC236}">
                <a16:creationId xmlns:a16="http://schemas.microsoft.com/office/drawing/2014/main" id="{84A6F230-699F-4823-B7B2-9524B1A1DA93}"/>
              </a:ext>
            </a:extLst>
          </p:cNvPr>
          <p:cNvSpPr/>
          <p:nvPr/>
        </p:nvSpPr>
        <p:spPr>
          <a:xfrm>
            <a:off x="0" y="493215"/>
            <a:ext cx="12192000" cy="91180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24E23909-35B6-44FA-B034-5BDFA6290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960" y="230712"/>
            <a:ext cx="9784080" cy="1508760"/>
          </a:xfrm>
        </p:spPr>
        <p:txBody>
          <a:bodyPr/>
          <a:lstStyle/>
          <a:p>
            <a:r>
              <a:rPr lang="pt-PT" sz="4000" cap="sm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Métodos e Objetivos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14" name="Seta: Para Baixo 4">
            <a:extLst>
              <a:ext uri="{FF2B5EF4-FFF2-40B4-BE49-F238E27FC236}">
                <a16:creationId xmlns:a16="http://schemas.microsoft.com/office/drawing/2014/main" id="{26EE220F-5403-EDC0-9EF8-5384E4E384DB}"/>
              </a:ext>
            </a:extLst>
          </p:cNvPr>
          <p:cNvSpPr/>
          <p:nvPr/>
        </p:nvSpPr>
        <p:spPr>
          <a:xfrm rot="16200000">
            <a:off x="5717555" y="39439"/>
            <a:ext cx="335756" cy="7958822"/>
          </a:xfrm>
          <a:prstGeom prst="down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F3D2A836-39D7-98FF-0C39-31416E4C1DF0}"/>
              </a:ext>
            </a:extLst>
          </p:cNvPr>
          <p:cNvSpPr txBox="1"/>
          <p:nvPr/>
        </p:nvSpPr>
        <p:spPr>
          <a:xfrm>
            <a:off x="203954" y="3818794"/>
            <a:ext cx="2574232" cy="400110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000" dirty="0"/>
              <a:t>1 de Janeiro de 2017</a:t>
            </a:r>
            <a:endParaRPr lang="pt-PT" sz="2000" cap="small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BAEE916A-5998-F2A1-64ED-1B0E47603D55}"/>
              </a:ext>
            </a:extLst>
          </p:cNvPr>
          <p:cNvSpPr txBox="1"/>
          <p:nvPr/>
        </p:nvSpPr>
        <p:spPr>
          <a:xfrm>
            <a:off x="9934566" y="3803406"/>
            <a:ext cx="2088000" cy="400110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000" dirty="0"/>
              <a:t>31 Julho de 2023</a:t>
            </a:r>
            <a:endParaRPr lang="pt-PT" sz="2000" cap="small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794ADEB9-9E08-FAAF-FC72-43D955E0F0B7}"/>
              </a:ext>
            </a:extLst>
          </p:cNvPr>
          <p:cNvSpPr txBox="1"/>
          <p:nvPr/>
        </p:nvSpPr>
        <p:spPr>
          <a:xfrm>
            <a:off x="1047366" y="1795013"/>
            <a:ext cx="2540652" cy="465110"/>
          </a:xfrm>
          <a:prstGeom prst="rect">
            <a:avLst/>
          </a:prstGeom>
          <a:solidFill>
            <a:srgbClr val="00B0F0">
              <a:alpha val="33000"/>
            </a:srgbClr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cap="small">
                <a:solidFill>
                  <a:srgbClr val="099BD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pt-PT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Análise </a:t>
            </a:r>
            <a:r>
              <a:rPr lang="pt-PT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Retrospectiva</a:t>
            </a:r>
            <a:endParaRPr lang="pt-PT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4BB6D0E1-AC64-4D0D-C432-4386D3BE7916}"/>
              </a:ext>
            </a:extLst>
          </p:cNvPr>
          <p:cNvSpPr txBox="1"/>
          <p:nvPr/>
        </p:nvSpPr>
        <p:spPr>
          <a:xfrm>
            <a:off x="3008876" y="4926002"/>
            <a:ext cx="7872762" cy="3231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effectLst>
            <a:outerShdw blurRad="50800" dist="38100" dir="15840000" algn="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pt-PT" sz="1500" b="1" dirty="0">
                <a:solidFill>
                  <a:schemeClr val="bg1"/>
                </a:solidFill>
              </a:rPr>
              <a:t>Avaliar se FEV1Q é um preditor de mortalidade nos doentes com ELA</a:t>
            </a:r>
          </a:p>
        </p:txBody>
      </p:sp>
      <p:sp>
        <p:nvSpPr>
          <p:cNvPr id="2" name="Hospital">
            <a:extLst>
              <a:ext uri="{FF2B5EF4-FFF2-40B4-BE49-F238E27FC236}">
                <a16:creationId xmlns:a16="http://schemas.microsoft.com/office/drawing/2014/main" id="{1E64D3B4-A89C-81ED-4FD1-45B25A61C087}"/>
              </a:ext>
            </a:extLst>
          </p:cNvPr>
          <p:cNvSpPr/>
          <p:nvPr/>
        </p:nvSpPr>
        <p:spPr>
          <a:xfrm>
            <a:off x="5015928" y="2013462"/>
            <a:ext cx="973770" cy="7441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341" y="0"/>
                </a:moveTo>
                <a:lnTo>
                  <a:pt x="3341" y="3754"/>
                </a:lnTo>
                <a:lnTo>
                  <a:pt x="0" y="3754"/>
                </a:lnTo>
                <a:lnTo>
                  <a:pt x="0" y="21600"/>
                </a:lnTo>
                <a:lnTo>
                  <a:pt x="8297" y="21600"/>
                </a:lnTo>
                <a:lnTo>
                  <a:pt x="8297" y="17275"/>
                </a:lnTo>
                <a:lnTo>
                  <a:pt x="9939" y="17275"/>
                </a:lnTo>
                <a:lnTo>
                  <a:pt x="9939" y="21600"/>
                </a:lnTo>
                <a:lnTo>
                  <a:pt x="11595" y="21600"/>
                </a:lnTo>
                <a:lnTo>
                  <a:pt x="11595" y="17275"/>
                </a:lnTo>
                <a:lnTo>
                  <a:pt x="13239" y="17275"/>
                </a:lnTo>
                <a:lnTo>
                  <a:pt x="13239" y="21600"/>
                </a:lnTo>
                <a:lnTo>
                  <a:pt x="21600" y="21600"/>
                </a:lnTo>
                <a:lnTo>
                  <a:pt x="21600" y="3754"/>
                </a:lnTo>
                <a:lnTo>
                  <a:pt x="18195" y="3754"/>
                </a:lnTo>
                <a:lnTo>
                  <a:pt x="18195" y="0"/>
                </a:lnTo>
                <a:lnTo>
                  <a:pt x="3341" y="0"/>
                </a:lnTo>
                <a:close/>
                <a:moveTo>
                  <a:pt x="4997" y="1938"/>
                </a:moveTo>
                <a:lnTo>
                  <a:pt x="6641" y="1938"/>
                </a:lnTo>
                <a:lnTo>
                  <a:pt x="6641" y="3754"/>
                </a:lnTo>
                <a:lnTo>
                  <a:pt x="4997" y="3754"/>
                </a:lnTo>
                <a:lnTo>
                  <a:pt x="4997" y="1938"/>
                </a:lnTo>
                <a:close/>
                <a:moveTo>
                  <a:pt x="8297" y="1938"/>
                </a:moveTo>
                <a:lnTo>
                  <a:pt x="9939" y="1938"/>
                </a:lnTo>
                <a:lnTo>
                  <a:pt x="9939" y="3754"/>
                </a:lnTo>
                <a:lnTo>
                  <a:pt x="8297" y="3754"/>
                </a:lnTo>
                <a:lnTo>
                  <a:pt x="8297" y="1938"/>
                </a:lnTo>
                <a:close/>
                <a:moveTo>
                  <a:pt x="11595" y="1938"/>
                </a:moveTo>
                <a:lnTo>
                  <a:pt x="13239" y="1938"/>
                </a:lnTo>
                <a:lnTo>
                  <a:pt x="13239" y="3754"/>
                </a:lnTo>
                <a:lnTo>
                  <a:pt x="11595" y="3754"/>
                </a:lnTo>
                <a:lnTo>
                  <a:pt x="11595" y="1938"/>
                </a:lnTo>
                <a:close/>
                <a:moveTo>
                  <a:pt x="14895" y="1938"/>
                </a:moveTo>
                <a:lnTo>
                  <a:pt x="16538" y="1938"/>
                </a:lnTo>
                <a:lnTo>
                  <a:pt x="16538" y="3754"/>
                </a:lnTo>
                <a:lnTo>
                  <a:pt x="14895" y="3754"/>
                </a:lnTo>
                <a:lnTo>
                  <a:pt x="14895" y="1938"/>
                </a:lnTo>
                <a:close/>
                <a:moveTo>
                  <a:pt x="1698" y="5774"/>
                </a:moveTo>
                <a:lnTo>
                  <a:pt x="3341" y="5774"/>
                </a:lnTo>
                <a:lnTo>
                  <a:pt x="3341" y="7590"/>
                </a:lnTo>
                <a:lnTo>
                  <a:pt x="1698" y="7590"/>
                </a:lnTo>
                <a:lnTo>
                  <a:pt x="1698" y="5774"/>
                </a:lnTo>
                <a:close/>
                <a:moveTo>
                  <a:pt x="4997" y="5774"/>
                </a:moveTo>
                <a:lnTo>
                  <a:pt x="6641" y="5774"/>
                </a:lnTo>
                <a:lnTo>
                  <a:pt x="6641" y="7590"/>
                </a:lnTo>
                <a:lnTo>
                  <a:pt x="4997" y="7590"/>
                </a:lnTo>
                <a:lnTo>
                  <a:pt x="4997" y="5774"/>
                </a:lnTo>
                <a:close/>
                <a:moveTo>
                  <a:pt x="8297" y="5774"/>
                </a:moveTo>
                <a:lnTo>
                  <a:pt x="9939" y="5774"/>
                </a:lnTo>
                <a:lnTo>
                  <a:pt x="9939" y="7590"/>
                </a:lnTo>
                <a:lnTo>
                  <a:pt x="8297" y="7590"/>
                </a:lnTo>
                <a:lnTo>
                  <a:pt x="8297" y="5774"/>
                </a:lnTo>
                <a:close/>
                <a:moveTo>
                  <a:pt x="11595" y="5774"/>
                </a:moveTo>
                <a:lnTo>
                  <a:pt x="13239" y="5774"/>
                </a:lnTo>
                <a:lnTo>
                  <a:pt x="13239" y="7590"/>
                </a:lnTo>
                <a:lnTo>
                  <a:pt x="11595" y="7590"/>
                </a:lnTo>
                <a:lnTo>
                  <a:pt x="11595" y="5774"/>
                </a:lnTo>
                <a:close/>
                <a:moveTo>
                  <a:pt x="14895" y="5774"/>
                </a:moveTo>
                <a:lnTo>
                  <a:pt x="16538" y="5774"/>
                </a:lnTo>
                <a:lnTo>
                  <a:pt x="16538" y="7590"/>
                </a:lnTo>
                <a:lnTo>
                  <a:pt x="14895" y="7590"/>
                </a:lnTo>
                <a:lnTo>
                  <a:pt x="14895" y="5774"/>
                </a:lnTo>
                <a:close/>
                <a:moveTo>
                  <a:pt x="18195" y="5774"/>
                </a:moveTo>
                <a:lnTo>
                  <a:pt x="19838" y="5774"/>
                </a:lnTo>
                <a:lnTo>
                  <a:pt x="19838" y="7590"/>
                </a:lnTo>
                <a:lnTo>
                  <a:pt x="18195" y="7590"/>
                </a:lnTo>
                <a:lnTo>
                  <a:pt x="18195" y="5774"/>
                </a:lnTo>
                <a:close/>
                <a:moveTo>
                  <a:pt x="1698" y="9608"/>
                </a:moveTo>
                <a:lnTo>
                  <a:pt x="3341" y="9608"/>
                </a:lnTo>
                <a:lnTo>
                  <a:pt x="3341" y="11424"/>
                </a:lnTo>
                <a:lnTo>
                  <a:pt x="1698" y="11424"/>
                </a:lnTo>
                <a:lnTo>
                  <a:pt x="1698" y="9608"/>
                </a:lnTo>
                <a:close/>
                <a:moveTo>
                  <a:pt x="4997" y="9608"/>
                </a:moveTo>
                <a:lnTo>
                  <a:pt x="6641" y="9608"/>
                </a:lnTo>
                <a:lnTo>
                  <a:pt x="6641" y="11424"/>
                </a:lnTo>
                <a:lnTo>
                  <a:pt x="4997" y="11424"/>
                </a:lnTo>
                <a:lnTo>
                  <a:pt x="4997" y="9608"/>
                </a:lnTo>
                <a:close/>
                <a:moveTo>
                  <a:pt x="14895" y="9608"/>
                </a:moveTo>
                <a:lnTo>
                  <a:pt x="16538" y="9608"/>
                </a:lnTo>
                <a:lnTo>
                  <a:pt x="16538" y="11424"/>
                </a:lnTo>
                <a:lnTo>
                  <a:pt x="14895" y="11424"/>
                </a:lnTo>
                <a:lnTo>
                  <a:pt x="14895" y="9608"/>
                </a:lnTo>
                <a:close/>
                <a:moveTo>
                  <a:pt x="18195" y="9608"/>
                </a:moveTo>
                <a:lnTo>
                  <a:pt x="19838" y="9608"/>
                </a:lnTo>
                <a:lnTo>
                  <a:pt x="19838" y="11424"/>
                </a:lnTo>
                <a:lnTo>
                  <a:pt x="18195" y="11424"/>
                </a:lnTo>
                <a:lnTo>
                  <a:pt x="18195" y="9608"/>
                </a:lnTo>
                <a:close/>
                <a:moveTo>
                  <a:pt x="10799" y="9711"/>
                </a:moveTo>
                <a:cubicBezTo>
                  <a:pt x="11937" y="9711"/>
                  <a:pt x="12861" y="10893"/>
                  <a:pt x="12861" y="12350"/>
                </a:cubicBezTo>
                <a:cubicBezTo>
                  <a:pt x="12861" y="13806"/>
                  <a:pt x="11937" y="14988"/>
                  <a:pt x="10799" y="14988"/>
                </a:cubicBezTo>
                <a:cubicBezTo>
                  <a:pt x="9661" y="14988"/>
                  <a:pt x="8739" y="13806"/>
                  <a:pt x="8739" y="12350"/>
                </a:cubicBezTo>
                <a:cubicBezTo>
                  <a:pt x="8739" y="10893"/>
                  <a:pt x="9661" y="9711"/>
                  <a:pt x="10799" y="9711"/>
                </a:cubicBezTo>
                <a:close/>
                <a:moveTo>
                  <a:pt x="10314" y="10706"/>
                </a:moveTo>
                <a:lnTo>
                  <a:pt x="10314" y="11729"/>
                </a:lnTo>
                <a:lnTo>
                  <a:pt x="9515" y="11729"/>
                </a:lnTo>
                <a:lnTo>
                  <a:pt x="9515" y="12970"/>
                </a:lnTo>
                <a:lnTo>
                  <a:pt x="10314" y="12970"/>
                </a:lnTo>
                <a:lnTo>
                  <a:pt x="10314" y="13993"/>
                </a:lnTo>
                <a:lnTo>
                  <a:pt x="11284" y="13993"/>
                </a:lnTo>
                <a:lnTo>
                  <a:pt x="11284" y="12970"/>
                </a:lnTo>
                <a:lnTo>
                  <a:pt x="12083" y="12970"/>
                </a:lnTo>
                <a:lnTo>
                  <a:pt x="12083" y="11729"/>
                </a:lnTo>
                <a:lnTo>
                  <a:pt x="11284" y="11729"/>
                </a:lnTo>
                <a:lnTo>
                  <a:pt x="11284" y="10706"/>
                </a:lnTo>
                <a:lnTo>
                  <a:pt x="10314" y="10706"/>
                </a:lnTo>
                <a:close/>
                <a:moveTo>
                  <a:pt x="1698" y="13442"/>
                </a:moveTo>
                <a:lnTo>
                  <a:pt x="3341" y="13442"/>
                </a:lnTo>
                <a:lnTo>
                  <a:pt x="3341" y="15257"/>
                </a:lnTo>
                <a:lnTo>
                  <a:pt x="1698" y="15257"/>
                </a:lnTo>
                <a:lnTo>
                  <a:pt x="1698" y="13442"/>
                </a:lnTo>
                <a:close/>
                <a:moveTo>
                  <a:pt x="4997" y="13442"/>
                </a:moveTo>
                <a:lnTo>
                  <a:pt x="6641" y="13442"/>
                </a:lnTo>
                <a:lnTo>
                  <a:pt x="6641" y="15257"/>
                </a:lnTo>
                <a:lnTo>
                  <a:pt x="4997" y="15257"/>
                </a:lnTo>
                <a:lnTo>
                  <a:pt x="4997" y="13442"/>
                </a:lnTo>
                <a:close/>
                <a:moveTo>
                  <a:pt x="14895" y="13442"/>
                </a:moveTo>
                <a:lnTo>
                  <a:pt x="16538" y="13442"/>
                </a:lnTo>
                <a:lnTo>
                  <a:pt x="16538" y="15257"/>
                </a:lnTo>
                <a:lnTo>
                  <a:pt x="14895" y="15257"/>
                </a:lnTo>
                <a:lnTo>
                  <a:pt x="14895" y="13442"/>
                </a:lnTo>
                <a:close/>
                <a:moveTo>
                  <a:pt x="18195" y="13442"/>
                </a:moveTo>
                <a:lnTo>
                  <a:pt x="19838" y="13442"/>
                </a:lnTo>
                <a:lnTo>
                  <a:pt x="19838" y="15257"/>
                </a:lnTo>
                <a:lnTo>
                  <a:pt x="18195" y="15257"/>
                </a:lnTo>
                <a:lnTo>
                  <a:pt x="18195" y="13442"/>
                </a:lnTo>
                <a:close/>
                <a:moveTo>
                  <a:pt x="1698" y="17275"/>
                </a:moveTo>
                <a:lnTo>
                  <a:pt x="3341" y="17275"/>
                </a:lnTo>
                <a:lnTo>
                  <a:pt x="3341" y="19091"/>
                </a:lnTo>
                <a:lnTo>
                  <a:pt x="1698" y="19091"/>
                </a:lnTo>
                <a:lnTo>
                  <a:pt x="1698" y="17275"/>
                </a:lnTo>
                <a:close/>
                <a:moveTo>
                  <a:pt x="4997" y="17275"/>
                </a:moveTo>
                <a:lnTo>
                  <a:pt x="6641" y="17275"/>
                </a:lnTo>
                <a:lnTo>
                  <a:pt x="6641" y="19091"/>
                </a:lnTo>
                <a:lnTo>
                  <a:pt x="4997" y="19091"/>
                </a:lnTo>
                <a:lnTo>
                  <a:pt x="4997" y="17275"/>
                </a:lnTo>
                <a:close/>
                <a:moveTo>
                  <a:pt x="14895" y="17275"/>
                </a:moveTo>
                <a:lnTo>
                  <a:pt x="16538" y="17275"/>
                </a:lnTo>
                <a:lnTo>
                  <a:pt x="16538" y="19091"/>
                </a:lnTo>
                <a:lnTo>
                  <a:pt x="14895" y="19091"/>
                </a:lnTo>
                <a:lnTo>
                  <a:pt x="14895" y="17275"/>
                </a:lnTo>
                <a:close/>
                <a:moveTo>
                  <a:pt x="18195" y="17275"/>
                </a:moveTo>
                <a:lnTo>
                  <a:pt x="19838" y="17275"/>
                </a:lnTo>
                <a:lnTo>
                  <a:pt x="19838" y="19091"/>
                </a:lnTo>
                <a:lnTo>
                  <a:pt x="18195" y="19091"/>
                </a:lnTo>
                <a:lnTo>
                  <a:pt x="18195" y="17275"/>
                </a:lnTo>
                <a:close/>
              </a:path>
            </a:pathLst>
          </a:custGeom>
          <a:solidFill>
            <a:schemeClr val="tx1">
              <a:lumMod val="85000"/>
            </a:schemeClr>
          </a:solidFill>
          <a:ln w="12700">
            <a:solidFill>
              <a:schemeClr val="tx2">
                <a:lumMod val="90000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dirty="0"/>
          </a:p>
        </p:txBody>
      </p:sp>
      <p:cxnSp>
        <p:nvCxnSpPr>
          <p:cNvPr id="5" name="Curved Connector 4">
            <a:extLst>
              <a:ext uri="{FF2B5EF4-FFF2-40B4-BE49-F238E27FC236}">
                <a16:creationId xmlns:a16="http://schemas.microsoft.com/office/drawing/2014/main" id="{F9170E59-8FDB-3E98-52AC-0F0D63778B49}"/>
              </a:ext>
            </a:extLst>
          </p:cNvPr>
          <p:cNvCxnSpPr>
            <a:cxnSpLocks/>
          </p:cNvCxnSpPr>
          <p:nvPr/>
        </p:nvCxnSpPr>
        <p:spPr>
          <a:xfrm>
            <a:off x="6047307" y="2365101"/>
            <a:ext cx="841220" cy="288889"/>
          </a:xfrm>
          <a:prstGeom prst="curvedConnector3">
            <a:avLst>
              <a:gd name="adj1" fmla="val 39130"/>
            </a:avLst>
          </a:prstGeom>
          <a:ln w="3492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Marcador de Posição de Conteúdo 9">
            <a:extLst>
              <a:ext uri="{FF2B5EF4-FFF2-40B4-BE49-F238E27FC236}">
                <a16:creationId xmlns:a16="http://schemas.microsoft.com/office/drawing/2014/main" id="{5DB688FE-C6C3-73FD-3D5C-BD71AFD365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66516" y="2220622"/>
            <a:ext cx="3053474" cy="4001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PT" sz="1200" b="1" dirty="0">
                <a:solidFill>
                  <a:schemeClr val="bg1"/>
                </a:solidFill>
              </a:rPr>
              <a:t>doentes seguidos por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FF7BB77D-4719-1F2E-B34D-69273E2CEC35}"/>
              </a:ext>
            </a:extLst>
          </p:cNvPr>
          <p:cNvSpPr txBox="1"/>
          <p:nvPr/>
        </p:nvSpPr>
        <p:spPr>
          <a:xfrm>
            <a:off x="6952918" y="2474253"/>
            <a:ext cx="3966677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PT" b="1" dirty="0"/>
              <a:t>Esclerose Lateral Amiotrófica</a:t>
            </a:r>
            <a:endParaRPr lang="pt-PT" dirty="0"/>
          </a:p>
        </p:txBody>
      </p:sp>
      <p:sp>
        <p:nvSpPr>
          <p:cNvPr id="8" name="Marcador de Posição de Conteúdo 9">
            <a:extLst>
              <a:ext uri="{FF2B5EF4-FFF2-40B4-BE49-F238E27FC236}">
                <a16:creationId xmlns:a16="http://schemas.microsoft.com/office/drawing/2014/main" id="{7103C1F5-51A3-2E94-69B8-616BC421ADF5}"/>
              </a:ext>
            </a:extLst>
          </p:cNvPr>
          <p:cNvSpPr txBox="1">
            <a:spLocks/>
          </p:cNvSpPr>
          <p:nvPr/>
        </p:nvSpPr>
        <p:spPr>
          <a:xfrm>
            <a:off x="6854768" y="2724028"/>
            <a:ext cx="4026870" cy="5458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 panose="05020102010507070707" pitchFamily="18" charset="2"/>
              <a:buNone/>
            </a:pPr>
            <a:r>
              <a:rPr lang="pt-PT" sz="1400" b="1" dirty="0">
                <a:solidFill>
                  <a:schemeClr val="bg1"/>
                </a:solidFill>
              </a:rPr>
              <a:t>na Consulta de Patologia Neuromuscular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D0EF6F22-E13D-0AAA-EADD-B8D2FB708191}"/>
              </a:ext>
            </a:extLst>
          </p:cNvPr>
          <p:cNvSpPr txBox="1"/>
          <p:nvPr/>
        </p:nvSpPr>
        <p:spPr>
          <a:xfrm>
            <a:off x="4858236" y="2864142"/>
            <a:ext cx="12891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>
                <a:solidFill>
                  <a:schemeClr val="bg1"/>
                </a:solidFill>
              </a:rPr>
              <a:t>unicêntrico</a:t>
            </a:r>
            <a:endParaRPr lang="pt-PT" sz="1400" dirty="0">
              <a:solidFill>
                <a:schemeClr val="bg1"/>
              </a:solidFill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A638EB66-04BF-FDF0-E433-2E24D3C16B45}"/>
              </a:ext>
            </a:extLst>
          </p:cNvPr>
          <p:cNvSpPr txBox="1"/>
          <p:nvPr/>
        </p:nvSpPr>
        <p:spPr>
          <a:xfrm>
            <a:off x="958208" y="4851451"/>
            <a:ext cx="2999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i="1" dirty="0" err="1">
                <a:solidFill>
                  <a:schemeClr val="bg1"/>
                </a:solidFill>
              </a:rPr>
              <a:t>Outcome</a:t>
            </a:r>
            <a:r>
              <a:rPr lang="pt-PT" dirty="0"/>
              <a:t> </a:t>
            </a:r>
            <a:r>
              <a:rPr lang="pt-PT" b="1" dirty="0">
                <a:solidFill>
                  <a:schemeClr val="bg1"/>
                </a:solidFill>
              </a:rPr>
              <a:t>primário: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87EF3345-EE6E-C6D1-787E-5D0411807550}"/>
              </a:ext>
            </a:extLst>
          </p:cNvPr>
          <p:cNvSpPr txBox="1"/>
          <p:nvPr/>
        </p:nvSpPr>
        <p:spPr>
          <a:xfrm>
            <a:off x="2948915" y="5645653"/>
            <a:ext cx="8878323" cy="3231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effectLst>
            <a:outerShdw blurRad="50800" dist="38100" dir="15840000" algn="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pt-PT" sz="1500" b="1" dirty="0">
                <a:solidFill>
                  <a:schemeClr val="bg1"/>
                </a:solidFill>
              </a:rPr>
              <a:t>Comparar o potencial preditivo com outros parâmetros de função pulmonar: FEV1, FVC, SNIP, PCF e MIP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7F196F44-E2D3-578A-9EB1-0940153B9032}"/>
              </a:ext>
            </a:extLst>
          </p:cNvPr>
          <p:cNvSpPr txBox="1"/>
          <p:nvPr/>
        </p:nvSpPr>
        <p:spPr>
          <a:xfrm>
            <a:off x="493518" y="5571101"/>
            <a:ext cx="2999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i="1" dirty="0" err="1">
                <a:solidFill>
                  <a:schemeClr val="bg1"/>
                </a:solidFill>
              </a:rPr>
              <a:t>Outcomes</a:t>
            </a:r>
            <a:r>
              <a:rPr lang="pt-PT" dirty="0"/>
              <a:t> </a:t>
            </a:r>
            <a:r>
              <a:rPr lang="pt-PT" b="1" dirty="0">
                <a:solidFill>
                  <a:schemeClr val="bg1"/>
                </a:solidFill>
              </a:rPr>
              <a:t>secundários: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D83379EE-63DF-9DED-E5CF-BB59A8E9FACA}"/>
              </a:ext>
            </a:extLst>
          </p:cNvPr>
          <p:cNvSpPr txBox="1"/>
          <p:nvPr/>
        </p:nvSpPr>
        <p:spPr>
          <a:xfrm>
            <a:off x="3079108" y="6131632"/>
            <a:ext cx="8614656" cy="3231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effectLst>
            <a:outerShdw blurRad="50800" dist="38100" dir="15840000" algn="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pt-PT" sz="1500" b="1" dirty="0">
                <a:solidFill>
                  <a:schemeClr val="bg1"/>
                </a:solidFill>
              </a:rPr>
              <a:t>Estimar a taxa média de declínio do FEV1Q</a:t>
            </a:r>
          </a:p>
        </p:txBody>
      </p:sp>
    </p:spTree>
    <p:extLst>
      <p:ext uri="{BB962C8B-B14F-4D97-AF65-F5344CB8AC3E}">
        <p14:creationId xmlns:p14="http://schemas.microsoft.com/office/powerpoint/2010/main" val="32953907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32" grpId="0" animBg="1"/>
      <p:bldP spid="2" grpId="0" animBg="1"/>
      <p:bldP spid="6" grpId="0" build="p"/>
      <p:bldP spid="7" grpId="0" animBg="1"/>
      <p:bldP spid="8" grpId="0"/>
      <p:bldP spid="11" grpId="0"/>
      <p:bldP spid="12" grpId="0"/>
      <p:bldP spid="13" grpId="0" animBg="1"/>
      <p:bldP spid="17" grpId="0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>
            <a:extLst>
              <a:ext uri="{FF2B5EF4-FFF2-40B4-BE49-F238E27FC236}">
                <a16:creationId xmlns:a16="http://schemas.microsoft.com/office/drawing/2014/main" id="{84A6F230-699F-4823-B7B2-9524B1A1DA93}"/>
              </a:ext>
            </a:extLst>
          </p:cNvPr>
          <p:cNvSpPr/>
          <p:nvPr/>
        </p:nvSpPr>
        <p:spPr>
          <a:xfrm>
            <a:off x="0" y="493215"/>
            <a:ext cx="12192000" cy="91180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24E23909-35B6-44FA-B034-5BDFA6290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960" y="230712"/>
            <a:ext cx="9784080" cy="1508760"/>
          </a:xfrm>
        </p:spPr>
        <p:txBody>
          <a:bodyPr/>
          <a:lstStyle/>
          <a:p>
            <a:r>
              <a:rPr lang="pt-PT" sz="4000" cap="sm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Métodos e Objetivos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FDD5976-3D48-3785-A2C1-C97AFA5618CD}"/>
              </a:ext>
            </a:extLst>
          </p:cNvPr>
          <p:cNvSpPr txBox="1"/>
          <p:nvPr/>
        </p:nvSpPr>
        <p:spPr>
          <a:xfrm>
            <a:off x="4319487" y="1679042"/>
            <a:ext cx="3369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solidFill>
                  <a:schemeClr val="bg1"/>
                </a:solidFill>
              </a:rPr>
              <a:t>Caracterização e Análise de: </a:t>
            </a:r>
            <a:endParaRPr lang="pt-PT" b="1" dirty="0">
              <a:solidFill>
                <a:srgbClr val="FF0000"/>
              </a:solidFill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0EB9720A-1959-8778-6CEB-E770594ACCB2}"/>
              </a:ext>
            </a:extLst>
          </p:cNvPr>
          <p:cNvSpPr txBox="1"/>
          <p:nvPr/>
        </p:nvSpPr>
        <p:spPr>
          <a:xfrm>
            <a:off x="52807" y="2127647"/>
            <a:ext cx="3199060" cy="40011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PT" sz="2000" dirty="0">
                <a:solidFill>
                  <a:schemeClr val="bg1"/>
                </a:solidFill>
              </a:rPr>
              <a:t>Caracterização demográfica</a:t>
            </a:r>
            <a:endParaRPr lang="pt-PT" sz="2000" b="1" dirty="0">
              <a:solidFill>
                <a:schemeClr val="bg1"/>
              </a:solidFill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3D48F8A5-C7EC-AA57-0F4F-9053D0A1B5F0}"/>
              </a:ext>
            </a:extLst>
          </p:cNvPr>
          <p:cNvSpPr txBox="1"/>
          <p:nvPr/>
        </p:nvSpPr>
        <p:spPr>
          <a:xfrm>
            <a:off x="52807" y="2604157"/>
            <a:ext cx="3199060" cy="70788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PT" sz="2000" dirty="0">
                <a:solidFill>
                  <a:schemeClr val="bg1"/>
                </a:solidFill>
              </a:rPr>
              <a:t>Envolvimento Bulbar ao diagnóstico</a:t>
            </a:r>
            <a:endParaRPr lang="pt-PT" sz="2000" b="1" dirty="0">
              <a:solidFill>
                <a:schemeClr val="bg1"/>
              </a:solidFill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01ACD63-856C-C8F3-8D11-1B4B2ACD0CD1}"/>
              </a:ext>
            </a:extLst>
          </p:cNvPr>
          <p:cNvSpPr txBox="1"/>
          <p:nvPr/>
        </p:nvSpPr>
        <p:spPr>
          <a:xfrm>
            <a:off x="52807" y="3425744"/>
            <a:ext cx="3199060" cy="40011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PT" sz="2000" dirty="0">
                <a:solidFill>
                  <a:schemeClr val="bg1"/>
                </a:solidFill>
              </a:rPr>
              <a:t>VNI</a:t>
            </a:r>
            <a:endParaRPr lang="pt-PT" sz="2000" b="1" dirty="0">
              <a:solidFill>
                <a:schemeClr val="bg1"/>
              </a:solidFill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8BDB7136-955B-0646-DFD7-4D5BBCD6A028}"/>
              </a:ext>
            </a:extLst>
          </p:cNvPr>
          <p:cNvSpPr txBox="1"/>
          <p:nvPr/>
        </p:nvSpPr>
        <p:spPr>
          <a:xfrm>
            <a:off x="1233151" y="3801055"/>
            <a:ext cx="92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chemeClr val="bg1"/>
                </a:solidFill>
              </a:rPr>
              <a:t>(tempo)</a:t>
            </a:r>
            <a:endParaRPr lang="pt-PT" sz="1200" b="1" dirty="0">
              <a:solidFill>
                <a:srgbClr val="FF0000"/>
              </a:solidFill>
            </a:endParaRP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CDDC44FC-2482-AE02-A381-B464C6AD3B2F}"/>
              </a:ext>
            </a:extLst>
          </p:cNvPr>
          <p:cNvSpPr txBox="1"/>
          <p:nvPr/>
        </p:nvSpPr>
        <p:spPr>
          <a:xfrm>
            <a:off x="3391601" y="2226079"/>
            <a:ext cx="2723920" cy="41355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PT" sz="2000" dirty="0"/>
              <a:t> </a:t>
            </a:r>
            <a:r>
              <a:rPr lang="pt-PT" sz="2000" dirty="0" err="1">
                <a:solidFill>
                  <a:schemeClr val="bg1"/>
                </a:solidFill>
              </a:rPr>
              <a:t>In-exsuflador</a:t>
            </a:r>
            <a:r>
              <a:rPr lang="pt-PT" sz="2000" dirty="0">
                <a:solidFill>
                  <a:schemeClr val="bg1"/>
                </a:solidFill>
              </a:rPr>
              <a:t> mecânico </a:t>
            </a:r>
            <a:endParaRPr lang="pt-PT" sz="2000" b="1" dirty="0">
              <a:solidFill>
                <a:schemeClr val="bg1"/>
              </a:solidFill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F9887D06-D73B-56DC-EF48-B83E66BB5B5C}"/>
              </a:ext>
            </a:extLst>
          </p:cNvPr>
          <p:cNvSpPr txBox="1"/>
          <p:nvPr/>
        </p:nvSpPr>
        <p:spPr>
          <a:xfrm>
            <a:off x="3391601" y="2799190"/>
            <a:ext cx="2723920" cy="40010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PT" sz="2000" dirty="0">
                <a:solidFill>
                  <a:schemeClr val="bg1"/>
                </a:solidFill>
              </a:rPr>
              <a:t>PEG</a:t>
            </a:r>
            <a:endParaRPr lang="pt-PT" sz="2000" b="1" dirty="0">
              <a:solidFill>
                <a:schemeClr val="bg1"/>
              </a:solidFill>
            </a:endParaRP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C117A994-6C6A-D997-E22F-4F64F1A41F1E}"/>
              </a:ext>
            </a:extLst>
          </p:cNvPr>
          <p:cNvSpPr txBox="1"/>
          <p:nvPr/>
        </p:nvSpPr>
        <p:spPr>
          <a:xfrm>
            <a:off x="6222393" y="2225759"/>
            <a:ext cx="1658813" cy="40011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PT" sz="2000" dirty="0">
                <a:solidFill>
                  <a:schemeClr val="bg1"/>
                </a:solidFill>
              </a:rPr>
              <a:t>FEV1</a:t>
            </a:r>
            <a:endParaRPr lang="pt-PT" sz="2000" b="1" dirty="0">
              <a:solidFill>
                <a:schemeClr val="bg1"/>
              </a:solidFill>
            </a:endParaRP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B36554BF-A1A5-DCAD-91C4-EE783E8C3463}"/>
              </a:ext>
            </a:extLst>
          </p:cNvPr>
          <p:cNvSpPr txBox="1"/>
          <p:nvPr/>
        </p:nvSpPr>
        <p:spPr>
          <a:xfrm>
            <a:off x="6222393" y="2785422"/>
            <a:ext cx="1658813" cy="40011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PT" sz="2000" dirty="0">
                <a:solidFill>
                  <a:schemeClr val="bg1"/>
                </a:solidFill>
              </a:rPr>
              <a:t>FVC</a:t>
            </a:r>
            <a:endParaRPr lang="pt-PT" sz="2000" b="1" dirty="0">
              <a:solidFill>
                <a:schemeClr val="bg1"/>
              </a:solidFill>
            </a:endParaRP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84776EEB-2728-CEF4-7430-45385A02F7FF}"/>
              </a:ext>
            </a:extLst>
          </p:cNvPr>
          <p:cNvSpPr txBox="1"/>
          <p:nvPr/>
        </p:nvSpPr>
        <p:spPr>
          <a:xfrm>
            <a:off x="6222393" y="3345085"/>
            <a:ext cx="1658813" cy="40011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PT" sz="2000" dirty="0">
                <a:solidFill>
                  <a:schemeClr val="bg1"/>
                </a:solidFill>
              </a:rPr>
              <a:t>FEV1Q</a:t>
            </a:r>
            <a:endParaRPr lang="pt-PT" sz="2000" b="1" dirty="0">
              <a:solidFill>
                <a:schemeClr val="bg1"/>
              </a:solidFill>
            </a:endParaRPr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299465B7-BD2A-7EA3-9F99-573E02EAF202}"/>
              </a:ext>
            </a:extLst>
          </p:cNvPr>
          <p:cNvSpPr txBox="1"/>
          <p:nvPr/>
        </p:nvSpPr>
        <p:spPr>
          <a:xfrm>
            <a:off x="489724" y="4791229"/>
            <a:ext cx="11302492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600" dirty="0">
                <a:solidFill>
                  <a:schemeClr val="bg1"/>
                </a:solidFill>
              </a:rPr>
              <a:t>- Avaliação da capacidade </a:t>
            </a:r>
            <a:r>
              <a:rPr lang="pt-PT" sz="1600" dirty="0" err="1">
                <a:solidFill>
                  <a:schemeClr val="bg1"/>
                </a:solidFill>
              </a:rPr>
              <a:t>preditora</a:t>
            </a:r>
            <a:r>
              <a:rPr lang="pt-PT" sz="1600" dirty="0">
                <a:solidFill>
                  <a:schemeClr val="bg1"/>
                </a:solidFill>
              </a:rPr>
              <a:t> de mortalidade (método de </a:t>
            </a:r>
            <a:r>
              <a:rPr lang="pt-PT" sz="1600" b="1" dirty="0">
                <a:solidFill>
                  <a:srgbClr val="0070C0"/>
                </a:solidFill>
              </a:rPr>
              <a:t>Cox </a:t>
            </a:r>
            <a:r>
              <a:rPr lang="pt-PT" sz="1600" b="1" dirty="0" err="1">
                <a:solidFill>
                  <a:srgbClr val="0070C0"/>
                </a:solidFill>
              </a:rPr>
              <a:t>Proportional</a:t>
            </a:r>
            <a:r>
              <a:rPr lang="pt-PT" sz="1600" b="1" dirty="0">
                <a:solidFill>
                  <a:srgbClr val="0070C0"/>
                </a:solidFill>
              </a:rPr>
              <a:t> </a:t>
            </a:r>
            <a:r>
              <a:rPr lang="pt-PT" sz="1600" b="1" dirty="0" err="1">
                <a:solidFill>
                  <a:srgbClr val="0070C0"/>
                </a:solidFill>
              </a:rPr>
              <a:t>Hazards</a:t>
            </a:r>
            <a:r>
              <a:rPr lang="pt-PT" sz="1600" dirty="0">
                <a:solidFill>
                  <a:schemeClr val="bg1"/>
                </a:solidFill>
              </a:rPr>
              <a:t>);</a:t>
            </a:r>
          </a:p>
          <a:p>
            <a:endParaRPr lang="pt-PT" sz="700" dirty="0">
              <a:solidFill>
                <a:schemeClr val="bg1"/>
              </a:solidFill>
            </a:endParaRPr>
          </a:p>
          <a:p>
            <a:r>
              <a:rPr lang="pt-PT" sz="1600" dirty="0">
                <a:solidFill>
                  <a:schemeClr val="bg1"/>
                </a:solidFill>
              </a:rPr>
              <a:t>- Resultados estatisticamente significativos com </a:t>
            </a:r>
            <a:r>
              <a:rPr lang="pt-PT" sz="1600" b="1" dirty="0">
                <a:solidFill>
                  <a:srgbClr val="0070C0"/>
                </a:solidFill>
              </a:rPr>
              <a:t>p &lt; 0.05;</a:t>
            </a:r>
          </a:p>
          <a:p>
            <a:endParaRPr lang="pt-PT" sz="600" dirty="0">
              <a:solidFill>
                <a:schemeClr val="bg1"/>
              </a:solidFill>
            </a:endParaRPr>
          </a:p>
          <a:p>
            <a:pPr algn="just"/>
            <a:r>
              <a:rPr lang="pt-PT" sz="1600" dirty="0">
                <a:solidFill>
                  <a:schemeClr val="bg1"/>
                </a:solidFill>
              </a:rPr>
              <a:t>- </a:t>
            </a:r>
            <a:r>
              <a:rPr lang="pt-PT" sz="1600" b="1" dirty="0">
                <a:solidFill>
                  <a:schemeClr val="bg2"/>
                </a:solidFill>
              </a:rPr>
              <a:t>Análise </a:t>
            </a:r>
            <a:r>
              <a:rPr lang="pt-PT" sz="1600" b="1" dirty="0" err="1">
                <a:solidFill>
                  <a:schemeClr val="bg2"/>
                </a:solidFill>
              </a:rPr>
              <a:t>univariada</a:t>
            </a:r>
            <a:r>
              <a:rPr lang="pt-PT" sz="1600" b="1" dirty="0">
                <a:solidFill>
                  <a:schemeClr val="bg2"/>
                </a:solidFill>
              </a:rPr>
              <a:t> </a:t>
            </a:r>
            <a:r>
              <a:rPr lang="pt-PT" sz="1600" dirty="0">
                <a:solidFill>
                  <a:schemeClr val="bg1"/>
                </a:solidFill>
              </a:rPr>
              <a:t>para cada variável de função pulmonar </a:t>
            </a:r>
            <a:r>
              <a:rPr lang="pt-PT" sz="1600" dirty="0" err="1">
                <a:solidFill>
                  <a:schemeClr val="bg1"/>
                </a:solidFill>
              </a:rPr>
              <a:t>preditora</a:t>
            </a:r>
            <a:r>
              <a:rPr lang="pt-PT" sz="1600" dirty="0">
                <a:solidFill>
                  <a:schemeClr val="bg1"/>
                </a:solidFill>
              </a:rPr>
              <a:t> de mortalidade. Dado que realizamos seis comparações individuais (uma para cada variável </a:t>
            </a:r>
            <a:r>
              <a:rPr lang="pt-PT" sz="1600" dirty="0" err="1">
                <a:solidFill>
                  <a:schemeClr val="bg1"/>
                </a:solidFill>
              </a:rPr>
              <a:t>preditora</a:t>
            </a:r>
            <a:r>
              <a:rPr lang="pt-PT" sz="1600" dirty="0">
                <a:solidFill>
                  <a:schemeClr val="bg1"/>
                </a:solidFill>
              </a:rPr>
              <a:t>), aplicamos </a:t>
            </a:r>
            <a:r>
              <a:rPr lang="pt-PT" sz="1600" b="1" dirty="0">
                <a:solidFill>
                  <a:schemeClr val="bg2"/>
                </a:solidFill>
              </a:rPr>
              <a:t>a correção de </a:t>
            </a:r>
            <a:r>
              <a:rPr lang="pt-PT" sz="1600" b="1" dirty="0" err="1">
                <a:solidFill>
                  <a:schemeClr val="bg2"/>
                </a:solidFill>
              </a:rPr>
              <a:t>Bonferroni</a:t>
            </a:r>
            <a:r>
              <a:rPr lang="pt-PT" sz="1600" b="1" dirty="0">
                <a:solidFill>
                  <a:schemeClr val="bg2"/>
                </a:solidFill>
              </a:rPr>
              <a:t> para estabelecer um limiar de p = 0.05 / 6 = 0.0833 para significância estatística.</a:t>
            </a:r>
          </a:p>
          <a:p>
            <a:endParaRPr lang="pt-PT" sz="700" dirty="0">
              <a:solidFill>
                <a:schemeClr val="bg1"/>
              </a:solidFill>
            </a:endParaRPr>
          </a:p>
          <a:p>
            <a:r>
              <a:rPr lang="pt-PT" sz="1600" dirty="0">
                <a:solidFill>
                  <a:schemeClr val="bg1"/>
                </a:solidFill>
              </a:rPr>
              <a:t>- As demais variáveis clínicas e demográficas foram analisadas descritivamente.</a:t>
            </a:r>
          </a:p>
          <a:p>
            <a:endParaRPr lang="pt-PT" sz="1600" dirty="0">
              <a:solidFill>
                <a:schemeClr val="bg1"/>
              </a:solidFill>
            </a:endParaRPr>
          </a:p>
          <a:p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DCCF8C99-8483-7AE1-87C2-746BD597F76A}"/>
              </a:ext>
            </a:extLst>
          </p:cNvPr>
          <p:cNvSpPr txBox="1"/>
          <p:nvPr/>
        </p:nvSpPr>
        <p:spPr>
          <a:xfrm>
            <a:off x="3391601" y="3358853"/>
            <a:ext cx="2723920" cy="40010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PT" sz="2000" dirty="0">
                <a:solidFill>
                  <a:schemeClr val="bg1"/>
                </a:solidFill>
              </a:rPr>
              <a:t>Taxa de Mortalidade</a:t>
            </a:r>
            <a:endParaRPr lang="pt-PT" sz="2000" b="1" dirty="0">
              <a:solidFill>
                <a:schemeClr val="bg1"/>
              </a:solidFill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97724CA0-AAD5-12EE-9809-2CAB1F420F40}"/>
              </a:ext>
            </a:extLst>
          </p:cNvPr>
          <p:cNvSpPr txBox="1"/>
          <p:nvPr/>
        </p:nvSpPr>
        <p:spPr>
          <a:xfrm>
            <a:off x="8167958" y="2225759"/>
            <a:ext cx="3821336" cy="40011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PT" sz="2000" dirty="0">
                <a:solidFill>
                  <a:schemeClr val="bg1"/>
                </a:solidFill>
              </a:rPr>
              <a:t>Pressão inspiratória Máxima (MIP)</a:t>
            </a:r>
            <a:endParaRPr lang="pt-PT" sz="2000" b="1" dirty="0">
              <a:solidFill>
                <a:schemeClr val="bg1"/>
              </a:solidFill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36A9271E-83DF-E9F8-104E-E477014007C8}"/>
              </a:ext>
            </a:extLst>
          </p:cNvPr>
          <p:cNvSpPr txBox="1"/>
          <p:nvPr/>
        </p:nvSpPr>
        <p:spPr>
          <a:xfrm>
            <a:off x="7988077" y="2785422"/>
            <a:ext cx="4153957" cy="40011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i="1" dirty="0">
                <a:solidFill>
                  <a:schemeClr val="bg1"/>
                </a:solidFill>
              </a:rPr>
              <a:t>Sniff Nasal Inspiratory Pressure</a:t>
            </a:r>
            <a:r>
              <a:rPr lang="pt-PT" sz="2000" i="1" dirty="0">
                <a:solidFill>
                  <a:schemeClr val="bg1"/>
                </a:solidFill>
              </a:rPr>
              <a:t> </a:t>
            </a:r>
            <a:r>
              <a:rPr lang="pt-PT" sz="2000" dirty="0">
                <a:solidFill>
                  <a:schemeClr val="bg1"/>
                </a:solidFill>
              </a:rPr>
              <a:t>(SNIP)</a:t>
            </a:r>
            <a:endParaRPr lang="pt-PT" sz="2000" b="1" dirty="0">
              <a:solidFill>
                <a:schemeClr val="bg1"/>
              </a:solidFill>
            </a:endParaRP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9469AC17-04E6-5C98-FB69-36C50DC97275}"/>
              </a:ext>
            </a:extLst>
          </p:cNvPr>
          <p:cNvSpPr txBox="1"/>
          <p:nvPr/>
        </p:nvSpPr>
        <p:spPr>
          <a:xfrm>
            <a:off x="7988078" y="3358310"/>
            <a:ext cx="4153957" cy="40011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PT" sz="2000" i="1" dirty="0" err="1">
                <a:solidFill>
                  <a:schemeClr val="bg1"/>
                </a:solidFill>
              </a:rPr>
              <a:t>Peak</a:t>
            </a:r>
            <a:r>
              <a:rPr lang="pt-PT" sz="2000" i="1" dirty="0">
                <a:solidFill>
                  <a:schemeClr val="bg1"/>
                </a:solidFill>
              </a:rPr>
              <a:t> </a:t>
            </a:r>
            <a:r>
              <a:rPr lang="pt-PT" sz="2000" i="1" dirty="0" err="1">
                <a:solidFill>
                  <a:schemeClr val="bg1"/>
                </a:solidFill>
              </a:rPr>
              <a:t>cough</a:t>
            </a:r>
            <a:r>
              <a:rPr lang="pt-PT" sz="2000" i="1" dirty="0">
                <a:solidFill>
                  <a:schemeClr val="bg1"/>
                </a:solidFill>
              </a:rPr>
              <a:t> </a:t>
            </a:r>
            <a:r>
              <a:rPr lang="pt-PT" sz="2000" i="1" dirty="0" err="1">
                <a:solidFill>
                  <a:schemeClr val="bg1"/>
                </a:solidFill>
              </a:rPr>
              <a:t>flow</a:t>
            </a:r>
            <a:r>
              <a:rPr lang="pt-PT" sz="2000" i="1" dirty="0">
                <a:solidFill>
                  <a:schemeClr val="bg1"/>
                </a:solidFill>
              </a:rPr>
              <a:t> </a:t>
            </a:r>
            <a:r>
              <a:rPr lang="pt-PT" sz="2000" dirty="0">
                <a:solidFill>
                  <a:schemeClr val="bg1"/>
                </a:solidFill>
              </a:rPr>
              <a:t>(PCF)</a:t>
            </a:r>
            <a:endParaRPr lang="pt-PT" sz="2000" b="1" dirty="0">
              <a:solidFill>
                <a:schemeClr val="bg1"/>
              </a:solidFill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7C6BA414-468E-B071-25C4-CAE8166C846F}"/>
              </a:ext>
            </a:extLst>
          </p:cNvPr>
          <p:cNvSpPr txBox="1"/>
          <p:nvPr/>
        </p:nvSpPr>
        <p:spPr>
          <a:xfrm>
            <a:off x="4284041" y="4294137"/>
            <a:ext cx="3369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solidFill>
                  <a:schemeClr val="bg1"/>
                </a:solidFill>
              </a:rPr>
              <a:t>Análise estatística</a:t>
            </a:r>
            <a:endParaRPr lang="pt-PT" b="1" dirty="0">
              <a:solidFill>
                <a:srgbClr val="FF0000"/>
              </a:solidFill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A5C602BD-2DB1-A94A-2AD3-C48476F7FFCB}"/>
              </a:ext>
            </a:extLst>
          </p:cNvPr>
          <p:cNvSpPr/>
          <p:nvPr/>
        </p:nvSpPr>
        <p:spPr>
          <a:xfrm>
            <a:off x="-186617" y="1679042"/>
            <a:ext cx="13138118" cy="2399012"/>
          </a:xfrm>
          <a:prstGeom prst="rect">
            <a:avLst/>
          </a:prstGeom>
          <a:solidFill>
            <a:schemeClr val="bg1">
              <a:lumMod val="10000"/>
              <a:lumOff val="90000"/>
              <a:alpha val="49131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06472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20" grpId="0" animBg="1"/>
      <p:bldP spid="21" grpId="0"/>
      <p:bldP spid="22" grpId="0" animBg="1"/>
      <p:bldP spid="23" grpId="0" animBg="1"/>
      <p:bldP spid="24" grpId="0" animBg="1"/>
      <p:bldP spid="27" grpId="0" animBg="1"/>
      <p:bldP spid="28" grpId="0" animBg="1"/>
      <p:bldP spid="30" grpId="0"/>
      <p:bldP spid="4" grpId="0" animBg="1"/>
      <p:bldP spid="12" grpId="0" animBg="1"/>
      <p:bldP spid="13" grpId="0" animBg="1"/>
      <p:bldP spid="17" grpId="0" animBg="1"/>
      <p:bldP spid="2" grpId="0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ângulo 27">
            <a:extLst>
              <a:ext uri="{FF2B5EF4-FFF2-40B4-BE49-F238E27FC236}">
                <a16:creationId xmlns:a16="http://schemas.microsoft.com/office/drawing/2014/main" id="{4D8A9C4A-1870-48FD-912D-FF0186A05D8F}"/>
              </a:ext>
            </a:extLst>
          </p:cNvPr>
          <p:cNvSpPr/>
          <p:nvPr/>
        </p:nvSpPr>
        <p:spPr>
          <a:xfrm>
            <a:off x="0" y="493215"/>
            <a:ext cx="12192000" cy="91180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30" name="Título 1">
            <a:extLst>
              <a:ext uri="{FF2B5EF4-FFF2-40B4-BE49-F238E27FC236}">
                <a16:creationId xmlns:a16="http://schemas.microsoft.com/office/drawing/2014/main" id="{5AE7DBEF-779F-433A-8752-C0FA478CD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960" y="230712"/>
            <a:ext cx="9784080" cy="1508760"/>
          </a:xfrm>
        </p:spPr>
        <p:txBody>
          <a:bodyPr/>
          <a:lstStyle/>
          <a:p>
            <a:r>
              <a:rPr lang="pt-PT" sz="4000" cap="sm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2DEEED3A-52C5-D635-E1FF-0FB3E4E73A15}"/>
              </a:ext>
            </a:extLst>
          </p:cNvPr>
          <p:cNvSpPr txBox="1"/>
          <p:nvPr/>
        </p:nvSpPr>
        <p:spPr>
          <a:xfrm>
            <a:off x="407348" y="2419731"/>
            <a:ext cx="2425555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175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PT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ELA</a:t>
            </a:r>
            <a:endParaRPr lang="pt-PT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eta: Para Baixo 4">
            <a:extLst>
              <a:ext uri="{FF2B5EF4-FFF2-40B4-BE49-F238E27FC236}">
                <a16:creationId xmlns:a16="http://schemas.microsoft.com/office/drawing/2014/main" id="{CB183CB4-88AC-59C0-ACE5-C17115CB2110}"/>
              </a:ext>
            </a:extLst>
          </p:cNvPr>
          <p:cNvSpPr/>
          <p:nvPr/>
        </p:nvSpPr>
        <p:spPr>
          <a:xfrm rot="16200000">
            <a:off x="5772272" y="-2067034"/>
            <a:ext cx="335756" cy="7958822"/>
          </a:xfrm>
          <a:prstGeom prst="down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35498877-5F01-DECC-B87B-C28CDB6BE0EA}"/>
              </a:ext>
            </a:extLst>
          </p:cNvPr>
          <p:cNvSpPr txBox="1"/>
          <p:nvPr/>
        </p:nvSpPr>
        <p:spPr>
          <a:xfrm>
            <a:off x="258671" y="1712321"/>
            <a:ext cx="2574232" cy="400110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000" dirty="0"/>
              <a:t>1 de Janeiro de 2013</a:t>
            </a:r>
            <a:endParaRPr lang="pt-PT" sz="2000" cap="small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2269BE05-2848-1CC8-FE56-4F7E81786E38}"/>
              </a:ext>
            </a:extLst>
          </p:cNvPr>
          <p:cNvSpPr txBox="1"/>
          <p:nvPr/>
        </p:nvSpPr>
        <p:spPr>
          <a:xfrm>
            <a:off x="9989283" y="1696933"/>
            <a:ext cx="2088000" cy="400110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000" dirty="0"/>
              <a:t>30 Junho de 2022</a:t>
            </a:r>
            <a:endParaRPr lang="pt-PT" sz="2000" cap="small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501FFA27-D981-054F-8C96-4B52D3F06E4C}"/>
              </a:ext>
            </a:extLst>
          </p:cNvPr>
          <p:cNvSpPr txBox="1"/>
          <p:nvPr/>
        </p:nvSpPr>
        <p:spPr>
          <a:xfrm>
            <a:off x="4135921" y="3852005"/>
            <a:ext cx="3540188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PT" b="1" dirty="0">
                <a:solidFill>
                  <a:schemeClr val="bg1"/>
                </a:solidFill>
              </a:rPr>
              <a:t>Caracterização Demográfica</a:t>
            </a:r>
          </a:p>
        </p:txBody>
      </p:sp>
      <p:graphicFrame>
        <p:nvGraphicFramePr>
          <p:cNvPr id="11" name="Tabela 14">
            <a:extLst>
              <a:ext uri="{FF2B5EF4-FFF2-40B4-BE49-F238E27FC236}">
                <a16:creationId xmlns:a16="http://schemas.microsoft.com/office/drawing/2014/main" id="{455AA91E-0B1E-1C6D-5B45-965AB10950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856581"/>
              </p:ext>
            </p:extLst>
          </p:nvPr>
        </p:nvGraphicFramePr>
        <p:xfrm>
          <a:off x="3945567" y="4433434"/>
          <a:ext cx="3903791" cy="100584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895122">
                  <a:extLst>
                    <a:ext uri="{9D8B030D-6E8A-4147-A177-3AD203B41FA5}">
                      <a16:colId xmlns:a16="http://schemas.microsoft.com/office/drawing/2014/main" val="779781839"/>
                    </a:ext>
                  </a:extLst>
                </a:gridCol>
                <a:gridCol w="2008669">
                  <a:extLst>
                    <a:ext uri="{9D8B030D-6E8A-4147-A177-3AD203B41FA5}">
                      <a16:colId xmlns:a16="http://schemas.microsoft.com/office/drawing/2014/main" val="1819395012"/>
                    </a:ext>
                  </a:extLst>
                </a:gridCol>
              </a:tblGrid>
              <a:tr h="302371">
                <a:tc>
                  <a:txBody>
                    <a:bodyPr/>
                    <a:lstStyle/>
                    <a:p>
                      <a:pPr algn="ctr"/>
                      <a:r>
                        <a:rPr lang="pt-PT" dirty="0">
                          <a:solidFill>
                            <a:sysClr val="windowText" lastClr="000000"/>
                          </a:solidFill>
                        </a:rPr>
                        <a:t>Sexo Feminino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b="0" dirty="0">
                          <a:solidFill>
                            <a:sysClr val="windowText" lastClr="000000"/>
                          </a:solidFill>
                        </a:rPr>
                        <a:t>27 (60%)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2887559"/>
                  </a:ext>
                </a:extLst>
              </a:tr>
              <a:tr h="521901">
                <a:tc>
                  <a:txBody>
                    <a:bodyPr/>
                    <a:lstStyle/>
                    <a:p>
                      <a:pPr algn="ctr"/>
                      <a:r>
                        <a:rPr lang="pt-PT" b="1" dirty="0">
                          <a:solidFill>
                            <a:schemeClr val="bg1"/>
                          </a:solidFill>
                        </a:rPr>
                        <a:t>Idade média </a:t>
                      </a:r>
                      <a:r>
                        <a:rPr lang="pt-PT" dirty="0">
                          <a:solidFill>
                            <a:schemeClr val="bg1"/>
                          </a:solidFill>
                        </a:rPr>
                        <a:t>ao diagnóstico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>
                          <a:solidFill>
                            <a:schemeClr val="bg1"/>
                          </a:solidFill>
                        </a:rPr>
                        <a:t>69 anos ± 11 anos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2461592"/>
                  </a:ext>
                </a:extLst>
              </a:tr>
            </a:tbl>
          </a:graphicData>
        </a:graphic>
      </p:graphicFrame>
      <p:sp>
        <p:nvSpPr>
          <p:cNvPr id="12" name="CaixaDeTexto 11">
            <a:extLst>
              <a:ext uri="{FF2B5EF4-FFF2-40B4-BE49-F238E27FC236}">
                <a16:creationId xmlns:a16="http://schemas.microsoft.com/office/drawing/2014/main" id="{9865CB59-320C-7B2C-5A6F-7758802BFB7B}"/>
              </a:ext>
            </a:extLst>
          </p:cNvPr>
          <p:cNvSpPr txBox="1"/>
          <p:nvPr/>
        </p:nvSpPr>
        <p:spPr>
          <a:xfrm>
            <a:off x="8375412" y="3842451"/>
            <a:ext cx="3540188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PT" b="1" dirty="0">
                <a:solidFill>
                  <a:schemeClr val="bg1"/>
                </a:solidFill>
              </a:rPr>
              <a:t>Envolvimento Bulbar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58BA9178-3990-87DA-07CB-DC7045B088D8}"/>
              </a:ext>
            </a:extLst>
          </p:cNvPr>
          <p:cNvSpPr txBox="1"/>
          <p:nvPr/>
        </p:nvSpPr>
        <p:spPr>
          <a:xfrm>
            <a:off x="8375412" y="4442000"/>
            <a:ext cx="35401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dirty="0">
                <a:solidFill>
                  <a:schemeClr val="bg1"/>
                </a:solidFill>
              </a:rPr>
              <a:t>36% (n=16) dos doentes</a:t>
            </a:r>
          </a:p>
          <a:p>
            <a:pPr algn="ctr"/>
            <a:r>
              <a:rPr lang="pt-PT" dirty="0">
                <a:solidFill>
                  <a:schemeClr val="bg1"/>
                </a:solidFill>
              </a:rPr>
              <a:t>ao diagnóstico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448D2BE-FB5E-64A7-78A5-DFDFB8DCD2B8}"/>
              </a:ext>
            </a:extLst>
          </p:cNvPr>
          <p:cNvSpPr txBox="1"/>
          <p:nvPr/>
        </p:nvSpPr>
        <p:spPr>
          <a:xfrm>
            <a:off x="1349002" y="3146483"/>
            <a:ext cx="151388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300" cap="small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inicial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3C94D947-BE2F-B44A-5896-CC7B0C32ED38}"/>
              </a:ext>
            </a:extLst>
          </p:cNvPr>
          <p:cNvSpPr txBox="1"/>
          <p:nvPr/>
        </p:nvSpPr>
        <p:spPr>
          <a:xfrm>
            <a:off x="983479" y="6157579"/>
            <a:ext cx="223797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300" cap="small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incluído</a:t>
            </a:r>
          </a:p>
          <a:p>
            <a:pPr algn="ctr"/>
            <a:r>
              <a:rPr lang="pt-PT" sz="1300" cap="small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(N)</a:t>
            </a:r>
          </a:p>
        </p:txBody>
      </p:sp>
      <p:graphicFrame>
        <p:nvGraphicFramePr>
          <p:cNvPr id="13" name="Diagrama 12">
            <a:extLst>
              <a:ext uri="{FF2B5EF4-FFF2-40B4-BE49-F238E27FC236}">
                <a16:creationId xmlns:a16="http://schemas.microsoft.com/office/drawing/2014/main" id="{54464788-A3C5-18A3-D3E6-E6F48B9FFB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06722980"/>
              </p:ext>
            </p:extLst>
          </p:nvPr>
        </p:nvGraphicFramePr>
        <p:xfrm>
          <a:off x="273766" y="3498299"/>
          <a:ext cx="2776508" cy="26190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CaixaDeTexto 1">
            <a:extLst>
              <a:ext uri="{FF2B5EF4-FFF2-40B4-BE49-F238E27FC236}">
                <a16:creationId xmlns:a16="http://schemas.microsoft.com/office/drawing/2014/main" id="{A460DADA-0571-3AAB-A4DD-2021A88D8062}"/>
              </a:ext>
            </a:extLst>
          </p:cNvPr>
          <p:cNvSpPr txBox="1"/>
          <p:nvPr/>
        </p:nvSpPr>
        <p:spPr>
          <a:xfrm rot="16200000">
            <a:off x="-336979" y="4660946"/>
            <a:ext cx="15138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00" cap="small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Excluídos</a:t>
            </a:r>
          </a:p>
        </p:txBody>
      </p:sp>
    </p:spTree>
    <p:extLst>
      <p:ext uri="{BB962C8B-B14F-4D97-AF65-F5344CB8AC3E}">
        <p14:creationId xmlns:p14="http://schemas.microsoft.com/office/powerpoint/2010/main" val="12417127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tângulo 35">
            <a:extLst>
              <a:ext uri="{FF2B5EF4-FFF2-40B4-BE49-F238E27FC236}">
                <a16:creationId xmlns:a16="http://schemas.microsoft.com/office/drawing/2014/main" id="{59DEB72B-30FC-4901-A403-C951334A8FB0}"/>
              </a:ext>
            </a:extLst>
          </p:cNvPr>
          <p:cNvSpPr/>
          <p:nvPr/>
        </p:nvSpPr>
        <p:spPr>
          <a:xfrm>
            <a:off x="0" y="493215"/>
            <a:ext cx="12192000" cy="91180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37" name="Título 1">
            <a:extLst>
              <a:ext uri="{FF2B5EF4-FFF2-40B4-BE49-F238E27FC236}">
                <a16:creationId xmlns:a16="http://schemas.microsoft.com/office/drawing/2014/main" id="{A23D7064-CE87-4482-960B-4DB453B7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960" y="230712"/>
            <a:ext cx="9784080" cy="1508760"/>
          </a:xfrm>
        </p:spPr>
        <p:txBody>
          <a:bodyPr/>
          <a:lstStyle/>
          <a:p>
            <a:r>
              <a:rPr lang="pt-PT" sz="4000" cap="sm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D49ECDA-8B9C-5657-025B-A493D9E43658}"/>
              </a:ext>
            </a:extLst>
          </p:cNvPr>
          <p:cNvSpPr txBox="1"/>
          <p:nvPr/>
        </p:nvSpPr>
        <p:spPr>
          <a:xfrm>
            <a:off x="426086" y="1863426"/>
            <a:ext cx="3540188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PT" b="1" dirty="0">
                <a:solidFill>
                  <a:schemeClr val="bg1"/>
                </a:solidFill>
              </a:rPr>
              <a:t>VNI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7E903DE1-6307-8945-FDF1-821C203AE482}"/>
              </a:ext>
            </a:extLst>
          </p:cNvPr>
          <p:cNvSpPr txBox="1"/>
          <p:nvPr/>
        </p:nvSpPr>
        <p:spPr>
          <a:xfrm>
            <a:off x="5381139" y="1781111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b="1" dirty="0">
                <a:solidFill>
                  <a:schemeClr val="bg1"/>
                </a:solidFill>
              </a:rPr>
              <a:t>95% (n=43) </a:t>
            </a:r>
            <a:r>
              <a:rPr lang="pt-PT" dirty="0">
                <a:solidFill>
                  <a:schemeClr val="bg1"/>
                </a:solidFill>
              </a:rPr>
              <a:t>dos doentes apresentavam critérios para realizar </a:t>
            </a:r>
            <a:r>
              <a:rPr lang="pt-PT" dirty="0"/>
              <a:t>VNI</a:t>
            </a:r>
          </a:p>
        </p:txBody>
      </p:sp>
      <p:cxnSp>
        <p:nvCxnSpPr>
          <p:cNvPr id="13" name="Conexão Reta Unidirecional 12">
            <a:extLst>
              <a:ext uri="{FF2B5EF4-FFF2-40B4-BE49-F238E27FC236}">
                <a16:creationId xmlns:a16="http://schemas.microsoft.com/office/drawing/2014/main" id="{2DBE3020-830B-5810-F754-15B5C87F3384}"/>
              </a:ext>
            </a:extLst>
          </p:cNvPr>
          <p:cNvCxnSpPr>
            <a:cxnSpLocks/>
          </p:cNvCxnSpPr>
          <p:nvPr/>
        </p:nvCxnSpPr>
        <p:spPr>
          <a:xfrm>
            <a:off x="4139429" y="2025187"/>
            <a:ext cx="1151684" cy="0"/>
          </a:xfrm>
          <a:prstGeom prst="straightConnector1">
            <a:avLst/>
          </a:prstGeom>
          <a:ln w="635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5ABE51BB-7755-B58C-BB61-FF802512C2CD}"/>
              </a:ext>
            </a:extLst>
          </p:cNvPr>
          <p:cNvSpPr txBox="1"/>
          <p:nvPr/>
        </p:nvSpPr>
        <p:spPr>
          <a:xfrm>
            <a:off x="5820070" y="3054921"/>
            <a:ext cx="5167970" cy="369332"/>
          </a:xfrm>
          <a:prstGeom prst="rect">
            <a:avLst/>
          </a:prstGeom>
          <a:noFill/>
          <a:ln w="38100">
            <a:solidFill>
              <a:schemeClr val="bg2"/>
            </a:solidFill>
            <a:prstDash val="solid"/>
          </a:ln>
        </p:spPr>
        <p:txBody>
          <a:bodyPr wrap="square">
            <a:spAutoFit/>
          </a:bodyPr>
          <a:lstStyle/>
          <a:p>
            <a:pPr algn="ctr"/>
            <a:r>
              <a:rPr lang="pt-PT" dirty="0">
                <a:solidFill>
                  <a:schemeClr val="bg1"/>
                </a:solidFill>
              </a:rPr>
              <a:t>Em mediana 137 dias após o diagnóstico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5528ADF8-ED6D-A4C2-8054-82FF00EFBFF5}"/>
              </a:ext>
            </a:extLst>
          </p:cNvPr>
          <p:cNvSpPr txBox="1"/>
          <p:nvPr/>
        </p:nvSpPr>
        <p:spPr>
          <a:xfrm>
            <a:off x="5820071" y="2361459"/>
            <a:ext cx="5167969" cy="369332"/>
          </a:xfrm>
          <a:prstGeom prst="rect">
            <a:avLst/>
          </a:prstGeom>
          <a:noFill/>
          <a:ln w="38100">
            <a:solidFill>
              <a:schemeClr val="bg2">
                <a:lumMod val="60000"/>
                <a:lumOff val="40000"/>
              </a:schemeClr>
            </a:solidFill>
            <a:prstDash val="solid"/>
          </a:ln>
        </p:spPr>
        <p:txBody>
          <a:bodyPr wrap="square">
            <a:spAutoFit/>
          </a:bodyPr>
          <a:lstStyle/>
          <a:p>
            <a:pPr algn="ctr"/>
            <a:r>
              <a:rPr lang="pt-PT" dirty="0">
                <a:solidFill>
                  <a:schemeClr val="bg1"/>
                </a:solidFill>
              </a:rPr>
              <a:t>93% (n=40) iniciaram VNI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D8BED40E-6CBA-47D3-0A42-A2D69B3422E8}"/>
              </a:ext>
            </a:extLst>
          </p:cNvPr>
          <p:cNvSpPr txBox="1"/>
          <p:nvPr/>
        </p:nvSpPr>
        <p:spPr>
          <a:xfrm>
            <a:off x="563091" y="4759031"/>
            <a:ext cx="3540188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PT" b="1" dirty="0" err="1">
                <a:solidFill>
                  <a:schemeClr val="bg1"/>
                </a:solidFill>
              </a:rPr>
              <a:t>In-exsuflador</a:t>
            </a:r>
            <a:r>
              <a:rPr lang="pt-PT" b="1" dirty="0">
                <a:solidFill>
                  <a:schemeClr val="bg1"/>
                </a:solidFill>
              </a:rPr>
              <a:t> mecânico </a:t>
            </a:r>
          </a:p>
        </p:txBody>
      </p:sp>
      <p:cxnSp>
        <p:nvCxnSpPr>
          <p:cNvPr id="19" name="Conexão Reta Unidirecional 18">
            <a:extLst>
              <a:ext uri="{FF2B5EF4-FFF2-40B4-BE49-F238E27FC236}">
                <a16:creationId xmlns:a16="http://schemas.microsoft.com/office/drawing/2014/main" id="{C4C34D32-18E4-C948-2C0D-E47C2BA8CB95}"/>
              </a:ext>
            </a:extLst>
          </p:cNvPr>
          <p:cNvCxnSpPr>
            <a:cxnSpLocks/>
          </p:cNvCxnSpPr>
          <p:nvPr/>
        </p:nvCxnSpPr>
        <p:spPr>
          <a:xfrm>
            <a:off x="4276434" y="4920792"/>
            <a:ext cx="1151684" cy="0"/>
          </a:xfrm>
          <a:prstGeom prst="straightConnector1">
            <a:avLst/>
          </a:prstGeom>
          <a:ln w="635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47EC5BE8-21A4-5CFD-5359-1A1AC17E0781}"/>
              </a:ext>
            </a:extLst>
          </p:cNvPr>
          <p:cNvSpPr txBox="1"/>
          <p:nvPr/>
        </p:nvSpPr>
        <p:spPr>
          <a:xfrm>
            <a:off x="563091" y="5881249"/>
            <a:ext cx="3540188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PT" b="1" dirty="0">
                <a:solidFill>
                  <a:schemeClr val="bg1"/>
                </a:solidFill>
              </a:rPr>
              <a:t>PEG</a:t>
            </a:r>
          </a:p>
        </p:txBody>
      </p:sp>
      <p:cxnSp>
        <p:nvCxnSpPr>
          <p:cNvPr id="21" name="Conexão Reta Unidirecional 20">
            <a:extLst>
              <a:ext uri="{FF2B5EF4-FFF2-40B4-BE49-F238E27FC236}">
                <a16:creationId xmlns:a16="http://schemas.microsoft.com/office/drawing/2014/main" id="{93165C60-3017-E542-48AE-89E81C3ACE34}"/>
              </a:ext>
            </a:extLst>
          </p:cNvPr>
          <p:cNvCxnSpPr>
            <a:cxnSpLocks/>
          </p:cNvCxnSpPr>
          <p:nvPr/>
        </p:nvCxnSpPr>
        <p:spPr>
          <a:xfrm>
            <a:off x="4276434" y="6043010"/>
            <a:ext cx="1151684" cy="0"/>
          </a:xfrm>
          <a:prstGeom prst="straightConnector1">
            <a:avLst/>
          </a:prstGeom>
          <a:ln w="635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4B5C45C3-ADCB-866D-1C69-1B94720AE268}"/>
              </a:ext>
            </a:extLst>
          </p:cNvPr>
          <p:cNvSpPr txBox="1"/>
          <p:nvPr/>
        </p:nvSpPr>
        <p:spPr>
          <a:xfrm>
            <a:off x="5601273" y="473612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b="1" dirty="0">
                <a:solidFill>
                  <a:schemeClr val="bg1"/>
                </a:solidFill>
              </a:rPr>
              <a:t>91%</a:t>
            </a:r>
            <a:r>
              <a:rPr lang="pt-PT" dirty="0">
                <a:solidFill>
                  <a:schemeClr val="bg1"/>
                </a:solidFill>
              </a:rPr>
              <a:t> (n=41) apresentaram critérios para realizar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7C660F49-5828-625E-8A36-0A6A1EBBE508}"/>
              </a:ext>
            </a:extLst>
          </p:cNvPr>
          <p:cNvSpPr txBox="1"/>
          <p:nvPr/>
        </p:nvSpPr>
        <p:spPr>
          <a:xfrm>
            <a:off x="5601273" y="588124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dirty="0">
                <a:solidFill>
                  <a:schemeClr val="bg1"/>
                </a:solidFill>
              </a:rPr>
              <a:t>colocaram </a:t>
            </a:r>
            <a:r>
              <a:rPr lang="pt-PT" b="1" dirty="0">
                <a:solidFill>
                  <a:schemeClr val="bg1"/>
                </a:solidFill>
              </a:rPr>
              <a:t>36%</a:t>
            </a:r>
            <a:r>
              <a:rPr lang="pt-PT" dirty="0">
                <a:solidFill>
                  <a:schemeClr val="bg1"/>
                </a:solidFill>
              </a:rPr>
              <a:t> (n=16)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7CB7157E-783D-6BE7-B1C0-19945674232D}"/>
              </a:ext>
            </a:extLst>
          </p:cNvPr>
          <p:cNvSpPr txBox="1"/>
          <p:nvPr/>
        </p:nvSpPr>
        <p:spPr>
          <a:xfrm>
            <a:off x="5820070" y="3748383"/>
            <a:ext cx="5167970" cy="369332"/>
          </a:xfrm>
          <a:prstGeom prst="rect">
            <a:avLst/>
          </a:prstGeom>
          <a:noFill/>
          <a:ln w="38100">
            <a:solidFill>
              <a:schemeClr val="bg2">
                <a:lumMod val="75000"/>
              </a:schemeClr>
            </a:solidFill>
            <a:prstDash val="solid"/>
          </a:ln>
        </p:spPr>
        <p:txBody>
          <a:bodyPr wrap="square">
            <a:spAutoFit/>
          </a:bodyPr>
          <a:lstStyle/>
          <a:p>
            <a:pPr algn="ctr"/>
            <a:r>
              <a:rPr lang="pt-PT" dirty="0">
                <a:solidFill>
                  <a:schemeClr val="bg1"/>
                </a:solidFill>
              </a:rPr>
              <a:t>Em mediana durante 192 dias até ao óbito</a:t>
            </a:r>
          </a:p>
        </p:txBody>
      </p:sp>
    </p:spTree>
    <p:extLst>
      <p:ext uri="{BB962C8B-B14F-4D97-AF65-F5344CB8AC3E}">
        <p14:creationId xmlns:p14="http://schemas.microsoft.com/office/powerpoint/2010/main" val="40326488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15" grpId="0" animBg="1"/>
      <p:bldP spid="16" grpId="0" animBg="1"/>
      <p:bldP spid="18" grpId="0" animBg="1"/>
      <p:bldP spid="20" grpId="0" animBg="1"/>
      <p:bldP spid="23" grpId="0"/>
      <p:bldP spid="24" grpId="0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tângulo 35">
            <a:extLst>
              <a:ext uri="{FF2B5EF4-FFF2-40B4-BE49-F238E27FC236}">
                <a16:creationId xmlns:a16="http://schemas.microsoft.com/office/drawing/2014/main" id="{59DEB72B-30FC-4901-A403-C951334A8FB0}"/>
              </a:ext>
            </a:extLst>
          </p:cNvPr>
          <p:cNvSpPr/>
          <p:nvPr/>
        </p:nvSpPr>
        <p:spPr>
          <a:xfrm>
            <a:off x="0" y="493215"/>
            <a:ext cx="12192000" cy="91180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37" name="Título 1">
            <a:extLst>
              <a:ext uri="{FF2B5EF4-FFF2-40B4-BE49-F238E27FC236}">
                <a16:creationId xmlns:a16="http://schemas.microsoft.com/office/drawing/2014/main" id="{A23D7064-CE87-4482-960B-4DB453B7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960" y="230712"/>
            <a:ext cx="9784080" cy="1508760"/>
          </a:xfrm>
        </p:spPr>
        <p:txBody>
          <a:bodyPr/>
          <a:lstStyle/>
          <a:p>
            <a:r>
              <a:rPr lang="pt-PT" sz="4000" cap="sm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D49ECDA-8B9C-5657-025B-A493D9E43658}"/>
              </a:ext>
            </a:extLst>
          </p:cNvPr>
          <p:cNvSpPr txBox="1"/>
          <p:nvPr/>
        </p:nvSpPr>
        <p:spPr>
          <a:xfrm>
            <a:off x="2409227" y="2168723"/>
            <a:ext cx="2677332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PT" b="1" dirty="0">
                <a:solidFill>
                  <a:schemeClr val="bg1"/>
                </a:solidFill>
              </a:rPr>
              <a:t>Taxa de Mortalidade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7E903DE1-6307-8945-FDF1-821C203AE482}"/>
              </a:ext>
            </a:extLst>
          </p:cNvPr>
          <p:cNvSpPr txBox="1"/>
          <p:nvPr/>
        </p:nvSpPr>
        <p:spPr>
          <a:xfrm>
            <a:off x="6790199" y="2162283"/>
            <a:ext cx="12731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b="1" dirty="0">
                <a:solidFill>
                  <a:schemeClr val="bg1"/>
                </a:solidFill>
              </a:rPr>
              <a:t>57% (n=26)</a:t>
            </a:r>
          </a:p>
        </p:txBody>
      </p:sp>
      <p:cxnSp>
        <p:nvCxnSpPr>
          <p:cNvPr id="13" name="Conexão Reta Unidirecional 12">
            <a:extLst>
              <a:ext uri="{FF2B5EF4-FFF2-40B4-BE49-F238E27FC236}">
                <a16:creationId xmlns:a16="http://schemas.microsoft.com/office/drawing/2014/main" id="{2DBE3020-830B-5810-F754-15B5C87F3384}"/>
              </a:ext>
            </a:extLst>
          </p:cNvPr>
          <p:cNvCxnSpPr>
            <a:cxnSpLocks/>
          </p:cNvCxnSpPr>
          <p:nvPr/>
        </p:nvCxnSpPr>
        <p:spPr>
          <a:xfrm>
            <a:off x="5344778" y="2375319"/>
            <a:ext cx="1151684" cy="0"/>
          </a:xfrm>
          <a:prstGeom prst="straightConnector1">
            <a:avLst/>
          </a:prstGeom>
          <a:ln w="635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5ABE51BB-7755-B58C-BB61-FF802512C2CD}"/>
              </a:ext>
            </a:extLst>
          </p:cNvPr>
          <p:cNvSpPr txBox="1"/>
          <p:nvPr/>
        </p:nvSpPr>
        <p:spPr>
          <a:xfrm>
            <a:off x="2409227" y="3928071"/>
            <a:ext cx="6434630" cy="646331"/>
          </a:xfrm>
          <a:prstGeom prst="rect">
            <a:avLst/>
          </a:prstGeom>
          <a:noFill/>
          <a:ln w="38100">
            <a:solidFill>
              <a:schemeClr val="bg2"/>
            </a:solidFill>
            <a:prstDash val="solid"/>
          </a:ln>
        </p:spPr>
        <p:txBody>
          <a:bodyPr wrap="square">
            <a:spAutoFit/>
          </a:bodyPr>
          <a:lstStyle/>
          <a:p>
            <a:pPr algn="ctr"/>
            <a:r>
              <a:rPr lang="pt-PT" dirty="0">
                <a:solidFill>
                  <a:schemeClr val="bg1"/>
                </a:solidFill>
              </a:rPr>
              <a:t>Em mediana 99 dias (IQ 58-366) após as últimas provas de função respiratória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5528ADF8-ED6D-A4C2-8054-82FF00EFBFF5}"/>
              </a:ext>
            </a:extLst>
          </p:cNvPr>
          <p:cNvSpPr txBox="1"/>
          <p:nvPr/>
        </p:nvSpPr>
        <p:spPr>
          <a:xfrm>
            <a:off x="2409227" y="3126587"/>
            <a:ext cx="6434631" cy="369332"/>
          </a:xfrm>
          <a:prstGeom prst="rect">
            <a:avLst/>
          </a:prstGeom>
          <a:noFill/>
          <a:ln w="38100">
            <a:solidFill>
              <a:schemeClr val="bg2">
                <a:lumMod val="60000"/>
                <a:lumOff val="40000"/>
              </a:schemeClr>
            </a:solidFill>
            <a:prstDash val="solid"/>
          </a:ln>
        </p:spPr>
        <p:txBody>
          <a:bodyPr wrap="square">
            <a:spAutoFit/>
          </a:bodyPr>
          <a:lstStyle/>
          <a:p>
            <a:pPr algn="ctr"/>
            <a:r>
              <a:rPr lang="pt-PT" dirty="0">
                <a:solidFill>
                  <a:schemeClr val="bg1"/>
                </a:solidFill>
              </a:rPr>
              <a:t>Ocorrida em mediana 398 dias (IQ 216,5-1218) após o diagnóstico</a:t>
            </a:r>
          </a:p>
        </p:txBody>
      </p:sp>
      <p:pic>
        <p:nvPicPr>
          <p:cNvPr id="3" name="Gráfico 2" descr="Lápide destaque">
            <a:extLst>
              <a:ext uri="{FF2B5EF4-FFF2-40B4-BE49-F238E27FC236}">
                <a16:creationId xmlns:a16="http://schemas.microsoft.com/office/drawing/2014/main" id="{4BCB2E76-259C-F065-22FC-A8C6BB6666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49261" y="1865609"/>
            <a:ext cx="914400" cy="9144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C49A8D19-98F0-6081-0F96-85DDB6FD81ED}"/>
              </a:ext>
            </a:extLst>
          </p:cNvPr>
          <p:cNvSpPr txBox="1"/>
          <p:nvPr/>
        </p:nvSpPr>
        <p:spPr>
          <a:xfrm>
            <a:off x="1273235" y="5381772"/>
            <a:ext cx="4140818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50800">
            <a:solidFill>
              <a:srgbClr val="000000"/>
            </a:solidFill>
            <a:prstDash val="solid"/>
          </a:ln>
        </p:spPr>
        <p:txBody>
          <a:bodyPr wrap="square">
            <a:spAutoFit/>
          </a:bodyPr>
          <a:lstStyle/>
          <a:p>
            <a:pPr algn="ctr"/>
            <a:r>
              <a:rPr lang="pt-PT" b="1" dirty="0">
                <a:solidFill>
                  <a:schemeClr val="bg1"/>
                </a:solidFill>
              </a:rPr>
              <a:t>56% </a:t>
            </a:r>
            <a:r>
              <a:rPr lang="pt-PT" dirty="0">
                <a:solidFill>
                  <a:schemeClr val="bg1"/>
                </a:solidFill>
              </a:rPr>
              <a:t>(n=12) por envolvimento bulbar 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CB3A8D3-41A8-49ED-360E-C14CB95F9E33}"/>
              </a:ext>
            </a:extLst>
          </p:cNvPr>
          <p:cNvSpPr txBox="1"/>
          <p:nvPr/>
        </p:nvSpPr>
        <p:spPr>
          <a:xfrm>
            <a:off x="6299610" y="5381772"/>
            <a:ext cx="3837852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50800">
            <a:solidFill>
              <a:srgbClr val="000000"/>
            </a:solidFill>
            <a:prstDash val="solid"/>
          </a:ln>
        </p:spPr>
        <p:txBody>
          <a:bodyPr wrap="square">
            <a:spAutoFit/>
          </a:bodyPr>
          <a:lstStyle/>
          <a:p>
            <a:pPr algn="ctr"/>
            <a:r>
              <a:rPr lang="pt-PT" b="1" dirty="0">
                <a:solidFill>
                  <a:schemeClr val="bg1"/>
                </a:solidFill>
              </a:rPr>
              <a:t>8%</a:t>
            </a:r>
            <a:r>
              <a:rPr lang="pt-PT" dirty="0">
                <a:solidFill>
                  <a:schemeClr val="bg1"/>
                </a:solidFill>
              </a:rPr>
              <a:t> (n=2) recusaram VNI</a:t>
            </a:r>
          </a:p>
        </p:txBody>
      </p:sp>
    </p:spTree>
    <p:extLst>
      <p:ext uri="{BB962C8B-B14F-4D97-AF65-F5344CB8AC3E}">
        <p14:creationId xmlns:p14="http://schemas.microsoft.com/office/powerpoint/2010/main" val="13954510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15" grpId="0" animBg="1"/>
      <p:bldP spid="16" grpId="0" animBg="1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tângulo 35">
            <a:extLst>
              <a:ext uri="{FF2B5EF4-FFF2-40B4-BE49-F238E27FC236}">
                <a16:creationId xmlns:a16="http://schemas.microsoft.com/office/drawing/2014/main" id="{59DEB72B-30FC-4901-A403-C951334A8FB0}"/>
              </a:ext>
            </a:extLst>
          </p:cNvPr>
          <p:cNvSpPr/>
          <p:nvPr/>
        </p:nvSpPr>
        <p:spPr>
          <a:xfrm>
            <a:off x="0" y="493215"/>
            <a:ext cx="12192000" cy="91180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37" name="Título 1">
            <a:extLst>
              <a:ext uri="{FF2B5EF4-FFF2-40B4-BE49-F238E27FC236}">
                <a16:creationId xmlns:a16="http://schemas.microsoft.com/office/drawing/2014/main" id="{A23D7064-CE87-4482-960B-4DB453B7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960" y="230712"/>
            <a:ext cx="9784080" cy="1508760"/>
          </a:xfrm>
        </p:spPr>
        <p:txBody>
          <a:bodyPr/>
          <a:lstStyle/>
          <a:p>
            <a:r>
              <a:rPr lang="pt-PT" sz="4000" cap="sm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D49ECDA-8B9C-5657-025B-A493D9E43658}"/>
              </a:ext>
            </a:extLst>
          </p:cNvPr>
          <p:cNvSpPr txBox="1"/>
          <p:nvPr/>
        </p:nvSpPr>
        <p:spPr>
          <a:xfrm>
            <a:off x="307827" y="1667524"/>
            <a:ext cx="4240955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PT" b="1" dirty="0">
                <a:solidFill>
                  <a:schemeClr val="bg1"/>
                </a:solidFill>
              </a:rPr>
              <a:t>Análise das provas de função respiratória</a:t>
            </a:r>
          </a:p>
        </p:txBody>
      </p:sp>
      <p:pic>
        <p:nvPicPr>
          <p:cNvPr id="5" name="Imagem 4" descr="Uma imagem com texto, diagrama, file, mapa&#10;&#10;Descrição gerada automaticamente">
            <a:extLst>
              <a:ext uri="{FF2B5EF4-FFF2-40B4-BE49-F238E27FC236}">
                <a16:creationId xmlns:a16="http://schemas.microsoft.com/office/drawing/2014/main" id="{92496F2D-9932-A00C-A484-477F02C298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708" y="0"/>
            <a:ext cx="5115127" cy="683340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F5FE2C2F-C8AF-EA92-A1EF-50AE03CE9E03}"/>
              </a:ext>
            </a:extLst>
          </p:cNvPr>
          <p:cNvSpPr txBox="1"/>
          <p:nvPr/>
        </p:nvSpPr>
        <p:spPr>
          <a:xfrm>
            <a:off x="262857" y="4339622"/>
            <a:ext cx="5290636" cy="369332"/>
          </a:xfrm>
          <a:prstGeom prst="rect">
            <a:avLst/>
          </a:prstGeom>
          <a:noFill/>
          <a:ln w="60325" cmpd="dbl">
            <a:solidFill>
              <a:schemeClr val="bg2"/>
            </a:solidFill>
            <a:prstDash val="solid"/>
          </a:ln>
        </p:spPr>
        <p:txBody>
          <a:bodyPr wrap="square">
            <a:spAutoFit/>
          </a:bodyPr>
          <a:lstStyle/>
          <a:p>
            <a:pPr algn="ctr"/>
            <a:r>
              <a:rPr lang="pt-PT" dirty="0">
                <a:solidFill>
                  <a:schemeClr val="bg1"/>
                </a:solidFill>
              </a:rPr>
              <a:t>Declínio de FEV1, FEV1Q, FVC (+++)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40E2F3A-9E47-6B9A-6610-4BDDB130A6BC}"/>
              </a:ext>
            </a:extLst>
          </p:cNvPr>
          <p:cNvSpPr txBox="1"/>
          <p:nvPr/>
        </p:nvSpPr>
        <p:spPr>
          <a:xfrm>
            <a:off x="262857" y="5006338"/>
            <a:ext cx="5290636" cy="369332"/>
          </a:xfrm>
          <a:prstGeom prst="rect">
            <a:avLst/>
          </a:prstGeom>
          <a:noFill/>
          <a:ln w="60325" cmpd="dbl">
            <a:solidFill>
              <a:schemeClr val="bg2"/>
            </a:solidFill>
            <a:prstDash val="solid"/>
          </a:ln>
        </p:spPr>
        <p:txBody>
          <a:bodyPr wrap="square">
            <a:spAutoFit/>
          </a:bodyPr>
          <a:lstStyle/>
          <a:p>
            <a:pPr algn="ctr"/>
            <a:r>
              <a:rPr lang="pt-PT" dirty="0">
                <a:solidFill>
                  <a:schemeClr val="bg1"/>
                </a:solidFill>
              </a:rPr>
              <a:t>Declínio de MIP, SNIP, PCF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CFA561BC-0309-D4E1-4AC1-2E9B720EDA7E}"/>
              </a:ext>
            </a:extLst>
          </p:cNvPr>
          <p:cNvSpPr txBox="1"/>
          <p:nvPr/>
        </p:nvSpPr>
        <p:spPr>
          <a:xfrm>
            <a:off x="715708" y="3049739"/>
            <a:ext cx="43849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b="1" dirty="0">
                <a:solidFill>
                  <a:schemeClr val="bg1"/>
                </a:solidFill>
                <a:latin typeface="Corbel" panose="020B0503020204020204" pitchFamily="34" charset="0"/>
              </a:rPr>
              <a:t>Em média foram realizadas </a:t>
            </a:r>
            <a:r>
              <a:rPr lang="en-US" b="1" dirty="0">
                <a:solidFill>
                  <a:srgbClr val="0070C0"/>
                </a:solidFill>
                <a:latin typeface="Corbel" panose="020B0503020204020204" pitchFamily="34" charset="0"/>
              </a:rPr>
              <a:t>2</a:t>
            </a:r>
            <a:r>
              <a:rPr lang="en-US" sz="1800" b="1" dirty="0">
                <a:solidFill>
                  <a:srgbClr val="0070C0"/>
                </a:solidFill>
                <a:effectLst/>
                <a:latin typeface="Corbel" panose="020B0503020204020204" pitchFamily="34" charset="0"/>
                <a:ea typeface="Arial" panose="020B0604020202020204" pitchFamily="34" charset="0"/>
              </a:rPr>
              <a:t> </a:t>
            </a:r>
            <a:r>
              <a:rPr lang="en-US" sz="1800" b="1" dirty="0" err="1">
                <a:solidFill>
                  <a:srgbClr val="0070C0"/>
                </a:solidFill>
                <a:effectLst/>
                <a:latin typeface="Corbel" panose="020B0503020204020204" pitchFamily="34" charset="0"/>
                <a:ea typeface="Arial" panose="020B0604020202020204" pitchFamily="34" charset="0"/>
              </a:rPr>
              <a:t>avaliações</a:t>
            </a:r>
            <a:r>
              <a:rPr lang="en-US" sz="1800" b="1" dirty="0">
                <a:solidFill>
                  <a:srgbClr val="0070C0"/>
                </a:solidFill>
                <a:effectLst/>
                <a:latin typeface="Corbel" panose="020B0503020204020204" pitchFamily="34" charset="0"/>
                <a:ea typeface="Arial" panose="020B0604020202020204" pitchFamily="34" charset="0"/>
              </a:rPr>
              <a:t> </a:t>
            </a:r>
            <a:r>
              <a:rPr lang="en-US" sz="1800" b="1" dirty="0">
                <a:solidFill>
                  <a:schemeClr val="bg1"/>
                </a:solidFill>
                <a:effectLst/>
                <a:latin typeface="Corbel" panose="020B0503020204020204" pitchFamily="34" charset="0"/>
                <a:ea typeface="Arial" panose="020B0604020202020204" pitchFamily="34" charset="0"/>
              </a:rPr>
              <a:t>de </a:t>
            </a:r>
            <a:r>
              <a:rPr lang="en-US" sz="1800" b="1" dirty="0" err="1">
                <a:solidFill>
                  <a:schemeClr val="bg1"/>
                </a:solidFill>
                <a:effectLst/>
                <a:latin typeface="Corbel" panose="020B0503020204020204" pitchFamily="34" charset="0"/>
                <a:ea typeface="Arial" panose="020B0604020202020204" pitchFamily="34" charset="0"/>
              </a:rPr>
              <a:t>função</a:t>
            </a:r>
            <a:r>
              <a:rPr lang="en-US" sz="1800" b="1" dirty="0">
                <a:solidFill>
                  <a:schemeClr val="bg1"/>
                </a:solidFill>
                <a:effectLst/>
                <a:latin typeface="Corbel" panose="020B0503020204020204" pitchFamily="34" charset="0"/>
                <a:ea typeface="Arial" panose="020B0604020202020204" pitchFamily="34" charset="0"/>
              </a:rPr>
              <a:t> respiratoria </a:t>
            </a:r>
            <a:r>
              <a:rPr lang="pt-PT" b="1" dirty="0">
                <a:solidFill>
                  <a:schemeClr val="bg1"/>
                </a:solidFill>
                <a:effectLst/>
                <a:latin typeface="Corbel" panose="020B0503020204020204" pitchFamily="34" charset="0"/>
              </a:rPr>
              <a:t> </a:t>
            </a:r>
            <a:endParaRPr lang="pt-PT" b="1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3248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iscas">
  <a:themeElements>
    <a:clrScheme name="Riscas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Risca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Riscas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uas pandemias - tuberculose e COVID-19 – que [Guardado automaticamente]" id="{760CCBEB-7ABF-47DE-ACE7-D590D06C9B05}" vid="{11D418C6-3BB1-4D3E-B631-ADC6CF6D71FC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4E1485-0760-4ABF-A612-28A97B86DF0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65EBD3-98B5-4FD2-8FAF-5D4022A9F7F4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16c05727-aa75-4e4a-9b5f-8a80a1165891"/>
    <ds:schemaRef ds:uri="http://purl.org/dc/dcmitype/"/>
    <ds:schemaRef ds:uri="71af3243-3dd4-4a8d-8c0d-dd76da1f02a5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5813238-AF3D-40EB-A3A4-550AB85131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Duas pandemias - tuberculose e COVID-19 – que [Guardado automaticamente]</Template>
  <TotalTime>42511</TotalTime>
  <Words>3051</Words>
  <Application>Microsoft Macintosh PowerPoint</Application>
  <PresentationFormat>Ecrã Panorâmico</PresentationFormat>
  <Paragraphs>208</Paragraphs>
  <Slides>16</Slides>
  <Notes>16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16</vt:i4>
      </vt:variant>
    </vt:vector>
  </HeadingPairs>
  <TitlesOfParts>
    <vt:vector size="24" baseType="lpstr">
      <vt:lpstr>AdvTT1778526c</vt:lpstr>
      <vt:lpstr>AdvTT1778526c+20</vt:lpstr>
      <vt:lpstr>Arial</vt:lpstr>
      <vt:lpstr>Calibri</vt:lpstr>
      <vt:lpstr>Corbel</vt:lpstr>
      <vt:lpstr>Wingdings</vt:lpstr>
      <vt:lpstr>Wingdings 2</vt:lpstr>
      <vt:lpstr>Riscas</vt:lpstr>
      <vt:lpstr>AVALIAÇÃO DO FEV1Q COMO PREDITOR DE MORTALIDADE NA ESCLEROSE LATERAL AMIOTRÓFICA: EXPERIÊNCIA DE UM HOSPITAL DISTRITAL</vt:lpstr>
      <vt:lpstr>Introdução </vt:lpstr>
      <vt:lpstr>Introdução </vt:lpstr>
      <vt:lpstr>Métodos e Objetivos</vt:lpstr>
      <vt:lpstr>Métodos e Objetivos</vt:lpstr>
      <vt:lpstr>Resultados</vt:lpstr>
      <vt:lpstr>Resultados</vt:lpstr>
      <vt:lpstr>Resultados</vt:lpstr>
      <vt:lpstr>Resultados</vt:lpstr>
      <vt:lpstr>Resultados</vt:lpstr>
      <vt:lpstr>Resultados</vt:lpstr>
      <vt:lpstr>Resultados</vt:lpstr>
      <vt:lpstr>Resultados</vt:lpstr>
      <vt:lpstr>Resultados</vt:lpstr>
      <vt:lpstr>Conclusão</vt:lpstr>
      <vt:lpstr>AVALIAÇÃO DO FEV1Q COMO PREDITOR DE MORTALIDADE NA ESCLEROSE LATERAL AMIOTRÓFICA: EXPERIÊNCIA DE UM HOSPITAL DISTRITAL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Duas pandemias - tuberculose e covid-19 – que relação?</dc:title>
  <dc:creator>Catarina Negrao</dc:creator>
  <cp:lastModifiedBy>Carolina Mariana Da Silva Alves</cp:lastModifiedBy>
  <cp:revision>73</cp:revision>
  <dcterms:created xsi:type="dcterms:W3CDTF">2021-09-22T20:05:10Z</dcterms:created>
  <dcterms:modified xsi:type="dcterms:W3CDTF">2024-01-29T22:07:39Z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