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72" r:id="rId5"/>
    <p:sldId id="277" r:id="rId6"/>
    <p:sldId id="271" r:id="rId7"/>
    <p:sldId id="274" r:id="rId8"/>
    <p:sldId id="276" r:id="rId9"/>
    <p:sldId id="275" r:id="rId10"/>
    <p:sldId id="261" r:id="rId11"/>
    <p:sldId id="264" r:id="rId12"/>
    <p:sldId id="265" r:id="rId13"/>
    <p:sldId id="266" r:id="rId14"/>
    <p:sldId id="267" r:id="rId15"/>
    <p:sldId id="268" r:id="rId16"/>
    <p:sldId id="300" r:id="rId17"/>
    <p:sldId id="269" r:id="rId18"/>
    <p:sldId id="270" r:id="rId19"/>
    <p:sldId id="262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59" autoAdjust="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3CAE8-1E9E-4536-A883-AD6FED320D67}" type="doc">
      <dgm:prSet loTypeId="urn:microsoft.com/office/officeart/2005/8/layout/p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DA123B48-3384-4F13-95EB-BCF6BD921F82}">
      <dgm:prSet phldrT="[Texto]" custT="1"/>
      <dgm:spPr/>
      <dgm:t>
        <a:bodyPr anchor="ctr"/>
        <a:lstStyle/>
        <a:p>
          <a:r>
            <a:rPr lang="pt-PT" sz="1400" b="1" dirty="0" smtClean="0">
              <a:solidFill>
                <a:schemeClr val="tx1"/>
              </a:solidFill>
            </a:rPr>
            <a:t>Identificar o paciente</a:t>
          </a:r>
          <a:endParaRPr lang="pt-PT" sz="1400" b="1" dirty="0">
            <a:solidFill>
              <a:schemeClr val="tx1"/>
            </a:solidFill>
          </a:endParaRPr>
        </a:p>
      </dgm:t>
    </dgm:pt>
    <dgm:pt modelId="{EF329009-88DF-4A08-8BB0-1CB9E62B2211}" type="parTrans" cxnId="{4A0B0FC5-DDD1-4A7A-B443-B6EF93FEB8D1}">
      <dgm:prSet/>
      <dgm:spPr/>
      <dgm:t>
        <a:bodyPr/>
        <a:lstStyle/>
        <a:p>
          <a:endParaRPr lang="pt-PT"/>
        </a:p>
      </dgm:t>
    </dgm:pt>
    <dgm:pt modelId="{AF3B23F8-FDE4-48A4-94B1-7BAADB2D1ECD}" type="sibTrans" cxnId="{4A0B0FC5-DDD1-4A7A-B443-B6EF93FEB8D1}">
      <dgm:prSet/>
      <dgm:spPr/>
      <dgm:t>
        <a:bodyPr/>
        <a:lstStyle/>
        <a:p>
          <a:endParaRPr lang="pt-PT"/>
        </a:p>
      </dgm:t>
    </dgm:pt>
    <dgm:pt modelId="{5C0624BA-101D-410C-8D68-522516F1FA2D}">
      <dgm:prSet phldrT="[Texto]" custT="1"/>
      <dgm:spPr/>
      <dgm:t>
        <a:bodyPr anchor="ctr"/>
        <a:lstStyle/>
        <a:p>
          <a:r>
            <a:rPr lang="pt-PT" sz="1400" b="1" dirty="0" smtClean="0">
              <a:solidFill>
                <a:schemeClr val="tx1"/>
              </a:solidFill>
            </a:rPr>
            <a:t>Melhorar a comunicação entre profissionais de saúde</a:t>
          </a:r>
          <a:endParaRPr lang="pt-PT" sz="1400" b="1" dirty="0">
            <a:solidFill>
              <a:schemeClr val="tx1"/>
            </a:solidFill>
          </a:endParaRPr>
        </a:p>
      </dgm:t>
    </dgm:pt>
    <dgm:pt modelId="{63A7ED45-B906-4F02-A93E-61644D354D85}" type="parTrans" cxnId="{37E2612A-CF73-4BE9-B570-1877CCE0E840}">
      <dgm:prSet/>
      <dgm:spPr/>
      <dgm:t>
        <a:bodyPr/>
        <a:lstStyle/>
        <a:p>
          <a:endParaRPr lang="pt-PT"/>
        </a:p>
      </dgm:t>
    </dgm:pt>
    <dgm:pt modelId="{A10569B6-C4C0-403C-8DB8-598AE66AD47C}" type="sibTrans" cxnId="{37E2612A-CF73-4BE9-B570-1877CCE0E840}">
      <dgm:prSet/>
      <dgm:spPr/>
      <dgm:t>
        <a:bodyPr/>
        <a:lstStyle/>
        <a:p>
          <a:endParaRPr lang="pt-PT"/>
        </a:p>
      </dgm:t>
    </dgm:pt>
    <dgm:pt modelId="{52006CFD-94B0-4342-AD95-4A71991AEB64}">
      <dgm:prSet phldrT="[Texto]" custT="1"/>
      <dgm:spPr/>
      <dgm:t>
        <a:bodyPr anchor="ctr"/>
        <a:lstStyle/>
        <a:p>
          <a:r>
            <a:rPr lang="pt-PT" sz="1400" b="1" dirty="0" smtClean="0">
              <a:solidFill>
                <a:schemeClr val="tx1"/>
              </a:solidFill>
            </a:rPr>
            <a:t>Melhorar a segurança com os medicamentos</a:t>
          </a:r>
          <a:endParaRPr lang="pt-PT" sz="1400" b="1" dirty="0">
            <a:solidFill>
              <a:schemeClr val="tx1"/>
            </a:solidFill>
          </a:endParaRPr>
        </a:p>
      </dgm:t>
    </dgm:pt>
    <dgm:pt modelId="{569CF95F-56A1-4FF5-8F49-C7EBD0B59810}" type="parTrans" cxnId="{6A780BB1-CB66-41C9-974C-7273BE565290}">
      <dgm:prSet/>
      <dgm:spPr/>
      <dgm:t>
        <a:bodyPr/>
        <a:lstStyle/>
        <a:p>
          <a:endParaRPr lang="pt-PT"/>
        </a:p>
      </dgm:t>
    </dgm:pt>
    <dgm:pt modelId="{2429D787-0926-4615-AB45-8023033472FD}" type="sibTrans" cxnId="{6A780BB1-CB66-41C9-974C-7273BE565290}">
      <dgm:prSet/>
      <dgm:spPr/>
      <dgm:t>
        <a:bodyPr/>
        <a:lstStyle/>
        <a:p>
          <a:endParaRPr lang="pt-PT"/>
        </a:p>
      </dgm:t>
    </dgm:pt>
    <dgm:pt modelId="{563C702B-91C4-4150-A8BB-4166C7D8C202}">
      <dgm:prSet custT="1"/>
      <dgm:spPr/>
      <dgm:t>
        <a:bodyPr anchor="ctr"/>
        <a:lstStyle/>
        <a:p>
          <a:r>
            <a:rPr lang="pt-PT" sz="1400" b="1" dirty="0" smtClean="0">
              <a:solidFill>
                <a:schemeClr val="tx1"/>
              </a:solidFill>
            </a:rPr>
            <a:t>Assegurar a cirurgia em local de intervenção, procedimento e pacientes </a:t>
          </a:r>
          <a:r>
            <a:rPr lang="pt-PT" sz="1400" b="1" dirty="0" err="1" smtClean="0">
              <a:solidFill>
                <a:schemeClr val="tx1"/>
              </a:solidFill>
            </a:rPr>
            <a:t>corretos</a:t>
          </a:r>
          <a:endParaRPr lang="pt-PT" sz="1400" b="1" dirty="0">
            <a:solidFill>
              <a:schemeClr val="tx1"/>
            </a:solidFill>
          </a:endParaRPr>
        </a:p>
      </dgm:t>
    </dgm:pt>
    <dgm:pt modelId="{C3CBB877-EBF6-478D-AF30-979349CF46C0}" type="parTrans" cxnId="{D7CE24D1-9D06-49DF-9351-ADCAB97A0897}">
      <dgm:prSet/>
      <dgm:spPr/>
      <dgm:t>
        <a:bodyPr/>
        <a:lstStyle/>
        <a:p>
          <a:endParaRPr lang="pt-PT"/>
        </a:p>
      </dgm:t>
    </dgm:pt>
    <dgm:pt modelId="{2B39F71F-5019-4F8C-AC42-37AE772B851E}" type="sibTrans" cxnId="{D7CE24D1-9D06-49DF-9351-ADCAB97A0897}">
      <dgm:prSet/>
      <dgm:spPr/>
      <dgm:t>
        <a:bodyPr/>
        <a:lstStyle/>
        <a:p>
          <a:endParaRPr lang="pt-PT"/>
        </a:p>
      </dgm:t>
    </dgm:pt>
    <dgm:pt modelId="{224D50F5-83BB-4713-95B1-00DC55DA1484}">
      <dgm:prSet custT="1"/>
      <dgm:spPr/>
      <dgm:t>
        <a:bodyPr anchor="ctr"/>
        <a:lstStyle/>
        <a:p>
          <a:r>
            <a:rPr lang="pt-PT" sz="1400" b="1" dirty="0" smtClean="0">
              <a:solidFill>
                <a:schemeClr val="tx1"/>
              </a:solidFill>
            </a:rPr>
            <a:t>Higienizar as mãos para evitar infeções</a:t>
          </a:r>
        </a:p>
        <a:p>
          <a:r>
            <a:rPr lang="pt-PT" sz="1400" b="1" dirty="0" err="1" smtClean="0">
              <a:solidFill>
                <a:schemeClr val="tx1"/>
              </a:solidFill>
            </a:rPr>
            <a:t>Desinfeção</a:t>
          </a:r>
          <a:r>
            <a:rPr lang="pt-PT" sz="1400" b="1" dirty="0" smtClean="0">
              <a:solidFill>
                <a:schemeClr val="tx1"/>
              </a:solidFill>
            </a:rPr>
            <a:t> das salas</a:t>
          </a:r>
        </a:p>
        <a:p>
          <a:r>
            <a:rPr lang="pt-PT" sz="1400" b="1" dirty="0" smtClean="0">
              <a:solidFill>
                <a:schemeClr val="tx1"/>
              </a:solidFill>
            </a:rPr>
            <a:t>Descontaminação de equipamentos</a:t>
          </a:r>
          <a:endParaRPr lang="pt-PT" sz="1400" b="1" dirty="0">
            <a:solidFill>
              <a:schemeClr val="tx1"/>
            </a:solidFill>
          </a:endParaRPr>
        </a:p>
      </dgm:t>
    </dgm:pt>
    <dgm:pt modelId="{671F7629-0A4E-47A7-A4A4-813B30F635A3}" type="parTrans" cxnId="{178D0C6F-4768-4131-A7C1-B43CE079248E}">
      <dgm:prSet/>
      <dgm:spPr/>
      <dgm:t>
        <a:bodyPr/>
        <a:lstStyle/>
        <a:p>
          <a:endParaRPr lang="pt-PT"/>
        </a:p>
      </dgm:t>
    </dgm:pt>
    <dgm:pt modelId="{FBEC222B-F805-49E7-88A0-DFDE6B541BFB}" type="sibTrans" cxnId="{178D0C6F-4768-4131-A7C1-B43CE079248E}">
      <dgm:prSet/>
      <dgm:spPr/>
      <dgm:t>
        <a:bodyPr/>
        <a:lstStyle/>
        <a:p>
          <a:endParaRPr lang="pt-PT"/>
        </a:p>
      </dgm:t>
    </dgm:pt>
    <dgm:pt modelId="{85C17540-8D13-45D0-BD3E-603E7F8041A5}">
      <dgm:prSet custT="1"/>
      <dgm:spPr/>
      <dgm:t>
        <a:bodyPr anchor="ctr"/>
        <a:lstStyle/>
        <a:p>
          <a:r>
            <a:rPr lang="pt-PT" sz="1400" b="1" dirty="0" smtClean="0">
              <a:solidFill>
                <a:schemeClr val="tx1"/>
              </a:solidFill>
            </a:rPr>
            <a:t>Reduzir o risco de quedas</a:t>
          </a:r>
        </a:p>
      </dgm:t>
    </dgm:pt>
    <dgm:pt modelId="{AEABFFD3-F150-4D3A-888B-9C85AC277002}" type="sibTrans" cxnId="{AE924F5C-D41B-4314-BF56-9B778E048383}">
      <dgm:prSet/>
      <dgm:spPr/>
      <dgm:t>
        <a:bodyPr/>
        <a:lstStyle/>
        <a:p>
          <a:endParaRPr lang="pt-PT"/>
        </a:p>
      </dgm:t>
    </dgm:pt>
    <dgm:pt modelId="{CCDD6C7A-250C-4BB8-9C67-5051E4BD2557}" type="parTrans" cxnId="{AE924F5C-D41B-4314-BF56-9B778E048383}">
      <dgm:prSet/>
      <dgm:spPr/>
      <dgm:t>
        <a:bodyPr/>
        <a:lstStyle/>
        <a:p>
          <a:endParaRPr lang="pt-PT"/>
        </a:p>
      </dgm:t>
    </dgm:pt>
    <dgm:pt modelId="{39223B2C-BC2B-4EE7-B5CB-CF389ABC11A7}" type="pres">
      <dgm:prSet presAssocID="{CAC3CAE8-1E9E-4536-A883-AD6FED320D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9179F170-4765-4563-B4D2-A860F4737DFE}" type="pres">
      <dgm:prSet presAssocID="{CAC3CAE8-1E9E-4536-A883-AD6FED320D67}" presName="bkgdShp" presStyleLbl="alignAccFollowNode1" presStyleIdx="0" presStyleCnt="1" custLinFactX="-13187" custLinFactNeighborX="-100000"/>
      <dgm:spPr/>
    </dgm:pt>
    <dgm:pt modelId="{DBCC5608-0D13-4321-97A2-C17FB98A2F10}" type="pres">
      <dgm:prSet presAssocID="{CAC3CAE8-1E9E-4536-A883-AD6FED320D67}" presName="linComp" presStyleCnt="0"/>
      <dgm:spPr/>
    </dgm:pt>
    <dgm:pt modelId="{A7A6974A-06D7-481F-9D94-F2AC4E4C22B0}" type="pres">
      <dgm:prSet presAssocID="{DA123B48-3384-4F13-95EB-BCF6BD921F82}" presName="compNode" presStyleCnt="0"/>
      <dgm:spPr/>
    </dgm:pt>
    <dgm:pt modelId="{1724E242-08C9-4F7A-A87A-5D9CD598D0AA}" type="pres">
      <dgm:prSet presAssocID="{DA123B48-3384-4F13-95EB-BCF6BD921F82}" presName="node" presStyleLbl="node1" presStyleIdx="0" presStyleCnt="6" custScaleX="13657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BF807C4-34FF-4BD0-97CB-A46E93FF7BE9}" type="pres">
      <dgm:prSet presAssocID="{DA123B48-3384-4F13-95EB-BCF6BD921F82}" presName="invisiNode" presStyleLbl="node1" presStyleIdx="0" presStyleCnt="6"/>
      <dgm:spPr/>
    </dgm:pt>
    <dgm:pt modelId="{4B9F8575-C478-4EB8-BEF9-63E3D80FF06F}" type="pres">
      <dgm:prSet presAssocID="{DA123B48-3384-4F13-95EB-BCF6BD921F82}" presName="imagNode" presStyleLbl="fgImgPlace1" presStyleIdx="0" presStyleCnt="6"/>
      <dgm:spPr/>
    </dgm:pt>
    <dgm:pt modelId="{CBC685F4-84BF-4D76-A70F-71E185FF1A0C}" type="pres">
      <dgm:prSet presAssocID="{AF3B23F8-FDE4-48A4-94B1-7BAADB2D1ECD}" presName="sibTrans" presStyleLbl="sibTrans2D1" presStyleIdx="0" presStyleCnt="0"/>
      <dgm:spPr/>
      <dgm:t>
        <a:bodyPr/>
        <a:lstStyle/>
        <a:p>
          <a:endParaRPr lang="pt-PT"/>
        </a:p>
      </dgm:t>
    </dgm:pt>
    <dgm:pt modelId="{9EFE72E9-ED82-4F68-9D7A-D037ECBE63F1}" type="pres">
      <dgm:prSet presAssocID="{5C0624BA-101D-410C-8D68-522516F1FA2D}" presName="compNode" presStyleCnt="0"/>
      <dgm:spPr/>
    </dgm:pt>
    <dgm:pt modelId="{B0243744-62BD-4949-83A9-073B5F89AD8B}" type="pres">
      <dgm:prSet presAssocID="{5C0624BA-101D-410C-8D68-522516F1FA2D}" presName="node" presStyleLbl="node1" presStyleIdx="1" presStyleCnt="6" custScaleX="16360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704CBD8-5A91-4A19-BA68-ADD9C3B706C7}" type="pres">
      <dgm:prSet presAssocID="{5C0624BA-101D-410C-8D68-522516F1FA2D}" presName="invisiNode" presStyleLbl="node1" presStyleIdx="1" presStyleCnt="6"/>
      <dgm:spPr/>
    </dgm:pt>
    <dgm:pt modelId="{C2A79BC6-4DB3-405E-A061-1FFCD5F1D07E}" type="pres">
      <dgm:prSet presAssocID="{5C0624BA-101D-410C-8D68-522516F1FA2D}" presName="imagNode" presStyleLbl="fgImgPlace1" presStyleIdx="1" presStyleCnt="6"/>
      <dgm:spPr/>
      <dgm:t>
        <a:bodyPr/>
        <a:lstStyle/>
        <a:p>
          <a:endParaRPr lang="pt-PT"/>
        </a:p>
      </dgm:t>
    </dgm:pt>
    <dgm:pt modelId="{04D75351-924C-488D-A3D0-0AEAA0C7692D}" type="pres">
      <dgm:prSet presAssocID="{A10569B6-C4C0-403C-8DB8-598AE66AD47C}" presName="sibTrans" presStyleLbl="sibTrans2D1" presStyleIdx="0" presStyleCnt="0"/>
      <dgm:spPr/>
      <dgm:t>
        <a:bodyPr/>
        <a:lstStyle/>
        <a:p>
          <a:endParaRPr lang="pt-PT"/>
        </a:p>
      </dgm:t>
    </dgm:pt>
    <dgm:pt modelId="{EF9E9F18-E51A-4277-9864-DE20518BA98E}" type="pres">
      <dgm:prSet presAssocID="{52006CFD-94B0-4342-AD95-4A71991AEB64}" presName="compNode" presStyleCnt="0"/>
      <dgm:spPr/>
    </dgm:pt>
    <dgm:pt modelId="{55B88944-B159-4436-8CD3-8113649BABD8}" type="pres">
      <dgm:prSet presAssocID="{52006CFD-94B0-4342-AD95-4A71991AEB64}" presName="node" presStyleLbl="node1" presStyleIdx="2" presStyleCnt="6" custScaleX="18551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1869F3B-991A-485F-8198-007D380ECE29}" type="pres">
      <dgm:prSet presAssocID="{52006CFD-94B0-4342-AD95-4A71991AEB64}" presName="invisiNode" presStyleLbl="node1" presStyleIdx="2" presStyleCnt="6"/>
      <dgm:spPr/>
    </dgm:pt>
    <dgm:pt modelId="{5FF6BD4D-3120-4A82-BC0B-7DA363D0F7DF}" type="pres">
      <dgm:prSet presAssocID="{52006CFD-94B0-4342-AD95-4A71991AEB64}" presName="imagNode" presStyleLbl="fgImgPlace1" presStyleIdx="2" presStyleCnt="6"/>
      <dgm:spPr/>
    </dgm:pt>
    <dgm:pt modelId="{93B9F32A-9FEB-4636-8150-27282F3B2306}" type="pres">
      <dgm:prSet presAssocID="{2429D787-0926-4615-AB45-8023033472FD}" presName="sibTrans" presStyleLbl="sibTrans2D1" presStyleIdx="0" presStyleCnt="0"/>
      <dgm:spPr/>
      <dgm:t>
        <a:bodyPr/>
        <a:lstStyle/>
        <a:p>
          <a:endParaRPr lang="pt-PT"/>
        </a:p>
      </dgm:t>
    </dgm:pt>
    <dgm:pt modelId="{CC802E55-0EA0-4FA2-83FA-E9AA8269863F}" type="pres">
      <dgm:prSet presAssocID="{563C702B-91C4-4150-A8BB-4166C7D8C202}" presName="compNode" presStyleCnt="0"/>
      <dgm:spPr/>
    </dgm:pt>
    <dgm:pt modelId="{898280C1-B251-40C2-A54C-B1DD77A6B6E3}" type="pres">
      <dgm:prSet presAssocID="{563C702B-91C4-4150-A8BB-4166C7D8C202}" presName="node" presStyleLbl="node1" presStyleIdx="3" presStyleCnt="6" custScaleX="16844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5F807DC-83D8-436E-93A5-692AE8314032}" type="pres">
      <dgm:prSet presAssocID="{563C702B-91C4-4150-A8BB-4166C7D8C202}" presName="invisiNode" presStyleLbl="node1" presStyleIdx="3" presStyleCnt="6"/>
      <dgm:spPr/>
    </dgm:pt>
    <dgm:pt modelId="{F2050066-C043-4761-B2D9-9FB11346F43D}" type="pres">
      <dgm:prSet presAssocID="{563C702B-91C4-4150-A8BB-4166C7D8C202}" presName="imagNode" presStyleLbl="fgImgPlace1" presStyleIdx="3" presStyleCnt="6"/>
      <dgm:spPr/>
    </dgm:pt>
    <dgm:pt modelId="{AC9C8675-E781-490C-8B59-C83DBEC6338A}" type="pres">
      <dgm:prSet presAssocID="{2B39F71F-5019-4F8C-AC42-37AE772B851E}" presName="sibTrans" presStyleLbl="sibTrans2D1" presStyleIdx="0" presStyleCnt="0"/>
      <dgm:spPr/>
      <dgm:t>
        <a:bodyPr/>
        <a:lstStyle/>
        <a:p>
          <a:endParaRPr lang="pt-PT"/>
        </a:p>
      </dgm:t>
    </dgm:pt>
    <dgm:pt modelId="{F8995C7A-B300-42BD-A516-E3EAD31C5618}" type="pres">
      <dgm:prSet presAssocID="{224D50F5-83BB-4713-95B1-00DC55DA1484}" presName="compNode" presStyleCnt="0"/>
      <dgm:spPr/>
    </dgm:pt>
    <dgm:pt modelId="{B0A9351E-D1C8-47FE-B1F4-A54D6343EA69}" type="pres">
      <dgm:prSet presAssocID="{224D50F5-83BB-4713-95B1-00DC55DA1484}" presName="node" presStyleLbl="node1" presStyleIdx="4" presStyleCnt="6" custScaleX="20947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DE77BA8-9547-40AB-A2D4-8DCED4709EDA}" type="pres">
      <dgm:prSet presAssocID="{224D50F5-83BB-4713-95B1-00DC55DA1484}" presName="invisiNode" presStyleLbl="node1" presStyleIdx="4" presStyleCnt="6"/>
      <dgm:spPr/>
    </dgm:pt>
    <dgm:pt modelId="{432165E6-F69C-4EF8-95AA-675433E46839}" type="pres">
      <dgm:prSet presAssocID="{224D50F5-83BB-4713-95B1-00DC55DA1484}" presName="imagNode" presStyleLbl="fgImgPlace1" presStyleIdx="4" presStyleCnt="6"/>
      <dgm:spPr/>
    </dgm:pt>
    <dgm:pt modelId="{63C9343E-F0E5-400A-BDF4-2FF38D6C98CC}" type="pres">
      <dgm:prSet presAssocID="{FBEC222B-F805-49E7-88A0-DFDE6B541BFB}" presName="sibTrans" presStyleLbl="sibTrans2D1" presStyleIdx="0" presStyleCnt="0"/>
      <dgm:spPr/>
      <dgm:t>
        <a:bodyPr/>
        <a:lstStyle/>
        <a:p>
          <a:endParaRPr lang="pt-PT"/>
        </a:p>
      </dgm:t>
    </dgm:pt>
    <dgm:pt modelId="{948B84A8-60BD-4C27-A217-03C02A1ADD2C}" type="pres">
      <dgm:prSet presAssocID="{85C17540-8D13-45D0-BD3E-603E7F8041A5}" presName="compNode" presStyleCnt="0"/>
      <dgm:spPr/>
    </dgm:pt>
    <dgm:pt modelId="{A4912E05-60B5-4F09-AE85-A3591723ED48}" type="pres">
      <dgm:prSet presAssocID="{85C17540-8D13-45D0-BD3E-603E7F8041A5}" presName="node" presStyleLbl="node1" presStyleIdx="5" presStyleCnt="6" custScaleX="12510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70B98EF-135A-4B07-982C-CD0592210F99}" type="pres">
      <dgm:prSet presAssocID="{85C17540-8D13-45D0-BD3E-603E7F8041A5}" presName="invisiNode" presStyleLbl="node1" presStyleIdx="5" presStyleCnt="6"/>
      <dgm:spPr/>
    </dgm:pt>
    <dgm:pt modelId="{A53CAFE1-3188-4FF0-A9DA-2A63E17B0D6C}" type="pres">
      <dgm:prSet presAssocID="{85C17540-8D13-45D0-BD3E-603E7F8041A5}" presName="imagNode" presStyleLbl="fgImgPlace1" presStyleIdx="5" presStyleCnt="6"/>
      <dgm:spPr/>
    </dgm:pt>
  </dgm:ptLst>
  <dgm:cxnLst>
    <dgm:cxn modelId="{D7CE24D1-9D06-49DF-9351-ADCAB97A0897}" srcId="{CAC3CAE8-1E9E-4536-A883-AD6FED320D67}" destId="{563C702B-91C4-4150-A8BB-4166C7D8C202}" srcOrd="3" destOrd="0" parTransId="{C3CBB877-EBF6-478D-AF30-979349CF46C0}" sibTransId="{2B39F71F-5019-4F8C-AC42-37AE772B851E}"/>
    <dgm:cxn modelId="{C883012A-22F9-CD4C-A75A-6366A71338E8}" type="presOf" srcId="{2B39F71F-5019-4F8C-AC42-37AE772B851E}" destId="{AC9C8675-E781-490C-8B59-C83DBEC6338A}" srcOrd="0" destOrd="0" presId="urn:microsoft.com/office/officeart/2005/8/layout/pList2"/>
    <dgm:cxn modelId="{B0CE9C10-FB49-8E47-AB17-AA60B984E92A}" type="presOf" srcId="{CAC3CAE8-1E9E-4536-A883-AD6FED320D67}" destId="{39223B2C-BC2B-4EE7-B5CB-CF389ABC11A7}" srcOrd="0" destOrd="0" presId="urn:microsoft.com/office/officeart/2005/8/layout/pList2"/>
    <dgm:cxn modelId="{EDDE35E2-FF81-4E4A-8500-C010AB5BF8F5}" type="presOf" srcId="{FBEC222B-F805-49E7-88A0-DFDE6B541BFB}" destId="{63C9343E-F0E5-400A-BDF4-2FF38D6C98CC}" srcOrd="0" destOrd="0" presId="urn:microsoft.com/office/officeart/2005/8/layout/pList2"/>
    <dgm:cxn modelId="{B951A34C-2702-7448-BF80-F69D21541E4F}" type="presOf" srcId="{52006CFD-94B0-4342-AD95-4A71991AEB64}" destId="{55B88944-B159-4436-8CD3-8113649BABD8}" srcOrd="0" destOrd="0" presId="urn:microsoft.com/office/officeart/2005/8/layout/pList2"/>
    <dgm:cxn modelId="{60377B52-DD47-AC48-AE7D-3144D53AA037}" type="presOf" srcId="{563C702B-91C4-4150-A8BB-4166C7D8C202}" destId="{898280C1-B251-40C2-A54C-B1DD77A6B6E3}" srcOrd="0" destOrd="0" presId="urn:microsoft.com/office/officeart/2005/8/layout/pList2"/>
    <dgm:cxn modelId="{AE924F5C-D41B-4314-BF56-9B778E048383}" srcId="{CAC3CAE8-1E9E-4536-A883-AD6FED320D67}" destId="{85C17540-8D13-45D0-BD3E-603E7F8041A5}" srcOrd="5" destOrd="0" parTransId="{CCDD6C7A-250C-4BB8-9C67-5051E4BD2557}" sibTransId="{AEABFFD3-F150-4D3A-888B-9C85AC277002}"/>
    <dgm:cxn modelId="{8F441E75-69C7-F147-9031-6C7E36A44230}" type="presOf" srcId="{5C0624BA-101D-410C-8D68-522516F1FA2D}" destId="{B0243744-62BD-4949-83A9-073B5F89AD8B}" srcOrd="0" destOrd="0" presId="urn:microsoft.com/office/officeart/2005/8/layout/pList2"/>
    <dgm:cxn modelId="{178D0C6F-4768-4131-A7C1-B43CE079248E}" srcId="{CAC3CAE8-1E9E-4536-A883-AD6FED320D67}" destId="{224D50F5-83BB-4713-95B1-00DC55DA1484}" srcOrd="4" destOrd="0" parTransId="{671F7629-0A4E-47A7-A4A4-813B30F635A3}" sibTransId="{FBEC222B-F805-49E7-88A0-DFDE6B541BFB}"/>
    <dgm:cxn modelId="{42797227-2688-1549-866D-0DB54EA2657B}" type="presOf" srcId="{2429D787-0926-4615-AB45-8023033472FD}" destId="{93B9F32A-9FEB-4636-8150-27282F3B2306}" srcOrd="0" destOrd="0" presId="urn:microsoft.com/office/officeart/2005/8/layout/pList2"/>
    <dgm:cxn modelId="{1528C332-91FD-6448-A142-8DC6922BFDBF}" type="presOf" srcId="{A10569B6-C4C0-403C-8DB8-598AE66AD47C}" destId="{04D75351-924C-488D-A3D0-0AEAA0C7692D}" srcOrd="0" destOrd="0" presId="urn:microsoft.com/office/officeart/2005/8/layout/pList2"/>
    <dgm:cxn modelId="{B9B41DF0-289F-D94A-89F0-8064B2EF4A29}" type="presOf" srcId="{DA123B48-3384-4F13-95EB-BCF6BD921F82}" destId="{1724E242-08C9-4F7A-A87A-5D9CD598D0AA}" srcOrd="0" destOrd="0" presId="urn:microsoft.com/office/officeart/2005/8/layout/pList2"/>
    <dgm:cxn modelId="{0DD72F6B-5A2B-1145-9F1A-0DEB76E8B8E3}" type="presOf" srcId="{AF3B23F8-FDE4-48A4-94B1-7BAADB2D1ECD}" destId="{CBC685F4-84BF-4D76-A70F-71E185FF1A0C}" srcOrd="0" destOrd="0" presId="urn:microsoft.com/office/officeart/2005/8/layout/pList2"/>
    <dgm:cxn modelId="{5B43BDDB-6FD1-3940-A06D-2B458C44AFEC}" type="presOf" srcId="{85C17540-8D13-45D0-BD3E-603E7F8041A5}" destId="{A4912E05-60B5-4F09-AE85-A3591723ED48}" srcOrd="0" destOrd="0" presId="urn:microsoft.com/office/officeart/2005/8/layout/pList2"/>
    <dgm:cxn modelId="{4A0B0FC5-DDD1-4A7A-B443-B6EF93FEB8D1}" srcId="{CAC3CAE8-1E9E-4536-A883-AD6FED320D67}" destId="{DA123B48-3384-4F13-95EB-BCF6BD921F82}" srcOrd="0" destOrd="0" parTransId="{EF329009-88DF-4A08-8BB0-1CB9E62B2211}" sibTransId="{AF3B23F8-FDE4-48A4-94B1-7BAADB2D1ECD}"/>
    <dgm:cxn modelId="{6A780BB1-CB66-41C9-974C-7273BE565290}" srcId="{CAC3CAE8-1E9E-4536-A883-AD6FED320D67}" destId="{52006CFD-94B0-4342-AD95-4A71991AEB64}" srcOrd="2" destOrd="0" parTransId="{569CF95F-56A1-4FF5-8F49-C7EBD0B59810}" sibTransId="{2429D787-0926-4615-AB45-8023033472FD}"/>
    <dgm:cxn modelId="{37E2612A-CF73-4BE9-B570-1877CCE0E840}" srcId="{CAC3CAE8-1E9E-4536-A883-AD6FED320D67}" destId="{5C0624BA-101D-410C-8D68-522516F1FA2D}" srcOrd="1" destOrd="0" parTransId="{63A7ED45-B906-4F02-A93E-61644D354D85}" sibTransId="{A10569B6-C4C0-403C-8DB8-598AE66AD47C}"/>
    <dgm:cxn modelId="{558BA2B2-0E38-AA4A-9294-4AADF3224118}" type="presOf" srcId="{224D50F5-83BB-4713-95B1-00DC55DA1484}" destId="{B0A9351E-D1C8-47FE-B1F4-A54D6343EA69}" srcOrd="0" destOrd="0" presId="urn:microsoft.com/office/officeart/2005/8/layout/pList2"/>
    <dgm:cxn modelId="{C423BEC9-0757-AC48-BE6E-68F8BC995C1F}" type="presParOf" srcId="{39223B2C-BC2B-4EE7-B5CB-CF389ABC11A7}" destId="{9179F170-4765-4563-B4D2-A860F4737DFE}" srcOrd="0" destOrd="0" presId="urn:microsoft.com/office/officeart/2005/8/layout/pList2"/>
    <dgm:cxn modelId="{1C677E69-27C8-1644-9F24-C2C7C162D26F}" type="presParOf" srcId="{39223B2C-BC2B-4EE7-B5CB-CF389ABC11A7}" destId="{DBCC5608-0D13-4321-97A2-C17FB98A2F10}" srcOrd="1" destOrd="0" presId="urn:microsoft.com/office/officeart/2005/8/layout/pList2"/>
    <dgm:cxn modelId="{C2E007D5-D569-4C40-BF30-FB7261D43B9C}" type="presParOf" srcId="{DBCC5608-0D13-4321-97A2-C17FB98A2F10}" destId="{A7A6974A-06D7-481F-9D94-F2AC4E4C22B0}" srcOrd="0" destOrd="0" presId="urn:microsoft.com/office/officeart/2005/8/layout/pList2"/>
    <dgm:cxn modelId="{C5697B39-8C51-6241-98ED-F5C0E05E0727}" type="presParOf" srcId="{A7A6974A-06D7-481F-9D94-F2AC4E4C22B0}" destId="{1724E242-08C9-4F7A-A87A-5D9CD598D0AA}" srcOrd="0" destOrd="0" presId="urn:microsoft.com/office/officeart/2005/8/layout/pList2"/>
    <dgm:cxn modelId="{BE730972-0028-7C4A-9FBB-7AF5AC52105F}" type="presParOf" srcId="{A7A6974A-06D7-481F-9D94-F2AC4E4C22B0}" destId="{8BF807C4-34FF-4BD0-97CB-A46E93FF7BE9}" srcOrd="1" destOrd="0" presId="urn:microsoft.com/office/officeart/2005/8/layout/pList2"/>
    <dgm:cxn modelId="{17960169-232F-EC42-9398-BBEEB72ED8F6}" type="presParOf" srcId="{A7A6974A-06D7-481F-9D94-F2AC4E4C22B0}" destId="{4B9F8575-C478-4EB8-BEF9-63E3D80FF06F}" srcOrd="2" destOrd="0" presId="urn:microsoft.com/office/officeart/2005/8/layout/pList2"/>
    <dgm:cxn modelId="{3F7E3DE4-8DA2-4A4C-B862-43DBCDE541AC}" type="presParOf" srcId="{DBCC5608-0D13-4321-97A2-C17FB98A2F10}" destId="{CBC685F4-84BF-4D76-A70F-71E185FF1A0C}" srcOrd="1" destOrd="0" presId="urn:microsoft.com/office/officeart/2005/8/layout/pList2"/>
    <dgm:cxn modelId="{58B972F9-5019-304E-B266-4EB5D81C09C4}" type="presParOf" srcId="{DBCC5608-0D13-4321-97A2-C17FB98A2F10}" destId="{9EFE72E9-ED82-4F68-9D7A-D037ECBE63F1}" srcOrd="2" destOrd="0" presId="urn:microsoft.com/office/officeart/2005/8/layout/pList2"/>
    <dgm:cxn modelId="{B25308D9-D9F4-2646-B1A6-36A96F15FB3D}" type="presParOf" srcId="{9EFE72E9-ED82-4F68-9D7A-D037ECBE63F1}" destId="{B0243744-62BD-4949-83A9-073B5F89AD8B}" srcOrd="0" destOrd="0" presId="urn:microsoft.com/office/officeart/2005/8/layout/pList2"/>
    <dgm:cxn modelId="{361939E7-4CD3-344A-8BFF-FE0EB1BCDC1F}" type="presParOf" srcId="{9EFE72E9-ED82-4F68-9D7A-D037ECBE63F1}" destId="{5704CBD8-5A91-4A19-BA68-ADD9C3B706C7}" srcOrd="1" destOrd="0" presId="urn:microsoft.com/office/officeart/2005/8/layout/pList2"/>
    <dgm:cxn modelId="{9344DC90-A4B5-6542-8697-0DC4C0EA071C}" type="presParOf" srcId="{9EFE72E9-ED82-4F68-9D7A-D037ECBE63F1}" destId="{C2A79BC6-4DB3-405E-A061-1FFCD5F1D07E}" srcOrd="2" destOrd="0" presId="urn:microsoft.com/office/officeart/2005/8/layout/pList2"/>
    <dgm:cxn modelId="{740E247E-7A72-2B44-9498-9407375D17E0}" type="presParOf" srcId="{DBCC5608-0D13-4321-97A2-C17FB98A2F10}" destId="{04D75351-924C-488D-A3D0-0AEAA0C7692D}" srcOrd="3" destOrd="0" presId="urn:microsoft.com/office/officeart/2005/8/layout/pList2"/>
    <dgm:cxn modelId="{824F4E8D-2DE7-054B-BE87-85C7C0076007}" type="presParOf" srcId="{DBCC5608-0D13-4321-97A2-C17FB98A2F10}" destId="{EF9E9F18-E51A-4277-9864-DE20518BA98E}" srcOrd="4" destOrd="0" presId="urn:microsoft.com/office/officeart/2005/8/layout/pList2"/>
    <dgm:cxn modelId="{F196F80C-EE0D-0C4B-9F71-AF681CC26274}" type="presParOf" srcId="{EF9E9F18-E51A-4277-9864-DE20518BA98E}" destId="{55B88944-B159-4436-8CD3-8113649BABD8}" srcOrd="0" destOrd="0" presId="urn:microsoft.com/office/officeart/2005/8/layout/pList2"/>
    <dgm:cxn modelId="{13C9B7AA-3375-AA49-97C4-2EC4F42F8A6E}" type="presParOf" srcId="{EF9E9F18-E51A-4277-9864-DE20518BA98E}" destId="{91869F3B-991A-485F-8198-007D380ECE29}" srcOrd="1" destOrd="0" presId="urn:microsoft.com/office/officeart/2005/8/layout/pList2"/>
    <dgm:cxn modelId="{9ADFDEB7-40CB-AE46-8938-E28BDDB3F885}" type="presParOf" srcId="{EF9E9F18-E51A-4277-9864-DE20518BA98E}" destId="{5FF6BD4D-3120-4A82-BC0B-7DA363D0F7DF}" srcOrd="2" destOrd="0" presId="urn:microsoft.com/office/officeart/2005/8/layout/pList2"/>
    <dgm:cxn modelId="{C6D91A5E-BEA1-804F-9042-570317B03EDA}" type="presParOf" srcId="{DBCC5608-0D13-4321-97A2-C17FB98A2F10}" destId="{93B9F32A-9FEB-4636-8150-27282F3B2306}" srcOrd="5" destOrd="0" presId="urn:microsoft.com/office/officeart/2005/8/layout/pList2"/>
    <dgm:cxn modelId="{CE3438F1-96C7-864A-88CC-8B141E65721A}" type="presParOf" srcId="{DBCC5608-0D13-4321-97A2-C17FB98A2F10}" destId="{CC802E55-0EA0-4FA2-83FA-E9AA8269863F}" srcOrd="6" destOrd="0" presId="urn:microsoft.com/office/officeart/2005/8/layout/pList2"/>
    <dgm:cxn modelId="{55FFB616-25CF-7A4A-AAE7-CFD1C3110141}" type="presParOf" srcId="{CC802E55-0EA0-4FA2-83FA-E9AA8269863F}" destId="{898280C1-B251-40C2-A54C-B1DD77A6B6E3}" srcOrd="0" destOrd="0" presId="urn:microsoft.com/office/officeart/2005/8/layout/pList2"/>
    <dgm:cxn modelId="{CD00563B-6A63-7B45-BFAA-D3C2C04F10DF}" type="presParOf" srcId="{CC802E55-0EA0-4FA2-83FA-E9AA8269863F}" destId="{15F807DC-83D8-436E-93A5-692AE8314032}" srcOrd="1" destOrd="0" presId="urn:microsoft.com/office/officeart/2005/8/layout/pList2"/>
    <dgm:cxn modelId="{CCC342EF-6067-3E49-8266-7C146F601CAD}" type="presParOf" srcId="{CC802E55-0EA0-4FA2-83FA-E9AA8269863F}" destId="{F2050066-C043-4761-B2D9-9FB11346F43D}" srcOrd="2" destOrd="0" presId="urn:microsoft.com/office/officeart/2005/8/layout/pList2"/>
    <dgm:cxn modelId="{C623325B-C9C2-FC4F-9526-7A5B682B10DE}" type="presParOf" srcId="{DBCC5608-0D13-4321-97A2-C17FB98A2F10}" destId="{AC9C8675-E781-490C-8B59-C83DBEC6338A}" srcOrd="7" destOrd="0" presId="urn:microsoft.com/office/officeart/2005/8/layout/pList2"/>
    <dgm:cxn modelId="{5DBB8737-3BB7-6C4C-8AE3-F7DF3E99EB2D}" type="presParOf" srcId="{DBCC5608-0D13-4321-97A2-C17FB98A2F10}" destId="{F8995C7A-B300-42BD-A516-E3EAD31C5618}" srcOrd="8" destOrd="0" presId="urn:microsoft.com/office/officeart/2005/8/layout/pList2"/>
    <dgm:cxn modelId="{F2A4EB49-F099-EA4E-BCD4-550D4AD1D61A}" type="presParOf" srcId="{F8995C7A-B300-42BD-A516-E3EAD31C5618}" destId="{B0A9351E-D1C8-47FE-B1F4-A54D6343EA69}" srcOrd="0" destOrd="0" presId="urn:microsoft.com/office/officeart/2005/8/layout/pList2"/>
    <dgm:cxn modelId="{31099CAA-C987-F442-BD25-B0E75793A296}" type="presParOf" srcId="{F8995C7A-B300-42BD-A516-E3EAD31C5618}" destId="{ADE77BA8-9547-40AB-A2D4-8DCED4709EDA}" srcOrd="1" destOrd="0" presId="urn:microsoft.com/office/officeart/2005/8/layout/pList2"/>
    <dgm:cxn modelId="{F6EFA119-BB58-FC43-9456-1C4417A6A44C}" type="presParOf" srcId="{F8995C7A-B300-42BD-A516-E3EAD31C5618}" destId="{432165E6-F69C-4EF8-95AA-675433E46839}" srcOrd="2" destOrd="0" presId="urn:microsoft.com/office/officeart/2005/8/layout/pList2"/>
    <dgm:cxn modelId="{D859F05B-28B5-E749-9B6E-2E427F07EC6B}" type="presParOf" srcId="{DBCC5608-0D13-4321-97A2-C17FB98A2F10}" destId="{63C9343E-F0E5-400A-BDF4-2FF38D6C98CC}" srcOrd="9" destOrd="0" presId="urn:microsoft.com/office/officeart/2005/8/layout/pList2"/>
    <dgm:cxn modelId="{362E5BF3-B18F-8444-98CE-D1BBCD23766B}" type="presParOf" srcId="{DBCC5608-0D13-4321-97A2-C17FB98A2F10}" destId="{948B84A8-60BD-4C27-A217-03C02A1ADD2C}" srcOrd="10" destOrd="0" presId="urn:microsoft.com/office/officeart/2005/8/layout/pList2"/>
    <dgm:cxn modelId="{318C41BB-DF7A-3646-AC36-A3BCA0324F76}" type="presParOf" srcId="{948B84A8-60BD-4C27-A217-03C02A1ADD2C}" destId="{A4912E05-60B5-4F09-AE85-A3591723ED48}" srcOrd="0" destOrd="0" presId="urn:microsoft.com/office/officeart/2005/8/layout/pList2"/>
    <dgm:cxn modelId="{F741D5E3-CDEC-B44D-9514-FAC23BBA912A}" type="presParOf" srcId="{948B84A8-60BD-4C27-A217-03C02A1ADD2C}" destId="{A70B98EF-135A-4B07-982C-CD0592210F99}" srcOrd="1" destOrd="0" presId="urn:microsoft.com/office/officeart/2005/8/layout/pList2"/>
    <dgm:cxn modelId="{9E574C70-18DE-A948-A58C-784820AEAB3B}" type="presParOf" srcId="{948B84A8-60BD-4C27-A217-03C02A1ADD2C}" destId="{A53CAFE1-3188-4FF0-A9DA-2A63E17B0D6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92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040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9049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006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6191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1408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579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4528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7383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345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551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F0936-032E-314B-9EFD-1EAB13F4D06A}" type="datetimeFigureOut">
              <a:rPr lang="en-US" smtClean="0"/>
              <a:t>17/01/19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13FAC-445A-664A-A03F-36CF2C9E2E4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3908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BFd54Yzg-vo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b="1" dirty="0" smtClean="0"/>
              <a:t>“</a:t>
            </a:r>
            <a:r>
              <a:rPr lang="pt-PT" b="1" dirty="0" err="1" smtClean="0"/>
              <a:t>Patient</a:t>
            </a:r>
            <a:r>
              <a:rPr lang="pt-PT" b="1" dirty="0" smtClean="0"/>
              <a:t> </a:t>
            </a:r>
            <a:r>
              <a:rPr lang="pt-PT" b="1" dirty="0" err="1" smtClean="0"/>
              <a:t>Safety</a:t>
            </a:r>
            <a:r>
              <a:rPr lang="pt-PT" b="1" dirty="0" smtClean="0"/>
              <a:t>”</a:t>
            </a:r>
            <a:br>
              <a:rPr lang="pt-PT" b="1" dirty="0" smtClean="0"/>
            </a:br>
            <a:r>
              <a:rPr lang="pt-PT" dirty="0" smtClean="0"/>
              <a:t>no Bloco Operatório</a:t>
            </a:r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96237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pt-PT" dirty="0" smtClean="0"/>
              <a:t>Hospital Doutor Fernando Fonseca</a:t>
            </a:r>
          </a:p>
          <a:p>
            <a:endParaRPr lang="pt-PT" dirty="0" smtClean="0"/>
          </a:p>
          <a:p>
            <a:r>
              <a:rPr lang="pt-PT" sz="2400" dirty="0" smtClean="0"/>
              <a:t>Carlos Marques /Fernanda Dantas</a:t>
            </a:r>
          </a:p>
          <a:p>
            <a:endParaRPr lang="pt-PT" sz="2400" dirty="0"/>
          </a:p>
          <a:p>
            <a:pPr algn="r"/>
            <a:r>
              <a:rPr lang="pt-PT" sz="2400" dirty="0" smtClean="0"/>
              <a:t>17 de Janeiro 2019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340642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alinhamento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D9D9D9"/>
                </a:solidFill>
              </a:rPr>
              <a:t>Filme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Dimensão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Conceito</a:t>
            </a:r>
          </a:p>
          <a:p>
            <a:r>
              <a:rPr lang="pt-PT" dirty="0" smtClean="0"/>
              <a:t>IPSG </a:t>
            </a:r>
            <a:r>
              <a:rPr lang="mr-IN" dirty="0" smtClean="0"/>
              <a:t>–</a:t>
            </a:r>
            <a:r>
              <a:rPr lang="pt-PT" dirty="0" smtClean="0"/>
              <a:t> Metas Internacionais de Segurança do Doente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O que estamos a fazer</a:t>
            </a:r>
          </a:p>
        </p:txBody>
      </p:sp>
    </p:spTree>
    <p:extLst>
      <p:ext uri="{BB962C8B-B14F-4D97-AF65-F5344CB8AC3E}">
        <p14:creationId xmlns:p14="http://schemas.microsoft.com/office/powerpoint/2010/main" val="2879063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 smtClean="0"/>
              <a:t>Metas Internacionais de Segurança do Doente</a:t>
            </a:r>
            <a:endParaRPr lang="pt-PT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800" dirty="0" smtClean="0"/>
              <a:t>Meta 1 </a:t>
            </a:r>
            <a:r>
              <a:rPr lang="mr-IN" sz="2800" dirty="0" smtClean="0"/>
              <a:t>–</a:t>
            </a:r>
            <a:r>
              <a:rPr lang="pt-PT" sz="2800" dirty="0" smtClean="0"/>
              <a:t> Identificação correta do doente.</a:t>
            </a:r>
          </a:p>
          <a:p>
            <a:r>
              <a:rPr lang="pt-PT" sz="2800" dirty="0" smtClean="0"/>
              <a:t>Meta 2 </a:t>
            </a:r>
            <a:r>
              <a:rPr lang="mr-IN" sz="2800" dirty="0" smtClean="0"/>
              <a:t>–</a:t>
            </a:r>
            <a:r>
              <a:rPr lang="pt-PT" sz="2800" dirty="0" smtClean="0"/>
              <a:t> Comunicação eficaz.</a:t>
            </a:r>
          </a:p>
          <a:p>
            <a:r>
              <a:rPr lang="pt-PT" sz="2800" dirty="0" smtClean="0"/>
              <a:t>Meta 3 </a:t>
            </a:r>
            <a:r>
              <a:rPr lang="mr-IN" sz="2800" dirty="0" smtClean="0"/>
              <a:t>–</a:t>
            </a:r>
            <a:r>
              <a:rPr lang="pt-PT" sz="2800" dirty="0" smtClean="0"/>
              <a:t> Segurança do medicamento</a:t>
            </a:r>
          </a:p>
          <a:p>
            <a:r>
              <a:rPr lang="pt-PT" sz="2800" dirty="0" smtClean="0"/>
              <a:t>Meta 4 </a:t>
            </a:r>
            <a:r>
              <a:rPr lang="mr-IN" sz="2800" dirty="0" smtClean="0"/>
              <a:t>–</a:t>
            </a:r>
            <a:r>
              <a:rPr lang="pt-PT" sz="2800" dirty="0"/>
              <a:t> </a:t>
            </a:r>
            <a:r>
              <a:rPr lang="pt-PT" sz="2800" dirty="0" smtClean="0"/>
              <a:t>Cirurgia Segura.</a:t>
            </a:r>
          </a:p>
          <a:p>
            <a:r>
              <a:rPr lang="pt-PT" sz="2800" dirty="0" smtClean="0"/>
              <a:t>Meta 5 </a:t>
            </a:r>
            <a:r>
              <a:rPr lang="mr-IN" sz="2800" dirty="0" smtClean="0"/>
              <a:t>–</a:t>
            </a:r>
            <a:r>
              <a:rPr lang="pt-PT" sz="2800" dirty="0"/>
              <a:t> </a:t>
            </a:r>
            <a:r>
              <a:rPr lang="pt-PT" sz="2800" dirty="0" smtClean="0"/>
              <a:t>Redução do risco de infeção associada aos cuidados de saúde.</a:t>
            </a:r>
          </a:p>
          <a:p>
            <a:r>
              <a:rPr lang="pt-PT" sz="2800" dirty="0" smtClean="0"/>
              <a:t>Meta 6 </a:t>
            </a:r>
            <a:r>
              <a:rPr lang="mr-IN" sz="2800" dirty="0" smtClean="0"/>
              <a:t>–</a:t>
            </a:r>
            <a:r>
              <a:rPr lang="pt-PT" sz="2800" dirty="0" smtClean="0"/>
              <a:t> Redução do risco de quedas e lesões associadas.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2907606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 smtClean="0"/>
              <a:t>Metas Internacionais de Segurança do Doente</a:t>
            </a:r>
            <a:endParaRPr lang="pt-PT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800" b="1" dirty="0" smtClean="0"/>
              <a:t>Meta1 </a:t>
            </a:r>
            <a:r>
              <a:rPr lang="mr-IN" sz="2800" b="1" dirty="0" smtClean="0"/>
              <a:t>–</a:t>
            </a:r>
            <a:r>
              <a:rPr lang="pt-PT" sz="2800" b="1" dirty="0" smtClean="0"/>
              <a:t> Identificação correta do doente.</a:t>
            </a:r>
            <a:endParaRPr lang="pt-PT" sz="2800" b="1" dirty="0"/>
          </a:p>
          <a:p>
            <a:pPr marL="0" indent="0">
              <a:buNone/>
            </a:pPr>
            <a:r>
              <a:rPr lang="pt-PT" sz="2400" dirty="0" smtClean="0"/>
              <a:t>	</a:t>
            </a:r>
          </a:p>
          <a:p>
            <a:pPr marL="0" indent="0">
              <a:buNone/>
            </a:pPr>
            <a:r>
              <a:rPr lang="pt-PT" sz="2400" dirty="0"/>
              <a:t>	</a:t>
            </a:r>
            <a:endParaRPr lang="pt-PT" sz="2400" dirty="0" smtClean="0"/>
          </a:p>
          <a:p>
            <a:pPr marL="0" indent="0">
              <a:buNone/>
            </a:pPr>
            <a:r>
              <a:rPr lang="pt-PT" sz="2400" dirty="0" smtClean="0"/>
              <a:t>	</a:t>
            </a:r>
            <a:r>
              <a:rPr lang="pt-PT" sz="2800" dirty="0" smtClean="0"/>
              <a:t>Identificar, com segurança de forma inequívoca a 	pessoa que 	se destina o serviço/procedimento/	cuidado.</a:t>
            </a:r>
            <a:endParaRPr lang="pt-PT" sz="2800" dirty="0"/>
          </a:p>
          <a:p>
            <a:pPr marL="0" indent="0">
              <a:buNone/>
            </a:pPr>
            <a:r>
              <a:rPr lang="pt-PT" sz="2400" dirty="0" smtClean="0"/>
              <a:t>	Confirmação dos elementos identificadores previstos (nome 	completo e data de nascimento), antes de se administrar 	medicamentos, hemoderivados, colheita/realização de 	exames auxiliares de diagnostico. 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559"/>
          <a:stretch>
            <a:fillRect/>
          </a:stretch>
        </p:blipFill>
        <p:spPr bwMode="auto">
          <a:xfrm>
            <a:off x="7173501" y="1141860"/>
            <a:ext cx="1212880" cy="17802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41947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 smtClean="0"/>
              <a:t>Metas Internacionais de Segurança do Doente</a:t>
            </a:r>
            <a:endParaRPr lang="pt-PT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sz="2800" b="1" dirty="0" smtClean="0"/>
              <a:t>Meta 2 </a:t>
            </a:r>
            <a:r>
              <a:rPr lang="mr-IN" sz="2800" b="1" dirty="0" smtClean="0"/>
              <a:t>–</a:t>
            </a:r>
            <a:r>
              <a:rPr lang="pt-PT" sz="2800" b="1" dirty="0" smtClean="0"/>
              <a:t> Comunicação eficaz.</a:t>
            </a:r>
          </a:p>
          <a:p>
            <a:pPr marL="400050" lvl="1" indent="0" algn="just">
              <a:buNone/>
            </a:pPr>
            <a:endParaRPr lang="pt-PT" sz="2400" dirty="0" smtClean="0"/>
          </a:p>
          <a:p>
            <a:pPr marL="400050" lvl="1" indent="0" algn="just">
              <a:buNone/>
            </a:pPr>
            <a:r>
              <a:rPr lang="pt-PT" sz="2400" dirty="0" smtClean="0"/>
              <a:t>Desenvolver uma abordagem para melhorar a comunicação entre os prestadores de cuidados, estabelecendo uma comunicação eficaz, oportuna, precisa, completa, sem ambiguidade e compreendida pelo receptor.</a:t>
            </a:r>
          </a:p>
          <a:p>
            <a:pPr marL="400050" lvl="1" indent="0" algn="just">
              <a:buNone/>
            </a:pPr>
            <a:endParaRPr lang="pt-PT" sz="2400" dirty="0"/>
          </a:p>
          <a:p>
            <a:pPr lvl="1" indent="-342900" algn="just"/>
            <a:r>
              <a:rPr lang="pt-PT" sz="2400" dirty="0" smtClean="0"/>
              <a:t>Comunicação ao telefone (comunicação de resultados críticos). Necessário a utilização do “</a:t>
            </a:r>
            <a:r>
              <a:rPr lang="pt-PT" sz="2400" dirty="0" err="1" smtClean="0"/>
              <a:t>read</a:t>
            </a:r>
            <a:r>
              <a:rPr lang="pt-PT" sz="2400" dirty="0" smtClean="0"/>
              <a:t> </a:t>
            </a:r>
            <a:r>
              <a:rPr lang="pt-PT" sz="2400" dirty="0" err="1" smtClean="0"/>
              <a:t>back</a:t>
            </a:r>
            <a:r>
              <a:rPr lang="pt-PT" sz="2400" dirty="0" smtClean="0"/>
              <a:t>”</a:t>
            </a:r>
          </a:p>
          <a:p>
            <a:pPr lvl="1" indent="-342900"/>
            <a:r>
              <a:rPr lang="pt-PT" sz="2400" dirty="0" smtClean="0"/>
              <a:t>Transição de cuidados (</a:t>
            </a:r>
            <a:r>
              <a:rPr lang="pt-PT" sz="2400" dirty="0" err="1" smtClean="0"/>
              <a:t>Handover</a:t>
            </a:r>
            <a:r>
              <a:rPr lang="pt-PT" sz="2400" dirty="0" smtClean="0"/>
              <a:t>)- utilização da ferramenta ISBAR</a:t>
            </a:r>
          </a:p>
          <a:p>
            <a:pPr marL="400050" lvl="1" indent="0">
              <a:buNone/>
            </a:pPr>
            <a:endParaRPr lang="pt-PT" sz="2400" dirty="0"/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277" y="1136373"/>
            <a:ext cx="2412268" cy="1350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31325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 smtClean="0"/>
              <a:t>Metas Internacionais de Segurança do Doente</a:t>
            </a:r>
            <a:endParaRPr lang="pt-PT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sz="2800" b="1" dirty="0" smtClean="0"/>
              <a:t>Meta 3 </a:t>
            </a:r>
            <a:r>
              <a:rPr lang="mr-IN" sz="2800" b="1" dirty="0" smtClean="0"/>
              <a:t>–</a:t>
            </a:r>
            <a:r>
              <a:rPr lang="pt-PT" sz="2800" b="1" dirty="0" smtClean="0"/>
              <a:t> Segurança do medicamento</a:t>
            </a:r>
          </a:p>
          <a:p>
            <a:endParaRPr lang="pt-PT" sz="2800" b="1" dirty="0"/>
          </a:p>
          <a:p>
            <a:pPr marL="0" indent="0">
              <a:buNone/>
            </a:pPr>
            <a:r>
              <a:rPr lang="pt-PT" sz="2800" dirty="0" smtClean="0"/>
              <a:t>	</a:t>
            </a:r>
          </a:p>
          <a:p>
            <a:pPr marL="0" indent="0">
              <a:buNone/>
            </a:pPr>
            <a:r>
              <a:rPr lang="pt-PT" sz="2800" dirty="0" smtClean="0"/>
              <a:t>	</a:t>
            </a:r>
            <a:r>
              <a:rPr lang="pt-PT" sz="2400" dirty="0" smtClean="0"/>
              <a:t>Desenvolver e implementar estratégias e mecanismos que 	promovam a segurança do doente e dos profissionais 	envolvidos na processos de utilização de Medicamentos.</a:t>
            </a:r>
          </a:p>
          <a:p>
            <a:pPr marL="0" indent="0">
              <a:buNone/>
            </a:pPr>
            <a:endParaRPr lang="pt-PT" sz="2400" dirty="0" smtClean="0"/>
          </a:p>
          <a:p>
            <a:pPr lvl="1"/>
            <a:r>
              <a:rPr lang="pt-PT" sz="2000" dirty="0" smtClean="0"/>
              <a:t>Gestão da medicação</a:t>
            </a:r>
          </a:p>
          <a:p>
            <a:pPr lvl="1"/>
            <a:r>
              <a:rPr lang="pt-PT" sz="2000" dirty="0" smtClean="0"/>
              <a:t>Reconciliação terapêutica</a:t>
            </a:r>
          </a:p>
          <a:p>
            <a:pPr lvl="1"/>
            <a:r>
              <a:rPr lang="pt-PT" sz="2000" dirty="0" smtClean="0"/>
              <a:t>Armazenamento e rotulagem</a:t>
            </a:r>
          </a:p>
          <a:p>
            <a:pPr lvl="1"/>
            <a:r>
              <a:rPr lang="pt-PT" sz="2000" dirty="0" smtClean="0"/>
              <a:t>Medicação de alto risco (LASA; concentrado de electrólitos, ...)</a:t>
            </a:r>
          </a:p>
          <a:p>
            <a:pPr lvl="1"/>
            <a:r>
              <a:rPr lang="pt-PT" sz="2000" dirty="0" smtClean="0"/>
              <a:t>Dose individualizada de medicação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6364" y="506584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PT" dirty="0"/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201" y="1417638"/>
            <a:ext cx="1824599" cy="1136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6095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 smtClean="0"/>
              <a:t>Metas Internacionais de Segurança do Doente</a:t>
            </a:r>
            <a:endParaRPr lang="pt-PT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800" b="1" dirty="0" smtClean="0"/>
              <a:t>Meta 4 </a:t>
            </a:r>
            <a:r>
              <a:rPr lang="mr-IN" sz="2800" b="1" dirty="0" smtClean="0"/>
              <a:t>–</a:t>
            </a:r>
            <a:r>
              <a:rPr lang="pt-PT" sz="2800" b="1" dirty="0"/>
              <a:t> </a:t>
            </a:r>
            <a:r>
              <a:rPr lang="pt-PT" sz="2800" b="1" dirty="0" smtClean="0"/>
              <a:t>Cirurgia Segura.</a:t>
            </a:r>
          </a:p>
          <a:p>
            <a:endParaRPr lang="pt-PT" sz="2800" b="1" dirty="0"/>
          </a:p>
          <a:p>
            <a:pPr marL="0" indent="0">
              <a:buNone/>
            </a:pPr>
            <a:r>
              <a:rPr lang="pt-PT" sz="2800" dirty="0" smtClean="0"/>
              <a:t>Assegurar procedimentos corretos em local correto no doente correto</a:t>
            </a:r>
            <a:r>
              <a:rPr lang="pt-PT" sz="2400" dirty="0" smtClean="0"/>
              <a:t>.</a:t>
            </a:r>
          </a:p>
          <a:p>
            <a:pPr lvl="1"/>
            <a:r>
              <a:rPr lang="pt-PT" sz="2400" b="1" dirty="0" smtClean="0"/>
              <a:t>Marcação do local cirúrgico</a:t>
            </a:r>
          </a:p>
          <a:p>
            <a:pPr lvl="1"/>
            <a:r>
              <a:rPr lang="pt-PT" sz="2400" b="1" dirty="0" err="1" smtClean="0"/>
              <a:t>Sign</a:t>
            </a:r>
            <a:r>
              <a:rPr lang="pt-PT" sz="2400" b="1" dirty="0" smtClean="0"/>
              <a:t> </a:t>
            </a:r>
            <a:r>
              <a:rPr lang="pt-PT" sz="2400" b="1" dirty="0" err="1" smtClean="0"/>
              <a:t>in</a:t>
            </a:r>
            <a:r>
              <a:rPr lang="pt-PT" sz="2400" b="1" dirty="0" smtClean="0"/>
              <a:t> </a:t>
            </a:r>
            <a:r>
              <a:rPr lang="pt-PT" sz="2400" dirty="0" smtClean="0"/>
              <a:t>(antes da indução anestésica)</a:t>
            </a:r>
          </a:p>
          <a:p>
            <a:pPr lvl="1"/>
            <a:r>
              <a:rPr lang="pt-PT" sz="2400" b="1" dirty="0" smtClean="0"/>
              <a:t>Time </a:t>
            </a:r>
            <a:r>
              <a:rPr lang="pt-PT" sz="2400" b="1" dirty="0" err="1" smtClean="0"/>
              <a:t>Out</a:t>
            </a:r>
            <a:r>
              <a:rPr lang="pt-PT" sz="2400" b="1" dirty="0" smtClean="0"/>
              <a:t> </a:t>
            </a:r>
            <a:r>
              <a:rPr lang="pt-PT" sz="2400" dirty="0" smtClean="0"/>
              <a:t>(antes da incisão)</a:t>
            </a:r>
          </a:p>
          <a:p>
            <a:pPr lvl="1"/>
            <a:r>
              <a:rPr lang="pt-PT" sz="2400" b="1" dirty="0" err="1" smtClean="0"/>
              <a:t>Sign</a:t>
            </a:r>
            <a:r>
              <a:rPr lang="pt-PT" sz="2400" b="1" dirty="0" smtClean="0"/>
              <a:t> </a:t>
            </a:r>
            <a:r>
              <a:rPr lang="pt-PT" sz="2400" b="1" dirty="0" err="1" smtClean="0"/>
              <a:t>Out</a:t>
            </a:r>
            <a:r>
              <a:rPr lang="pt-PT" sz="2400" b="1" dirty="0" smtClean="0"/>
              <a:t> </a:t>
            </a:r>
            <a:r>
              <a:rPr lang="pt-PT" sz="2400" dirty="0" smtClean="0"/>
              <a:t>(antes do doente sair da sala)</a:t>
            </a:r>
            <a:endParaRPr lang="pt-PT" sz="2400" dirty="0"/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277" y="1417638"/>
            <a:ext cx="2400523" cy="103987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4197171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eck list safe surge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40" y="327709"/>
            <a:ext cx="8644600" cy="611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31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 smtClean="0"/>
              <a:t>Metas Internacionais de Segurança do Doente</a:t>
            </a:r>
            <a:endParaRPr lang="pt-PT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61" y="1600200"/>
            <a:ext cx="8512187" cy="4525963"/>
          </a:xfrm>
        </p:spPr>
        <p:txBody>
          <a:bodyPr>
            <a:normAutofit/>
          </a:bodyPr>
          <a:lstStyle/>
          <a:p>
            <a:r>
              <a:rPr lang="pt-PT" sz="2800" b="1" dirty="0" smtClean="0"/>
              <a:t>Meta 5 </a:t>
            </a:r>
            <a:r>
              <a:rPr lang="mr-IN" sz="2800" b="1" dirty="0" smtClean="0"/>
              <a:t>–</a:t>
            </a:r>
            <a:r>
              <a:rPr lang="pt-PT" sz="2800" b="1" dirty="0"/>
              <a:t> </a:t>
            </a:r>
            <a:r>
              <a:rPr lang="pt-PT" sz="2800" b="1" dirty="0" smtClean="0"/>
              <a:t>Redução do risco de infeção associada aos cuidados de saúde.</a:t>
            </a:r>
          </a:p>
          <a:p>
            <a:pPr marL="914400" lvl="1" indent="-457200"/>
            <a:r>
              <a:rPr lang="pt-PT" sz="2400" dirty="0" smtClean="0"/>
              <a:t>Promover a prevenção, controlo de infeção, utilização de antibióticos (</a:t>
            </a:r>
            <a:r>
              <a:rPr lang="pt-PT" sz="2000" dirty="0" smtClean="0"/>
              <a:t>GCL- PPCIRA</a:t>
            </a:r>
            <a:r>
              <a:rPr lang="pt-PT" sz="2400" dirty="0" smtClean="0"/>
              <a:t>)</a:t>
            </a:r>
          </a:p>
          <a:p>
            <a:pPr marL="914400" lvl="1" indent="-457200"/>
            <a:r>
              <a:rPr lang="pt-PT" sz="2400" dirty="0" smtClean="0"/>
              <a:t>Especial ênfase na higienização das mãos</a:t>
            </a:r>
          </a:p>
          <a:p>
            <a:pPr marL="914400" lvl="1" indent="-457200"/>
            <a:r>
              <a:rPr lang="pt-PT" sz="2400" dirty="0" smtClean="0"/>
              <a:t>Procedimentos de antibioterapia profilática (escolha do antibiótico/inicio e fim de utilização)</a:t>
            </a:r>
          </a:p>
          <a:p>
            <a:pPr marL="914400" lvl="1" indent="-457200"/>
            <a:r>
              <a:rPr lang="pt-PT" sz="2400" dirty="0" smtClean="0"/>
              <a:t>Roupas e sapatos de circulação/roupas de uso exclusivo BO</a:t>
            </a:r>
          </a:p>
          <a:p>
            <a:pPr marL="914400" lvl="1" indent="-457200"/>
            <a:r>
              <a:rPr lang="pt-PT" sz="2400" dirty="0" smtClean="0"/>
              <a:t>Política de utilização de adornos</a:t>
            </a:r>
          </a:p>
          <a:p>
            <a:pPr marL="457200" lvl="1" indent="0">
              <a:buNone/>
            </a:pPr>
            <a:endParaRPr lang="pt-PT" sz="2400" dirty="0" smtClean="0"/>
          </a:p>
        </p:txBody>
      </p:sp>
    </p:spTree>
    <p:extLst>
      <p:ext uri="{BB962C8B-B14F-4D97-AF65-F5344CB8AC3E}">
        <p14:creationId xmlns:p14="http://schemas.microsoft.com/office/powerpoint/2010/main" val="1224874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 smtClean="0"/>
              <a:t>Metas Internacionais de Segurança do Doente</a:t>
            </a:r>
            <a:endParaRPr lang="pt-PT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800" b="1" dirty="0" smtClean="0"/>
              <a:t>Meta 6 </a:t>
            </a:r>
            <a:r>
              <a:rPr lang="mr-IN" sz="2800" b="1" dirty="0" smtClean="0"/>
              <a:t>–</a:t>
            </a:r>
            <a:r>
              <a:rPr lang="pt-PT" sz="2800" b="1" dirty="0" smtClean="0"/>
              <a:t> Redução do risco de quedas e lesões associadas.</a:t>
            </a:r>
          </a:p>
          <a:p>
            <a:endParaRPr lang="pt-PT" sz="2800" b="1" dirty="0"/>
          </a:p>
          <a:p>
            <a:pPr marL="0" indent="0">
              <a:buNone/>
            </a:pPr>
            <a:r>
              <a:rPr lang="pt-PT" sz="2800" b="1" dirty="0" smtClean="0"/>
              <a:t>	</a:t>
            </a:r>
          </a:p>
          <a:p>
            <a:pPr marL="0" indent="0">
              <a:buNone/>
            </a:pPr>
            <a:r>
              <a:rPr lang="pt-PT" sz="2800" b="1" dirty="0"/>
              <a:t>	</a:t>
            </a:r>
            <a:r>
              <a:rPr lang="pt-PT" sz="2800" dirty="0" smtClean="0"/>
              <a:t>Elaborar e implementar estratégia de ações 	preventivas de queda e preventivas de mecanismos 	</a:t>
            </a:r>
            <a:r>
              <a:rPr lang="pt-PT" sz="2800" dirty="0" err="1" smtClean="0"/>
              <a:t>anti</a:t>
            </a:r>
            <a:r>
              <a:rPr lang="pt-PT" sz="2800" dirty="0" smtClean="0"/>
              <a:t>-queda</a:t>
            </a:r>
            <a:endParaRPr lang="pt-PT" sz="2800" dirty="0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149" y="2291447"/>
            <a:ext cx="1480205" cy="9905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70500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alinhamento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D9D9D9"/>
                </a:solidFill>
              </a:rPr>
              <a:t>Filme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Dimensão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Conceito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IPSG </a:t>
            </a:r>
            <a:r>
              <a:rPr lang="mr-IN" dirty="0" smtClean="0">
                <a:solidFill>
                  <a:srgbClr val="D9D9D9"/>
                </a:solidFill>
              </a:rPr>
              <a:t>–</a:t>
            </a:r>
            <a:r>
              <a:rPr lang="pt-PT" dirty="0" smtClean="0">
                <a:solidFill>
                  <a:srgbClr val="D9D9D9"/>
                </a:solidFill>
              </a:rPr>
              <a:t> Metas Internacionais de Segurança do Doente</a:t>
            </a:r>
          </a:p>
          <a:p>
            <a:r>
              <a:rPr lang="pt-PT" dirty="0" smtClean="0"/>
              <a:t>O que estamos a fazer</a:t>
            </a:r>
          </a:p>
        </p:txBody>
      </p:sp>
    </p:spTree>
    <p:extLst>
      <p:ext uri="{BB962C8B-B14F-4D97-AF65-F5344CB8AC3E}">
        <p14:creationId xmlns:p14="http://schemas.microsoft.com/office/powerpoint/2010/main" val="2353194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alinhamento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Filme</a:t>
            </a:r>
          </a:p>
          <a:p>
            <a:r>
              <a:rPr lang="pt-PT" dirty="0" smtClean="0"/>
              <a:t>Dimensão</a:t>
            </a:r>
          </a:p>
          <a:p>
            <a:r>
              <a:rPr lang="pt-PT" dirty="0" smtClean="0"/>
              <a:t>Conceito</a:t>
            </a:r>
          </a:p>
          <a:p>
            <a:r>
              <a:rPr lang="pt-PT" dirty="0" smtClean="0"/>
              <a:t>IPSG </a:t>
            </a:r>
            <a:r>
              <a:rPr lang="mr-IN" dirty="0" smtClean="0"/>
              <a:t>–</a:t>
            </a:r>
            <a:r>
              <a:rPr lang="pt-PT" dirty="0" smtClean="0"/>
              <a:t> Metas Internacionais de Segurança do Doente</a:t>
            </a:r>
          </a:p>
          <a:p>
            <a:r>
              <a:rPr lang="pt-PT" dirty="0" smtClean="0"/>
              <a:t>O que estamos a fazer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08842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</p:spPr>
        <p:txBody>
          <a:bodyPr/>
          <a:lstStyle/>
          <a:p>
            <a:r>
              <a:rPr lang="pt-PT" dirty="0" smtClean="0"/>
              <a:t>Bloco Operatório</a:t>
            </a:r>
            <a:endParaRPr lang="pt-PT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752600"/>
          </a:xfrm>
        </p:spPr>
        <p:txBody>
          <a:bodyPr/>
          <a:lstStyle/>
          <a:p>
            <a:r>
              <a:rPr lang="pt-PT" dirty="0" smtClean="0"/>
              <a:t>Segurança do Doente</a:t>
            </a:r>
            <a:endParaRPr lang="pt-P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378" y="3820160"/>
            <a:ext cx="17621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6184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990"/>
            <a:ext cx="9144001" cy="6839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009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/>
              <a:t>Segurança do </a:t>
            </a:r>
            <a:r>
              <a:rPr lang="pt-PT" sz="3600" b="1" dirty="0" smtClean="0"/>
              <a:t>Doente</a:t>
            </a:r>
            <a:endParaRPr lang="pt-PT" sz="36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t-PT" sz="2400" dirty="0" smtClean="0"/>
              <a:t>Reporte de ocorrências: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pt-PT" sz="2000" dirty="0" smtClean="0"/>
              <a:t>No hospital em 2018 - 1543 ocorrências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pt-PT" sz="2000" dirty="0" smtClean="0"/>
              <a:t>Reportadas pelo </a:t>
            </a:r>
            <a:r>
              <a:rPr lang="pt-PT" sz="2000" b="1" dirty="0" smtClean="0"/>
              <a:t>BO</a:t>
            </a:r>
            <a:r>
              <a:rPr lang="pt-PT" sz="2000" dirty="0" smtClean="0"/>
              <a:t> - 71 </a:t>
            </a:r>
            <a:r>
              <a:rPr lang="pt-PT" sz="2000" dirty="0"/>
              <a:t>ocorrências </a:t>
            </a:r>
            <a:r>
              <a:rPr lang="pt-PT" sz="2000" b="1" dirty="0"/>
              <a:t>(4,6%)</a:t>
            </a:r>
            <a:r>
              <a:rPr lang="pt-PT" sz="2000" dirty="0"/>
              <a:t> </a:t>
            </a:r>
            <a:endParaRPr lang="pt-PT" sz="2000" b="1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pt-PT" sz="2000" dirty="0" smtClean="0"/>
              <a:t>Relacionadas com </a:t>
            </a:r>
            <a:r>
              <a:rPr lang="pt-PT" sz="2000" b="1" dirty="0" smtClean="0"/>
              <a:t>segurança do doente </a:t>
            </a:r>
            <a:r>
              <a:rPr lang="pt-PT" sz="2000" dirty="0" smtClean="0"/>
              <a:t>no </a:t>
            </a:r>
            <a:r>
              <a:rPr lang="pt-PT" sz="2000" b="1" dirty="0"/>
              <a:t>BO</a:t>
            </a:r>
            <a:r>
              <a:rPr lang="pt-PT" sz="2000" dirty="0"/>
              <a:t> </a:t>
            </a:r>
            <a:r>
              <a:rPr lang="pt-PT" sz="2000" b="1" dirty="0" smtClean="0"/>
              <a:t> </a:t>
            </a:r>
            <a:r>
              <a:rPr lang="pt-PT" sz="2000" dirty="0" smtClean="0"/>
              <a:t>-</a:t>
            </a:r>
            <a:r>
              <a:rPr lang="pt-PT" sz="2000" b="1" dirty="0" smtClean="0"/>
              <a:t> </a:t>
            </a:r>
            <a:r>
              <a:rPr lang="pt-PT" sz="2000" dirty="0" smtClean="0"/>
              <a:t>59 </a:t>
            </a:r>
            <a:r>
              <a:rPr lang="pt-PT" sz="2000" dirty="0"/>
              <a:t>ocorrências </a:t>
            </a:r>
            <a:r>
              <a:rPr lang="pt-PT" sz="2000" b="1" dirty="0" smtClean="0"/>
              <a:t>(83%)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pt-PT" sz="2000" dirty="0" smtClean="0"/>
              <a:t>Incidentes de </a:t>
            </a:r>
            <a:r>
              <a:rPr lang="pt-PT" sz="2000" b="1" dirty="0" smtClean="0"/>
              <a:t>segurança</a:t>
            </a:r>
            <a:r>
              <a:rPr lang="pt-PT" sz="2000" dirty="0" smtClean="0"/>
              <a:t> </a:t>
            </a:r>
            <a:r>
              <a:rPr lang="pt-PT" sz="2000" dirty="0"/>
              <a:t>do </a:t>
            </a:r>
            <a:r>
              <a:rPr lang="pt-PT" sz="2000" dirty="0" smtClean="0"/>
              <a:t>doente, relacionadas </a:t>
            </a:r>
            <a:r>
              <a:rPr lang="pt-PT" sz="2000" b="1" dirty="0" smtClean="0"/>
              <a:t>equipamentos e dispositivos </a:t>
            </a:r>
            <a:r>
              <a:rPr lang="pt-PT" sz="2000" dirty="0" smtClean="0"/>
              <a:t>-</a:t>
            </a:r>
            <a:r>
              <a:rPr lang="pt-PT" sz="2000" b="1" dirty="0" smtClean="0"/>
              <a:t> </a:t>
            </a:r>
            <a:r>
              <a:rPr lang="pt-PT" sz="2000" dirty="0" smtClean="0"/>
              <a:t>24 </a:t>
            </a:r>
            <a:r>
              <a:rPr lang="pt-PT" sz="2000" b="1" dirty="0" smtClean="0"/>
              <a:t>(40,6%)</a:t>
            </a:r>
          </a:p>
          <a:p>
            <a:pPr>
              <a:lnSpc>
                <a:spcPct val="200000"/>
              </a:lnSpc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962676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Oportunidades de Melhoria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" y="570017"/>
            <a:ext cx="8395855" cy="592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ângulo arredondado 3"/>
          <p:cNvSpPr/>
          <p:nvPr/>
        </p:nvSpPr>
        <p:spPr>
          <a:xfrm rot="20931492">
            <a:off x="5343608" y="840306"/>
            <a:ext cx="1744031" cy="54045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chemeClr val="tx1"/>
                </a:solidFill>
              </a:rPr>
              <a:t>Analisar Risco</a:t>
            </a:r>
          </a:p>
        </p:txBody>
      </p:sp>
      <p:sp>
        <p:nvSpPr>
          <p:cNvPr id="7" name="Rectângulo arredondado 6"/>
          <p:cNvSpPr/>
          <p:nvPr/>
        </p:nvSpPr>
        <p:spPr>
          <a:xfrm rot="156271">
            <a:off x="3029418" y="1510025"/>
            <a:ext cx="1942537" cy="54045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chemeClr val="tx1"/>
                </a:solidFill>
              </a:rPr>
              <a:t>Oportunidades </a:t>
            </a:r>
            <a:r>
              <a:rPr lang="pt-PT" b="1" dirty="0">
                <a:solidFill>
                  <a:schemeClr val="tx1"/>
                </a:solidFill>
              </a:rPr>
              <a:t>de melhoria</a:t>
            </a:r>
          </a:p>
        </p:txBody>
      </p:sp>
      <p:sp>
        <p:nvSpPr>
          <p:cNvPr id="8" name="Rectângulo arredondado 7"/>
          <p:cNvSpPr/>
          <p:nvPr/>
        </p:nvSpPr>
        <p:spPr>
          <a:xfrm rot="21386814">
            <a:off x="5460225" y="2012392"/>
            <a:ext cx="1997479" cy="54045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chemeClr val="tx1"/>
                </a:solidFill>
              </a:rPr>
              <a:t>Gerir prioridades</a:t>
            </a:r>
            <a:endParaRPr lang="pt-PT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128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 smtClean="0"/>
              <a:t>Análise de Risco</a:t>
            </a:r>
            <a:endParaRPr lang="pt-PT" sz="36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448790" y="1469575"/>
            <a:ext cx="7238010" cy="485997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pt-PT" sz="2400" dirty="0" smtClean="0"/>
              <a:t>Equipamentos</a:t>
            </a:r>
          </a:p>
          <a:p>
            <a:pPr>
              <a:lnSpc>
                <a:spcPct val="200000"/>
              </a:lnSpc>
            </a:pPr>
            <a:r>
              <a:rPr lang="pt-PT" sz="2400" dirty="0" smtClean="0"/>
              <a:t>Instalações</a:t>
            </a:r>
          </a:p>
          <a:p>
            <a:pPr>
              <a:lnSpc>
                <a:spcPct val="200000"/>
              </a:lnSpc>
            </a:pPr>
            <a:r>
              <a:rPr lang="pt-PT" sz="2400" dirty="0" smtClean="0"/>
              <a:t>Instrumental</a:t>
            </a:r>
          </a:p>
          <a:p>
            <a:pPr>
              <a:lnSpc>
                <a:spcPct val="200000"/>
              </a:lnSpc>
            </a:pPr>
            <a:r>
              <a:rPr lang="pt-PT" sz="2400" dirty="0"/>
              <a:t>Circuito da logística </a:t>
            </a:r>
          </a:p>
          <a:p>
            <a:pPr>
              <a:lnSpc>
                <a:spcPct val="200000"/>
              </a:lnSpc>
            </a:pPr>
            <a:r>
              <a:rPr lang="pt-PT" sz="2400" dirty="0" smtClean="0"/>
              <a:t>Circuitos de entrada de consumíveis, farmácia e profissionais</a:t>
            </a:r>
          </a:p>
          <a:p>
            <a:pPr>
              <a:lnSpc>
                <a:spcPct val="200000"/>
              </a:lnSpc>
            </a:pPr>
            <a:r>
              <a:rPr lang="pt-PT" sz="2400" dirty="0" smtClean="0"/>
              <a:t>Comunicação da equipa</a:t>
            </a:r>
          </a:p>
          <a:p>
            <a:pPr>
              <a:lnSpc>
                <a:spcPct val="200000"/>
              </a:lnSpc>
            </a:pPr>
            <a:r>
              <a:rPr lang="pt-PT" sz="2400" dirty="0" smtClean="0"/>
              <a:t>Formação da equipa</a:t>
            </a:r>
          </a:p>
          <a:p>
            <a:pPr>
              <a:lnSpc>
                <a:spcPct val="200000"/>
              </a:lnSpc>
            </a:pPr>
            <a:r>
              <a:rPr lang="pt-PT" sz="2400" dirty="0" smtClean="0"/>
              <a:t>Aquisição/Inovação</a:t>
            </a:r>
            <a:endParaRPr lang="pt-PT" sz="2400" dirty="0"/>
          </a:p>
          <a:p>
            <a:pPr>
              <a:lnSpc>
                <a:spcPct val="200000"/>
              </a:lnSpc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4353603"/>
            <a:ext cx="2143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068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236" y="4322842"/>
            <a:ext cx="3047065" cy="2535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 smtClean="0"/>
              <a:t>Oportunidade de Melhoria</a:t>
            </a:r>
            <a:endParaRPr lang="pt-PT" sz="36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02401" y="1505604"/>
            <a:ext cx="7238010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t-PT" sz="2400" dirty="0" smtClean="0"/>
              <a:t>Equipamentos  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Inventário dos equipamentos (240 dos equipamentos necessitam ter manutenção preventiva)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Evidência de manutenção preventiva (13 equipamentos)</a:t>
            </a:r>
          </a:p>
          <a:p>
            <a:pPr>
              <a:lnSpc>
                <a:spcPct val="200000"/>
              </a:lnSpc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266841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b="1" dirty="0"/>
              <a:t>Oportunidade de Melhoria</a:t>
            </a:r>
            <a:endParaRPr lang="pt-PT" b="1" i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74073" y="1279575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t-PT" sz="2400" dirty="0" smtClean="0"/>
              <a:t>Instalações</a:t>
            </a:r>
          </a:p>
          <a:p>
            <a:pPr lvl="1">
              <a:lnSpc>
                <a:spcPct val="150000"/>
              </a:lnSpc>
            </a:pPr>
            <a:r>
              <a:rPr lang="pt-PT" sz="2000" dirty="0" smtClean="0"/>
              <a:t>Luz</a:t>
            </a:r>
          </a:p>
          <a:p>
            <a:pPr lvl="1">
              <a:lnSpc>
                <a:spcPct val="150000"/>
              </a:lnSpc>
            </a:pPr>
            <a:r>
              <a:rPr lang="pt-PT" sz="2000" dirty="0" smtClean="0"/>
              <a:t>Chão</a:t>
            </a:r>
          </a:p>
          <a:p>
            <a:pPr lvl="1">
              <a:lnSpc>
                <a:spcPct val="150000"/>
              </a:lnSpc>
            </a:pPr>
            <a:r>
              <a:rPr lang="pt-PT" sz="2000" dirty="0" smtClean="0"/>
              <a:t>Imagem</a:t>
            </a:r>
          </a:p>
          <a:p>
            <a:pPr lvl="1">
              <a:lnSpc>
                <a:spcPct val="150000"/>
              </a:lnSpc>
            </a:pPr>
            <a:r>
              <a:rPr lang="pt-PT" sz="2000" dirty="0" smtClean="0"/>
              <a:t>Higienização</a:t>
            </a:r>
          </a:p>
          <a:p>
            <a:pPr lvl="1">
              <a:lnSpc>
                <a:spcPct val="150000"/>
              </a:lnSpc>
            </a:pPr>
            <a:r>
              <a:rPr lang="pt-PT" sz="2000" dirty="0" smtClean="0"/>
              <a:t>Ventilação</a:t>
            </a:r>
          </a:p>
          <a:p>
            <a:pPr lvl="1">
              <a:lnSpc>
                <a:spcPct val="150000"/>
              </a:lnSpc>
            </a:pPr>
            <a:r>
              <a:rPr lang="pt-PT" sz="2000" dirty="0" smtClean="0"/>
              <a:t>Portas</a:t>
            </a:r>
          </a:p>
          <a:p>
            <a:pPr lvl="1">
              <a:lnSpc>
                <a:spcPct val="150000"/>
              </a:lnSpc>
            </a:pPr>
            <a:r>
              <a:rPr lang="pt-PT" sz="2000" dirty="0" smtClean="0"/>
              <a:t>… </a:t>
            </a:r>
            <a:endParaRPr lang="pt-PT" sz="2000" dirty="0"/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609600" y="1417638"/>
            <a:ext cx="8229600" cy="4860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pt-PT" dirty="0"/>
          </a:p>
        </p:txBody>
      </p:sp>
      <p:pic>
        <p:nvPicPr>
          <p:cNvPr id="6146" name="Picture 2" descr="U:\My Documents\HFF_Apresentaçao final_02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4" t="3420" r="18182" b="10231"/>
          <a:stretch/>
        </p:blipFill>
        <p:spPr bwMode="auto">
          <a:xfrm>
            <a:off x="2509651" y="1627414"/>
            <a:ext cx="5973289" cy="444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57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/>
              <a:t>Oportunidade de Melhoria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448790" y="1600200"/>
            <a:ext cx="7238010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t-PT" sz="2400" dirty="0" smtClean="0"/>
              <a:t>Instrumental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Inventário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Separação de obsoletos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Revisão das caixas</a:t>
            </a:r>
          </a:p>
          <a:p>
            <a:pPr>
              <a:lnSpc>
                <a:spcPct val="200000"/>
              </a:lnSpc>
            </a:pPr>
            <a:r>
              <a:rPr lang="pt-PT" sz="2400" dirty="0"/>
              <a:t>Circuito do </a:t>
            </a:r>
            <a:r>
              <a:rPr lang="pt-PT" sz="2400" dirty="0" smtClean="0"/>
              <a:t>instrumental</a:t>
            </a:r>
          </a:p>
          <a:p>
            <a:pPr lvl="1">
              <a:lnSpc>
                <a:spcPct val="200000"/>
              </a:lnSpc>
            </a:pPr>
            <a:r>
              <a:rPr lang="pt-PT" sz="2000" dirty="0"/>
              <a:t>Entrada de esterilizados</a:t>
            </a:r>
          </a:p>
          <a:p>
            <a:pPr marL="0" indent="0">
              <a:lnSpc>
                <a:spcPct val="200000"/>
              </a:lnSpc>
              <a:buNone/>
            </a:pPr>
            <a:endParaRPr lang="pt-PT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187" y="2207172"/>
            <a:ext cx="2855154" cy="171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57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746" y="3429000"/>
            <a:ext cx="22479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/>
              <a:t>Oportunidade de Melhoria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448790" y="1600200"/>
            <a:ext cx="7238010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t-PT" sz="2400" dirty="0" smtClean="0"/>
              <a:t>Circuitos de entrada de consumíveis e farmácia 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Controlo de pragas</a:t>
            </a:r>
            <a:endParaRPr lang="pt-PT" sz="2000" dirty="0"/>
          </a:p>
          <a:p>
            <a:pPr>
              <a:lnSpc>
                <a:spcPct val="200000"/>
              </a:lnSpc>
            </a:pPr>
            <a:r>
              <a:rPr lang="pt-PT" sz="2400" dirty="0" smtClean="0"/>
              <a:t>Circuito de profissionais e bens pessoais</a:t>
            </a:r>
          </a:p>
          <a:p>
            <a:pPr lvl="1">
              <a:lnSpc>
                <a:spcPct val="200000"/>
              </a:lnSpc>
            </a:pPr>
            <a:endParaRPr lang="pt-PT" sz="2000" dirty="0" smtClean="0"/>
          </a:p>
          <a:p>
            <a:pPr>
              <a:lnSpc>
                <a:spcPct val="200000"/>
              </a:lnSpc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790" y="3137335"/>
            <a:ext cx="5573591" cy="456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4805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/>
              <a:t>Oportunidade de Melhoria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41268" y="1469575"/>
            <a:ext cx="7238010" cy="485997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t-PT" sz="2400" dirty="0" smtClean="0"/>
              <a:t>Circuito da logística </a:t>
            </a:r>
          </a:p>
          <a:p>
            <a:pPr lvl="1" indent="-342900">
              <a:lnSpc>
                <a:spcPct val="200000"/>
              </a:lnSpc>
            </a:pPr>
            <a:r>
              <a:rPr lang="pt-PT" sz="2000" dirty="0" smtClean="0"/>
              <a:t>Melhorar/simplificar circuitos e aquisição de material</a:t>
            </a:r>
          </a:p>
          <a:p>
            <a:pPr lvl="1" indent="-342900">
              <a:lnSpc>
                <a:spcPct val="200000"/>
              </a:lnSpc>
            </a:pPr>
            <a:r>
              <a:rPr lang="pt-PT" sz="2000" dirty="0" smtClean="0"/>
              <a:t>Diminuir a falhas de reposição </a:t>
            </a:r>
          </a:p>
          <a:p>
            <a:pPr marL="0" indent="0">
              <a:lnSpc>
                <a:spcPct val="200000"/>
              </a:lnSpc>
              <a:buNone/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54" y="3472048"/>
            <a:ext cx="25622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735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Patient</a:t>
            </a:r>
            <a:r>
              <a:rPr lang="pt-PT" b="1" dirty="0" smtClean="0"/>
              <a:t> </a:t>
            </a:r>
            <a:r>
              <a:rPr lang="pt-PT" b="1" dirty="0" err="1" smtClean="0"/>
              <a:t>Safety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>
                <a:hlinkClick r:id="rId2"/>
              </a:rPr>
              <a:t>https://www.youtube.com/watch?v=BFd54Yzg-vo</a:t>
            </a:r>
            <a:endParaRPr lang="pt-PT" dirty="0" smtClean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54004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Oportunidade de Melhoria</a:t>
            </a:r>
            <a:endParaRPr lang="pt-PT" dirty="0"/>
          </a:p>
        </p:txBody>
      </p:sp>
      <p:sp>
        <p:nvSpPr>
          <p:cNvPr id="5" name="Rectangle 4"/>
          <p:cNvSpPr/>
          <p:nvPr/>
        </p:nvSpPr>
        <p:spPr>
          <a:xfrm>
            <a:off x="1185053" y="1484784"/>
            <a:ext cx="712879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endParaRPr lang="pt-PT" dirty="0"/>
          </a:p>
          <a:p>
            <a:pPr algn="ctr">
              <a:lnSpc>
                <a:spcPct val="150000"/>
              </a:lnSpc>
            </a:pPr>
            <a:r>
              <a:rPr lang="pt-PT" b="1" u="sng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 nº 001/2017 DGS 08/02/2017</a:t>
            </a:r>
          </a:p>
          <a:p>
            <a:pPr algn="ctr">
              <a:lnSpc>
                <a:spcPct val="150000"/>
              </a:lnSpc>
            </a:pPr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Comunicação eficaz na transição de cuidados de saúde </a:t>
            </a:r>
          </a:p>
          <a:p>
            <a:endParaRPr lang="pt-PT" dirty="0" smtClean="0"/>
          </a:p>
          <a:p>
            <a:pPr algn="ctr"/>
            <a:r>
              <a:rPr lang="pt-PT" sz="3200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ISBAR</a:t>
            </a:r>
            <a:endParaRPr lang="pt-PT" sz="3200" b="1" i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dirty="0" smtClean="0"/>
              <a:t>Identificação</a:t>
            </a:r>
            <a:endParaRPr lang="pt-PT" dirty="0"/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dirty="0"/>
              <a:t>Situação Atual/Causa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dirty="0"/>
              <a:t>Antecedentes/Anamnese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dirty="0"/>
              <a:t>Avaliação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dirty="0" smtClean="0"/>
              <a:t>Recomendações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4586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pt-PT" sz="3600" b="1" dirty="0" err="1" smtClean="0"/>
              <a:t>sbar</a:t>
            </a:r>
            <a:r>
              <a:rPr lang="pt-PT" sz="3600" b="1" dirty="0" smtClean="0"/>
              <a:t> - Identificação 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31572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/>
              <a:t>Identificação e localização precisa dos intervenientes na comunicação (emissor e </a:t>
            </a:r>
            <a:r>
              <a:rPr lang="pt-PT" sz="2000" dirty="0" err="1" smtClean="0"/>
              <a:t>recetor</a:t>
            </a:r>
            <a:r>
              <a:rPr lang="pt-PT" sz="2000" dirty="0" smtClean="0"/>
              <a:t>) bem como do doente a que diz respeito a comunicação:</a:t>
            </a:r>
          </a:p>
          <a:p>
            <a:pPr>
              <a:lnSpc>
                <a:spcPct val="150000"/>
              </a:lnSpc>
            </a:pPr>
            <a:endParaRPr lang="pt-PT" sz="2000" dirty="0" smtClean="0"/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a)   </a:t>
            </a:r>
            <a:r>
              <a:rPr lang="pt-PT" sz="2000" b="1" i="1" dirty="0" smtClean="0"/>
              <a:t>Nome completo, data nascimento, género e nacionalidade do doente</a:t>
            </a:r>
            <a:r>
              <a:rPr lang="pt-PT" sz="2000" dirty="0" smtClean="0"/>
              <a:t>;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b)   Nome e função do Profissional de Saúde emissor;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c)   Nome e função do Profissional de Saúde receptor;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d)   Serviço de origem/destinatário;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e)   </a:t>
            </a:r>
            <a:r>
              <a:rPr lang="pt-PT" sz="2000" b="1" i="1" dirty="0" smtClean="0"/>
              <a:t>Identificação da pessoa significativa/cuidador informal. </a:t>
            </a:r>
            <a:endParaRPr lang="pt-PT" sz="2000" b="1" i="1" dirty="0"/>
          </a:p>
        </p:txBody>
      </p:sp>
    </p:spTree>
    <p:extLst>
      <p:ext uri="{BB962C8B-B14F-4D97-AF65-F5344CB8AC3E}">
        <p14:creationId xmlns:p14="http://schemas.microsoft.com/office/powerpoint/2010/main" val="3038673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pt-PT" dirty="0"/>
              <a:t/>
            </a:r>
            <a:br>
              <a:rPr lang="pt-PT" dirty="0"/>
            </a:br>
            <a:r>
              <a:rPr lang="pt-PT" sz="3600" b="1" dirty="0" err="1"/>
              <a:t>i</a:t>
            </a:r>
            <a:r>
              <a:rPr lang="pt-PT" sz="3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pt-PT" sz="3600" b="1" dirty="0" err="1"/>
              <a:t>bar</a:t>
            </a:r>
            <a:r>
              <a:rPr lang="pt-PT" sz="3600" b="1" dirty="0"/>
              <a:t> - Situação </a:t>
            </a:r>
            <a:r>
              <a:rPr lang="pt-PT" sz="3600" b="1" dirty="0" err="1"/>
              <a:t>Atual</a:t>
            </a:r>
            <a:r>
              <a:rPr lang="pt-PT" sz="3600" b="1" dirty="0"/>
              <a:t>/Causa </a:t>
            </a:r>
            <a:r>
              <a:rPr lang="pt-PT" dirty="0"/>
              <a:t/>
            </a:r>
            <a:br>
              <a:rPr lang="pt-PT" dirty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/>
              <a:t>Descrição do motivo actual de necessidade de cuidados de saúde </a:t>
            </a:r>
          </a:p>
          <a:p>
            <a:pPr>
              <a:lnSpc>
                <a:spcPct val="150000"/>
              </a:lnSpc>
            </a:pPr>
            <a:endParaRPr lang="pt-PT" sz="2000" dirty="0" smtClean="0"/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a)   Data e hora de admissão;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b)   Descrição do motivo actual da necessidade de cuidados de saúde;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c)   </a:t>
            </a:r>
            <a:r>
              <a:rPr lang="pt-PT" sz="2000" b="1" i="1" dirty="0" smtClean="0"/>
              <a:t>Meios  complementares  de  diagnóstico  e  terapêutica  (MCDT) realizados ou a realizar. </a:t>
            </a:r>
            <a:endParaRPr lang="pt-PT" sz="2000" b="1" i="1" dirty="0"/>
          </a:p>
        </p:txBody>
      </p:sp>
    </p:spTree>
    <p:extLst>
      <p:ext uri="{BB962C8B-B14F-4D97-AF65-F5344CB8AC3E}">
        <p14:creationId xmlns:p14="http://schemas.microsoft.com/office/powerpoint/2010/main" val="104821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 smtClean="0"/>
              <a:t/>
            </a:r>
            <a:br>
              <a:rPr lang="pt-PT" sz="3200" b="1" dirty="0" smtClean="0"/>
            </a:br>
            <a:r>
              <a:rPr lang="pt-PT" sz="3200" b="1" dirty="0" err="1" smtClean="0"/>
              <a:t>is</a:t>
            </a:r>
            <a:r>
              <a:rPr lang="pt-PT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pt-PT" sz="3200" b="1" dirty="0" err="1" smtClean="0"/>
              <a:t>ar</a:t>
            </a:r>
            <a:r>
              <a:rPr lang="pt-PT" sz="3200" b="1" dirty="0" smtClean="0"/>
              <a:t> - Antecedentes/Anamnese </a:t>
            </a:r>
            <a:br>
              <a:rPr lang="pt-PT" sz="3200" b="1" dirty="0" smtClean="0"/>
            </a:b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PT" dirty="0" smtClean="0"/>
              <a:t> </a:t>
            </a:r>
          </a:p>
          <a:p>
            <a:r>
              <a:rPr lang="pt-PT" dirty="0" smtClean="0"/>
              <a:t>Descrição de factos clínicos, de enfermagem e outros relevantes, </a:t>
            </a:r>
            <a:r>
              <a:rPr lang="pt-PT" dirty="0" err="1" smtClean="0"/>
              <a:t>diretivas</a:t>
            </a:r>
            <a:r>
              <a:rPr lang="pt-PT" dirty="0" smtClean="0"/>
              <a:t> antecipadas de vontade </a:t>
            </a:r>
          </a:p>
          <a:p>
            <a:endParaRPr lang="pt-PT" dirty="0" smtClean="0"/>
          </a:p>
          <a:p>
            <a:pPr marL="457200" lvl="1" indent="0">
              <a:lnSpc>
                <a:spcPct val="170000"/>
              </a:lnSpc>
              <a:buNone/>
            </a:pPr>
            <a:r>
              <a:rPr lang="pt-PT" dirty="0" smtClean="0"/>
              <a:t>a)   Antecedentes clínicos; 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pt-PT" dirty="0" smtClean="0"/>
              <a:t>b)   </a:t>
            </a:r>
            <a:r>
              <a:rPr lang="pt-PT" b="1" i="1" dirty="0" smtClean="0"/>
              <a:t>Níveis de dependência; 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pt-PT" dirty="0" smtClean="0"/>
              <a:t>c)   </a:t>
            </a:r>
            <a:r>
              <a:rPr lang="pt-PT" dirty="0" err="1" smtClean="0"/>
              <a:t>Diretivas</a:t>
            </a:r>
            <a:r>
              <a:rPr lang="pt-PT" dirty="0" smtClean="0"/>
              <a:t> antecipadas de vontade; 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pt-PT" dirty="0" smtClean="0"/>
              <a:t>d)   Alergias conhecidas ou da sua ausência; 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pt-PT" dirty="0" smtClean="0"/>
              <a:t>e)   Hábitos relevantes; 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pt-PT" dirty="0" smtClean="0"/>
              <a:t>f)   Terapêutica de ambulatório e adesão à mesma; 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pt-PT" dirty="0" smtClean="0"/>
              <a:t>g)   Técnicas invasivas realizadas; 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pt-PT" b="1" i="1" dirty="0" smtClean="0"/>
              <a:t>h)   Presença ou risco de colonização/</a:t>
            </a:r>
            <a:r>
              <a:rPr lang="pt-PT" b="1" i="1" dirty="0" err="1" smtClean="0"/>
              <a:t>infeção</a:t>
            </a:r>
            <a:r>
              <a:rPr lang="pt-PT" b="1" i="1" dirty="0" smtClean="0"/>
              <a:t> associada aos cuidados  de 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pt-PT" b="1" i="1" dirty="0" smtClean="0"/>
              <a:t>saúde e medidas a implementar; 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pt-PT" dirty="0" smtClean="0"/>
              <a:t>i)   Identificação da situação social e da capacitação do cuidador.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78501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 smtClean="0"/>
              <a:t/>
            </a:r>
            <a:br>
              <a:rPr lang="pt-PT" sz="3200" b="1" dirty="0" smtClean="0"/>
            </a:br>
            <a:r>
              <a:rPr lang="pt-PT" sz="3200" b="1" dirty="0" err="1" smtClean="0"/>
              <a:t>isb</a:t>
            </a:r>
            <a:r>
              <a:rPr lang="pt-PT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pt-PT" sz="3200" b="1" dirty="0" err="1" smtClean="0"/>
              <a:t>r</a:t>
            </a:r>
            <a:r>
              <a:rPr lang="pt-PT" sz="3200" b="1" dirty="0" smtClean="0"/>
              <a:t> - Avaliação </a:t>
            </a:r>
            <a:br>
              <a:rPr lang="pt-PT" sz="3200" b="1" dirty="0" smtClean="0"/>
            </a:b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/>
              <a:t>Informações sobre o estado do doente, terapêutica medicamentosa e não-medicamentosa instituída, estratégias de tratamento, alterações de estado de saúde significativas e avaliação da eficácia das medidas implementadas </a:t>
            </a:r>
          </a:p>
          <a:p>
            <a:pPr marL="800100" lvl="2" indent="0">
              <a:lnSpc>
                <a:spcPct val="150000"/>
              </a:lnSpc>
              <a:buNone/>
            </a:pPr>
            <a:r>
              <a:rPr lang="pt-PT" sz="1600" dirty="0" smtClean="0"/>
              <a:t>a)   Problemas </a:t>
            </a:r>
            <a:r>
              <a:rPr lang="pt-PT" sz="1600" dirty="0" err="1" smtClean="0"/>
              <a:t>ativos</a:t>
            </a:r>
            <a:r>
              <a:rPr lang="pt-PT" sz="1600" dirty="0" smtClean="0"/>
              <a:t>; </a:t>
            </a:r>
          </a:p>
          <a:p>
            <a:pPr marL="800100" lvl="2" indent="0">
              <a:lnSpc>
                <a:spcPct val="150000"/>
              </a:lnSpc>
              <a:buNone/>
            </a:pPr>
            <a:r>
              <a:rPr lang="pt-PT" sz="1600" dirty="0" smtClean="0"/>
              <a:t>b)   Terapêutica medicamentosa e não-medicamentosa instituída; </a:t>
            </a:r>
          </a:p>
          <a:p>
            <a:pPr marL="800100" lvl="2" indent="0">
              <a:lnSpc>
                <a:spcPct val="150000"/>
              </a:lnSpc>
              <a:buNone/>
            </a:pPr>
            <a:r>
              <a:rPr lang="pt-PT" sz="1600" dirty="0" smtClean="0"/>
              <a:t>c)   Alterações de estado de saúde significativas e avaliação da eficácia das medidas implementadas; </a:t>
            </a:r>
          </a:p>
          <a:p>
            <a:pPr marL="800100" lvl="2" indent="0">
              <a:lnSpc>
                <a:spcPct val="150000"/>
              </a:lnSpc>
              <a:buNone/>
            </a:pPr>
            <a:r>
              <a:rPr lang="pt-PT" sz="1600" dirty="0" smtClean="0"/>
              <a:t>d)   Focos de atenção, diagnósticos e intervenções </a:t>
            </a:r>
            <a:r>
              <a:rPr lang="pt-PT" sz="1600" dirty="0" err="1" smtClean="0"/>
              <a:t>ativas</a:t>
            </a:r>
            <a:r>
              <a:rPr lang="pt-PT" sz="1600" dirty="0" smtClean="0"/>
              <a:t>. 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2156530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err="1" smtClean="0"/>
              <a:t>isba</a:t>
            </a:r>
            <a:r>
              <a:rPr lang="pt-P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pt-PT" dirty="0" smtClean="0"/>
              <a:t> - Recomendações  </a:t>
            </a:r>
            <a:br>
              <a:rPr lang="pt-PT" dirty="0" smtClean="0"/>
            </a:b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dirty="0" smtClean="0"/>
              <a:t>Descrição de atitudes e plano terapêutico adequados à situação clínica do doente </a:t>
            </a:r>
          </a:p>
          <a:p>
            <a:endParaRPr lang="pt-PT" sz="2400" dirty="0" smtClean="0"/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a)   Indicação do plano de continuidade de cuidados;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b)   Informação sobre consultas e MCDT agendados;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pt-PT" sz="2000" dirty="0" smtClean="0"/>
              <a:t>c)   </a:t>
            </a:r>
            <a:r>
              <a:rPr lang="pt-PT" sz="2000" b="1" i="1" dirty="0" smtClean="0"/>
              <a:t>Identificação de necessidades do cuidador informal</a:t>
            </a:r>
            <a:r>
              <a:rPr lang="pt-PT" sz="2000" dirty="0" smtClean="0"/>
              <a:t>. 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132723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b="1" dirty="0"/>
              <a:t>Oportunidade de Melhoria</a:t>
            </a:r>
            <a:endParaRPr lang="pt-PT" b="1" i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575298"/>
            <a:ext cx="8229600" cy="512505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pt-PT" b="1" dirty="0" smtClean="0"/>
              <a:t>Formação interna</a:t>
            </a:r>
            <a:r>
              <a:rPr lang="pt-PT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pt-PT" dirty="0" smtClean="0"/>
              <a:t>SBV</a:t>
            </a:r>
          </a:p>
          <a:p>
            <a:pPr lvl="1">
              <a:lnSpc>
                <a:spcPct val="150000"/>
              </a:lnSpc>
            </a:pPr>
            <a:r>
              <a:rPr lang="pt-PT" dirty="0" smtClean="0"/>
              <a:t>SAV</a:t>
            </a:r>
          </a:p>
          <a:p>
            <a:pPr lvl="1">
              <a:lnSpc>
                <a:spcPct val="150000"/>
              </a:lnSpc>
            </a:pPr>
            <a:r>
              <a:rPr lang="pt-PT" dirty="0" smtClean="0"/>
              <a:t>Evacuação e intervenção</a:t>
            </a:r>
          </a:p>
          <a:p>
            <a:pPr lvl="1">
              <a:lnSpc>
                <a:spcPct val="150000"/>
              </a:lnSpc>
            </a:pPr>
            <a:r>
              <a:rPr lang="pt-PT" dirty="0" smtClean="0"/>
              <a:t>Administração de </a:t>
            </a:r>
            <a:r>
              <a:rPr lang="pt-PT" dirty="0" err="1" smtClean="0"/>
              <a:t>hemoderivados</a:t>
            </a:r>
            <a:endParaRPr lang="pt-PT" dirty="0" smtClean="0"/>
          </a:p>
          <a:p>
            <a:pPr>
              <a:lnSpc>
                <a:spcPct val="150000"/>
              </a:lnSpc>
            </a:pPr>
            <a:r>
              <a:rPr lang="pt-PT" b="1" dirty="0" smtClean="0"/>
              <a:t>Formação em serviço</a:t>
            </a:r>
            <a:r>
              <a:rPr lang="pt-PT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pt-PT" dirty="0" smtClean="0"/>
              <a:t>Normas de fardamento</a:t>
            </a:r>
          </a:p>
          <a:p>
            <a:pPr lvl="1">
              <a:lnSpc>
                <a:spcPct val="150000"/>
              </a:lnSpc>
            </a:pPr>
            <a:r>
              <a:rPr lang="pt-PT" dirty="0" smtClean="0"/>
              <a:t>Limpeza e desinfecção das salas</a:t>
            </a:r>
          </a:p>
          <a:p>
            <a:pPr lvl="2">
              <a:lnSpc>
                <a:spcPct val="150000"/>
              </a:lnSpc>
            </a:pPr>
            <a:r>
              <a:rPr lang="pt-PT" sz="2900" dirty="0" smtClean="0"/>
              <a:t>Sensibilização sobre segurança na administração de </a:t>
            </a:r>
            <a:r>
              <a:rPr lang="pt-PT" sz="2900" dirty="0" err="1" smtClean="0"/>
              <a:t>hemoderivados</a:t>
            </a:r>
            <a:endParaRPr lang="pt-PT" sz="2900" dirty="0" smtClean="0"/>
          </a:p>
          <a:p>
            <a:pPr lvl="2">
              <a:lnSpc>
                <a:spcPct val="150000"/>
              </a:lnSpc>
            </a:pPr>
            <a:r>
              <a:rPr lang="pt-PT" sz="2900" dirty="0" smtClean="0"/>
              <a:t>Dupla verificação de fármacos</a:t>
            </a:r>
          </a:p>
          <a:p>
            <a:pPr lvl="2">
              <a:lnSpc>
                <a:spcPct val="150000"/>
              </a:lnSpc>
            </a:pPr>
            <a:r>
              <a:rPr lang="pt-PT" sz="2900" dirty="0" smtClean="0"/>
              <a:t>Triagem de resíduos</a:t>
            </a:r>
          </a:p>
          <a:p>
            <a:pPr>
              <a:lnSpc>
                <a:spcPct val="150000"/>
              </a:lnSpc>
            </a:pPr>
            <a:endParaRPr lang="pt-PT" dirty="0" smtClean="0"/>
          </a:p>
          <a:p>
            <a:pPr marL="457200" lvl="1" indent="0">
              <a:lnSpc>
                <a:spcPct val="150000"/>
              </a:lnSpc>
              <a:buNone/>
            </a:pPr>
            <a:endParaRPr lang="pt-PT" dirty="0" smtClean="0"/>
          </a:p>
          <a:p>
            <a:pPr marL="457200" lvl="1" indent="0">
              <a:lnSpc>
                <a:spcPct val="150000"/>
              </a:lnSpc>
              <a:buNone/>
            </a:pPr>
            <a:endParaRPr lang="pt-PT" dirty="0" smtClean="0"/>
          </a:p>
          <a:p>
            <a:endParaRPr lang="pt-PT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632" y="1242816"/>
            <a:ext cx="3665168" cy="320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91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/>
              <a:t>Oportunidade de Melhoria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773" y="4434073"/>
            <a:ext cx="223837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448790" y="1469575"/>
            <a:ext cx="7238010" cy="485997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t-PT" sz="2400" dirty="0"/>
              <a:t>Aquisição/Inovação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Projecto de obras – renovação espaço fisico 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Renovação do instrumental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Aquisição de armário dispensador de roupa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Aquisição de socas exclusivas para uso no BO</a:t>
            </a:r>
          </a:p>
          <a:p>
            <a:pPr lvl="1">
              <a:lnSpc>
                <a:spcPct val="200000"/>
              </a:lnSpc>
            </a:pPr>
            <a:r>
              <a:rPr lang="pt-PT" sz="2000" dirty="0" smtClean="0"/>
              <a:t>Aquisição de armário de terapêutica </a:t>
            </a:r>
          </a:p>
          <a:p>
            <a:pPr lvl="1">
              <a:lnSpc>
                <a:spcPct val="200000"/>
              </a:lnSpc>
            </a:pPr>
            <a:endParaRPr lang="pt-PT" sz="2000" dirty="0" smtClean="0"/>
          </a:p>
          <a:p>
            <a:pPr>
              <a:lnSpc>
                <a:spcPct val="200000"/>
              </a:lnSpc>
            </a:pPr>
            <a:endParaRPr lang="pt-PT" sz="2400" dirty="0" smtClean="0"/>
          </a:p>
          <a:p>
            <a:pPr>
              <a:lnSpc>
                <a:spcPct val="200000"/>
              </a:lnSpc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923710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PT" sz="3600" b="1" dirty="0"/>
              <a:t>SEGURANÇA DO PACIENTE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273" y="1784350"/>
            <a:ext cx="6072187" cy="456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180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pt-PT" sz="3600" b="1" dirty="0"/>
              <a:t>SEGURANÇA DO PACIENTE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150937425"/>
              </p:ext>
            </p:extLst>
          </p:nvPr>
        </p:nvGraphicFramePr>
        <p:xfrm>
          <a:off x="83129" y="1478895"/>
          <a:ext cx="9001496" cy="4090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593787" y="1745673"/>
            <a:ext cx="712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Meta 1</a:t>
            </a:r>
            <a:endParaRPr lang="pt-PT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1888195" y="1745672"/>
            <a:ext cx="712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Meta 2</a:t>
            </a:r>
            <a:endParaRPr lang="pt-PT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902540" y="1729838"/>
            <a:ext cx="712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Meta 4</a:t>
            </a:r>
            <a:endParaRPr lang="pt-PT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6527471" y="1729838"/>
            <a:ext cx="712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Meta 5</a:t>
            </a:r>
            <a:endParaRPr lang="pt-PT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7948271" y="1745673"/>
            <a:ext cx="712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Meta 6</a:t>
            </a:r>
            <a:endParaRPr lang="pt-PT" b="1" dirty="0"/>
          </a:p>
        </p:txBody>
      </p:sp>
      <p:sp>
        <p:nvSpPr>
          <p:cNvPr id="8" name="Rectângulo 7"/>
          <p:cNvSpPr/>
          <p:nvPr/>
        </p:nvSpPr>
        <p:spPr>
          <a:xfrm>
            <a:off x="3376265" y="1737712"/>
            <a:ext cx="732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b="1" dirty="0"/>
              <a:t>Meta </a:t>
            </a:r>
            <a:r>
              <a:rPr lang="pt-PT" b="1" dirty="0" smtClean="0"/>
              <a:t>5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129671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alinhamento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D9D9D9"/>
                </a:solidFill>
              </a:rPr>
              <a:t>Filme</a:t>
            </a:r>
          </a:p>
          <a:p>
            <a:r>
              <a:rPr lang="pt-PT" dirty="0" smtClean="0"/>
              <a:t>Dimensão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Conceito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IPSG </a:t>
            </a:r>
            <a:r>
              <a:rPr lang="mr-IN" dirty="0" smtClean="0">
                <a:solidFill>
                  <a:srgbClr val="D9D9D9"/>
                </a:solidFill>
              </a:rPr>
              <a:t>–</a:t>
            </a:r>
            <a:r>
              <a:rPr lang="pt-PT" dirty="0" smtClean="0">
                <a:solidFill>
                  <a:srgbClr val="D9D9D9"/>
                </a:solidFill>
              </a:rPr>
              <a:t> Metas Internacionais de Segurança do Doente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O que estamos a fazer</a:t>
            </a:r>
          </a:p>
        </p:txBody>
      </p:sp>
    </p:spTree>
    <p:extLst>
      <p:ext uri="{BB962C8B-B14F-4D97-AF65-F5344CB8AC3E}">
        <p14:creationId xmlns:p14="http://schemas.microsoft.com/office/powerpoint/2010/main" val="196935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100"/>
            <a:ext cx="9525000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058888" y="1900052"/>
            <a:ext cx="1270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/>
              <a:t>Gestão de risco</a:t>
            </a:r>
            <a:endParaRPr lang="pt-PT" sz="20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5058888" y="3141780"/>
            <a:ext cx="14230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/>
              <a:t>Melhoraria de qualidade</a:t>
            </a:r>
            <a:endParaRPr lang="pt-PT" sz="20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3038104" y="1852552"/>
            <a:ext cx="1474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/>
              <a:t>Governação clínica  </a:t>
            </a:r>
            <a:endParaRPr lang="pt-PT" sz="20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2869870" y="3177405"/>
            <a:ext cx="1474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Trabalho  de equipa</a:t>
            </a:r>
            <a:endParaRPr lang="pt-PT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609600" y="55571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600" b="1" dirty="0" smtClean="0"/>
              <a:t>SEGURANÇA DO PACIENTE</a:t>
            </a:r>
            <a:endParaRPr lang="pt-PT" sz="3600" b="1" dirty="0"/>
          </a:p>
        </p:txBody>
      </p:sp>
    </p:spTree>
    <p:extLst>
      <p:ext uri="{BB962C8B-B14F-4D97-AF65-F5344CB8AC3E}">
        <p14:creationId xmlns:p14="http://schemas.microsoft.com/office/powerpoint/2010/main" val="1739001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U:\My Documents\HFF_Apresentaçao final_01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0" t="4065" r="14748" b="18322"/>
          <a:stretch/>
        </p:blipFill>
        <p:spPr bwMode="auto">
          <a:xfrm>
            <a:off x="575951" y="1702544"/>
            <a:ext cx="8051471" cy="467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ângulo arredondado 3"/>
          <p:cNvSpPr/>
          <p:nvPr/>
        </p:nvSpPr>
        <p:spPr>
          <a:xfrm>
            <a:off x="516572" y="538153"/>
            <a:ext cx="8051471" cy="8297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200" b="1" dirty="0" smtClean="0"/>
              <a:t>Futuro!!!...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3974157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b="1" dirty="0" err="1" smtClean="0"/>
              <a:t>Patient</a:t>
            </a:r>
            <a:r>
              <a:rPr lang="pt-PT" b="1" dirty="0" smtClean="0"/>
              <a:t> </a:t>
            </a:r>
            <a:r>
              <a:rPr lang="pt-PT" b="1" dirty="0" err="1" smtClean="0"/>
              <a:t>Safety</a:t>
            </a:r>
            <a:r>
              <a:rPr lang="pt-PT" b="1" dirty="0" smtClean="0"/>
              <a:t/>
            </a:r>
            <a:br>
              <a:rPr lang="pt-PT" b="1" dirty="0" smtClean="0"/>
            </a:br>
            <a:r>
              <a:rPr lang="pt-PT" b="1" dirty="0" smtClean="0"/>
              <a:t>(WHO)</a:t>
            </a:r>
            <a:endParaRPr lang="pt-P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b="1" dirty="0" smtClean="0"/>
              <a:t>1 em cada 4 doentes</a:t>
            </a:r>
            <a:r>
              <a:rPr lang="pt-PT" dirty="0" smtClean="0"/>
              <a:t>, são “prejudicados” na sequência de cuidados de saúde</a:t>
            </a:r>
          </a:p>
          <a:p>
            <a:r>
              <a:rPr lang="pt-PT" b="1" dirty="0" smtClean="0"/>
              <a:t>134 milhões de eventos adversos </a:t>
            </a:r>
            <a:r>
              <a:rPr lang="pt-PT" dirty="0" smtClean="0"/>
              <a:t>acontecem em cada ano.</a:t>
            </a:r>
            <a:br>
              <a:rPr lang="pt-PT" dirty="0" smtClean="0"/>
            </a:br>
            <a:r>
              <a:rPr lang="pt-PT" dirty="0" smtClean="0"/>
              <a:t>Sendo responsáveis por </a:t>
            </a:r>
            <a:r>
              <a:rPr lang="pt-PT" b="1" dirty="0" smtClean="0"/>
              <a:t>2,6 milhões de mortes </a:t>
            </a:r>
            <a:r>
              <a:rPr lang="pt-PT" dirty="0" smtClean="0"/>
              <a:t>anualmente, devido a cuidados inseguros</a:t>
            </a:r>
          </a:p>
          <a:p>
            <a:r>
              <a:rPr lang="pt-PT" b="1" dirty="0" smtClean="0"/>
              <a:t>42 mil milhões USD </a:t>
            </a:r>
            <a:r>
              <a:rPr lang="pt-PT" dirty="0" smtClean="0"/>
              <a:t>em erros de medicação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8995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alinhamento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>
                <a:solidFill>
                  <a:srgbClr val="D9D9D9"/>
                </a:solidFill>
              </a:rPr>
              <a:t>Filme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Dimensão</a:t>
            </a:r>
          </a:p>
          <a:p>
            <a:r>
              <a:rPr lang="pt-PT" dirty="0" smtClean="0"/>
              <a:t>Conceito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IPSG </a:t>
            </a:r>
            <a:r>
              <a:rPr lang="mr-IN" dirty="0" smtClean="0">
                <a:solidFill>
                  <a:srgbClr val="D9D9D9"/>
                </a:solidFill>
              </a:rPr>
              <a:t>–</a:t>
            </a:r>
            <a:r>
              <a:rPr lang="pt-PT" dirty="0" smtClean="0">
                <a:solidFill>
                  <a:srgbClr val="D9D9D9"/>
                </a:solidFill>
              </a:rPr>
              <a:t> Metas Internacionais de Segurança do Doente</a:t>
            </a:r>
          </a:p>
          <a:p>
            <a:r>
              <a:rPr lang="pt-PT" dirty="0" smtClean="0">
                <a:solidFill>
                  <a:srgbClr val="D9D9D9"/>
                </a:solidFill>
              </a:rPr>
              <a:t>O que estamos a fazer</a:t>
            </a:r>
          </a:p>
        </p:txBody>
      </p:sp>
    </p:spTree>
    <p:extLst>
      <p:ext uri="{BB962C8B-B14F-4D97-AF65-F5344CB8AC3E}">
        <p14:creationId xmlns:p14="http://schemas.microsoft.com/office/powerpoint/2010/main" val="4266728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Patient</a:t>
            </a:r>
            <a:r>
              <a:rPr lang="pt-PT" b="1" dirty="0" smtClean="0"/>
              <a:t> </a:t>
            </a:r>
            <a:r>
              <a:rPr lang="pt-PT" b="1" dirty="0" err="1" smtClean="0"/>
              <a:t>Safety</a:t>
            </a:r>
            <a:endParaRPr lang="pt-P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5620"/>
            <a:ext cx="8229600" cy="2400584"/>
          </a:xfrm>
        </p:spPr>
        <p:txBody>
          <a:bodyPr/>
          <a:lstStyle/>
          <a:p>
            <a:pPr marL="0" indent="0">
              <a:buNone/>
            </a:pPr>
            <a:r>
              <a:rPr lang="pt-PT" sz="4400" dirty="0" smtClean="0"/>
              <a:t>“</a:t>
            </a:r>
            <a:r>
              <a:rPr lang="pt-PT" sz="4400" i="1" dirty="0" err="1" smtClean="0"/>
              <a:t>Primun</a:t>
            </a:r>
            <a:r>
              <a:rPr lang="pt-PT" sz="4400" i="1" dirty="0" smtClean="0"/>
              <a:t> non </a:t>
            </a:r>
            <a:r>
              <a:rPr lang="pt-PT" sz="4400" i="1" dirty="0" err="1" smtClean="0"/>
              <a:t>nocere</a:t>
            </a:r>
            <a:r>
              <a:rPr lang="pt-PT" sz="4400" i="1" dirty="0" smtClean="0"/>
              <a:t>”</a:t>
            </a:r>
          </a:p>
          <a:p>
            <a:pPr marL="0" indent="0">
              <a:buNone/>
            </a:pPr>
            <a:endParaRPr lang="pt-PT" sz="4400" i="1" dirty="0"/>
          </a:p>
          <a:p>
            <a:pPr marL="800100" lvl="2" indent="0">
              <a:buNone/>
            </a:pPr>
            <a:r>
              <a:rPr lang="pt-PT" sz="3600" dirty="0" smtClean="0"/>
              <a:t>                        Hipócrates 460 aC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78315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Patient</a:t>
            </a:r>
            <a:r>
              <a:rPr lang="pt-PT" b="1" dirty="0" smtClean="0"/>
              <a:t> </a:t>
            </a:r>
            <a:r>
              <a:rPr lang="pt-PT" b="1" dirty="0" err="1" smtClean="0"/>
              <a:t>Safety</a:t>
            </a:r>
            <a:endParaRPr lang="pt-PT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8520" y="1389230"/>
            <a:ext cx="4642837" cy="447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346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Patient</a:t>
            </a:r>
            <a:r>
              <a:rPr lang="pt-PT" b="1" dirty="0" smtClean="0"/>
              <a:t> </a:t>
            </a:r>
            <a:r>
              <a:rPr lang="pt-PT" b="1" dirty="0" err="1" smtClean="0"/>
              <a:t>Safety</a:t>
            </a:r>
            <a:endParaRPr lang="pt-P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dirty="0" smtClean="0"/>
              <a:t>Prevenção de erros ou efeitos adversos, associados aos cuidados de saúde </a:t>
            </a:r>
            <a:r>
              <a:rPr lang="pt-PT" sz="1900" dirty="0" smtClean="0"/>
              <a:t>(Definição “</a:t>
            </a:r>
            <a:r>
              <a:rPr lang="pt-PT" sz="1900" dirty="0" err="1" smtClean="0"/>
              <a:t>light</a:t>
            </a:r>
            <a:r>
              <a:rPr lang="pt-PT" sz="1900" dirty="0" smtClean="0"/>
              <a:t>” WHO)</a:t>
            </a:r>
            <a:endParaRPr lang="pt-PT" dirty="0" smtClean="0"/>
          </a:p>
          <a:p>
            <a:endParaRPr lang="pt-PT" dirty="0" smtClean="0"/>
          </a:p>
          <a:p>
            <a:pPr marL="400050" lvl="1" indent="0">
              <a:buNone/>
            </a:pPr>
            <a:r>
              <a:rPr lang="pt-PT" sz="3000" dirty="0" smtClean="0"/>
              <a:t>Garantir um ambiente seguro</a:t>
            </a:r>
          </a:p>
          <a:p>
            <a:pPr marL="400050" lvl="1" indent="0">
              <a:buNone/>
            </a:pPr>
            <a:r>
              <a:rPr lang="pt-PT" sz="3000" dirty="0" smtClean="0"/>
              <a:t>Promover uma Cultura de Segurança</a:t>
            </a:r>
            <a:endParaRPr lang="pt-PT" dirty="0"/>
          </a:p>
          <a:p>
            <a:pPr lvl="1"/>
            <a:r>
              <a:rPr lang="pt-PT" i="1" dirty="0" err="1" smtClean="0"/>
              <a:t>Clinical</a:t>
            </a:r>
            <a:r>
              <a:rPr lang="pt-PT" i="1" dirty="0" smtClean="0"/>
              <a:t> </a:t>
            </a:r>
            <a:r>
              <a:rPr lang="pt-PT" i="1" dirty="0" err="1" smtClean="0"/>
              <a:t>Governance</a:t>
            </a:r>
            <a:endParaRPr lang="pt-PT" i="1" dirty="0" smtClean="0"/>
          </a:p>
          <a:p>
            <a:pPr lvl="1"/>
            <a:r>
              <a:rPr lang="pt-PT" dirty="0" smtClean="0"/>
              <a:t>Melhoria Continua de Qualidade</a:t>
            </a:r>
          </a:p>
          <a:p>
            <a:pPr lvl="1"/>
            <a:r>
              <a:rPr lang="pt-PT" dirty="0" smtClean="0"/>
              <a:t>Gestão de risco clinico. </a:t>
            </a:r>
            <a:endParaRPr lang="pt-PT" dirty="0"/>
          </a:p>
          <a:p>
            <a:pPr lvl="2"/>
            <a:r>
              <a:rPr lang="pt-PT" dirty="0" smtClean="0"/>
              <a:t>Controlar o risco, prevenir acidentes ou eventos adversos (HFMEA) 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24371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4681</TotalTime>
  <Words>1220</Words>
  <Application>Microsoft Macintosh PowerPoint</Application>
  <PresentationFormat>On-screen Show (4:3)</PresentationFormat>
  <Paragraphs>256</Paragraphs>
  <Slides>41</Slides>
  <Notes>0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“Patient Safety” no Bloco Operatório</vt:lpstr>
      <vt:lpstr>alinhamento</vt:lpstr>
      <vt:lpstr>Patient Safety</vt:lpstr>
      <vt:lpstr>alinhamento</vt:lpstr>
      <vt:lpstr>Patient Safety (WHO)</vt:lpstr>
      <vt:lpstr>alinhamento</vt:lpstr>
      <vt:lpstr>Patient Safety</vt:lpstr>
      <vt:lpstr>Patient Safety</vt:lpstr>
      <vt:lpstr>Patient Safety</vt:lpstr>
      <vt:lpstr>alinhamento</vt:lpstr>
      <vt:lpstr>Metas Internacionais de Segurança do Doente</vt:lpstr>
      <vt:lpstr>Metas Internacionais de Segurança do Doente</vt:lpstr>
      <vt:lpstr>Metas Internacionais de Segurança do Doente</vt:lpstr>
      <vt:lpstr>Metas Internacionais de Segurança do Doente</vt:lpstr>
      <vt:lpstr>Metas Internacionais de Segurança do Doente</vt:lpstr>
      <vt:lpstr>PowerPoint Presentation</vt:lpstr>
      <vt:lpstr>Metas Internacionais de Segurança do Doente</vt:lpstr>
      <vt:lpstr>Metas Internacionais de Segurança do Doente</vt:lpstr>
      <vt:lpstr>alinhamento</vt:lpstr>
      <vt:lpstr>Bloco Operatório</vt:lpstr>
      <vt:lpstr>PowerPoint Presentation</vt:lpstr>
      <vt:lpstr>Segurança do Doente</vt:lpstr>
      <vt:lpstr>Oportunidades de Melhoria</vt:lpstr>
      <vt:lpstr>Análise de Risco</vt:lpstr>
      <vt:lpstr>Oportunidade de Melhoria</vt:lpstr>
      <vt:lpstr>Oportunidade de Melhoria</vt:lpstr>
      <vt:lpstr>Oportunidade de Melhoria</vt:lpstr>
      <vt:lpstr>Oportunidade de Melhoria</vt:lpstr>
      <vt:lpstr>Oportunidade de Melhoria</vt:lpstr>
      <vt:lpstr>Oportunidade de Melhoria</vt:lpstr>
      <vt:lpstr> Isbar - Identificação  </vt:lpstr>
      <vt:lpstr> iSbar - Situação Atual/Causa  </vt:lpstr>
      <vt:lpstr> isBar - Antecedentes/Anamnese  </vt:lpstr>
      <vt:lpstr> isbAr - Avaliação  </vt:lpstr>
      <vt:lpstr> isbaR - Recomendações   </vt:lpstr>
      <vt:lpstr>Oportunidade de Melhoria</vt:lpstr>
      <vt:lpstr>Oportunidade de Melhoria</vt:lpstr>
      <vt:lpstr>SEGURANÇA DO PACIENTE</vt:lpstr>
      <vt:lpstr>SEGURANÇA DO PACIENTE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“Patient Safety” em Bloco Operatório</dc:title>
  <dc:creator>Carlos T. Marques</dc:creator>
  <cp:lastModifiedBy>Carlos T. Marques</cp:lastModifiedBy>
  <cp:revision>31</cp:revision>
  <dcterms:created xsi:type="dcterms:W3CDTF">2019-01-14T02:09:21Z</dcterms:created>
  <dcterms:modified xsi:type="dcterms:W3CDTF">2019-01-17T09:34:42Z</dcterms:modified>
</cp:coreProperties>
</file>