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3" r:id="rId4"/>
    <p:sldId id="265" r:id="rId5"/>
    <p:sldId id="267" r:id="rId6"/>
    <p:sldId id="268" r:id="rId7"/>
    <p:sldId id="264" r:id="rId8"/>
    <p:sldId id="269" r:id="rId9"/>
    <p:sldId id="270" r:id="rId10"/>
    <p:sldId id="266" r:id="rId11"/>
    <p:sldId id="272" r:id="rId12"/>
    <p:sldId id="273" r:id="rId13"/>
    <p:sldId id="260" r:id="rId14"/>
    <p:sldId id="274" r:id="rId1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C4A7"/>
    <a:srgbClr val="217566"/>
    <a:srgbClr val="4F4E4E"/>
    <a:srgbClr val="B4D5C0"/>
    <a:srgbClr val="358874"/>
    <a:srgbClr val="4E9C82"/>
    <a:srgbClr val="067136"/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édio 2 - Destaqu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Estilo Claro 3 - Destaqu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9"/>
    <p:restoredTop sz="94626"/>
  </p:normalViewPr>
  <p:slideViewPr>
    <p:cSldViewPr snapToGrid="0">
      <p:cViewPr varScale="1">
        <p:scale>
          <a:sx n="100" d="100"/>
          <a:sy n="100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FF233-7A37-B149-B34A-942D76B885D7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ABDB9-6393-454C-8CDC-B2B4269CF0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3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98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BFFB6-FDC0-BC16-433B-B6B4DDF38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AC63BAA4-6058-0E86-749C-AA32BA55E7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8CDEA675-F711-B4CC-CB6D-85A3E463A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04F1371-8F22-F1DD-3487-CC367F500A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391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8F035-5339-30C4-7A6E-8DFE17B8C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090320AA-77C7-B522-CF61-8AB25D792C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D94D264E-BFAD-105B-D809-357326E4AA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E32BBA35-FD34-5A24-90C1-40849F0FEA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36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06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83D393-C019-5E4D-994D-DE11AAD45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2B325161-70C0-310C-CECC-A5F74F42A0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6AA3C07B-4E3C-5496-DB7B-13311903F2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DC1A46F5-0BBD-D1FC-8602-BD2B777EA5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09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7E36A-9E7B-05C4-E398-A8F956A43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CA75D73F-D436-9B79-2858-AB958816F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EB0A56CC-BB94-9114-DE57-257C8F85EF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E7BF5FE-4EB2-71F7-8BE6-C7A8FC905C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23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BF972-B14C-F646-52A6-A53392195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31702391-6948-EE92-A6B9-4083AA4D3C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4471F060-6BA2-68FF-335B-5F5597741B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A2836D47-720F-54B6-B56B-B950C67487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3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DF9E0-E40C-A667-BFEF-F97176B55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971128F4-CDCE-1A17-C336-9C19BB91E5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9CF89A0A-68EA-FB48-1753-4D6522E137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55DCB3C-515B-59A3-8423-F67EE78349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68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CE9F8-CB98-A671-1417-AA4A31D5F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31BFDC39-7057-8F5F-A36E-0BEE0BB22F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B60A95C7-4039-EFD7-862B-385A4DD9E1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64924A77-FB77-DC73-3ED9-57EE5E1B9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37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D72166-D8A0-0D5E-2300-DDDA6D2A0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6D7C53E8-B6FB-7F0A-312E-13B602FEF1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7F120478-B94D-4592-B479-C948162D40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B0113E1-AB08-0777-BA1F-4484D50AAB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67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B09B7-6DA4-5514-3B6C-83C123BD0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5D9BCCA2-A81B-AB33-03CB-F7CD50F19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0C3F5CD4-4C67-B2D5-6778-6C9D7FFA6F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8F41089-8575-AF80-94C0-2AF0EC2C8B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ABDB9-6393-454C-8CDC-B2B4269CF0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0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pa">
    <p:bg>
      <p:bgPr>
        <a:gradFill flip="none" rotWithShape="1">
          <a:gsLst>
            <a:gs pos="0">
              <a:schemeClr val="bg2">
                <a:lumMod val="90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>
            <a:extLst>
              <a:ext uri="{FF2B5EF4-FFF2-40B4-BE49-F238E27FC236}">
                <a16:creationId xmlns:a16="http://schemas.microsoft.com/office/drawing/2014/main" id="{1963F2BD-2281-31C2-6BD6-B5C16B337E63}"/>
              </a:ext>
            </a:extLst>
          </p:cNvPr>
          <p:cNvSpPr/>
          <p:nvPr userDrawn="1"/>
        </p:nvSpPr>
        <p:spPr>
          <a:xfrm>
            <a:off x="-122688" y="-152399"/>
            <a:ext cx="12437376" cy="6858000"/>
          </a:xfrm>
          <a:prstGeom prst="rect">
            <a:avLst/>
          </a:prstGeom>
          <a:gradFill flip="none" rotWithShape="1">
            <a:gsLst>
              <a:gs pos="0">
                <a:srgbClr val="4E9C82"/>
              </a:gs>
              <a:gs pos="100000">
                <a:srgbClr val="35887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5EF1D8DB-481F-F60E-F05C-821CC9D5F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7398288" y="-1586801"/>
            <a:ext cx="6826969" cy="6826969"/>
          </a:xfrm>
          <a:prstGeom prst="rect">
            <a:avLst/>
          </a:prstGeom>
          <a:noFill/>
        </p:spPr>
      </p:pic>
      <p:sp>
        <p:nvSpPr>
          <p:cNvPr id="11" name="Retângulo Arredondado 10">
            <a:extLst>
              <a:ext uri="{FF2B5EF4-FFF2-40B4-BE49-F238E27FC236}">
                <a16:creationId xmlns:a16="http://schemas.microsoft.com/office/drawing/2014/main" id="{46B1D0DB-5B0A-D65F-0A22-F9B2BC6445BF}"/>
              </a:ext>
            </a:extLst>
          </p:cNvPr>
          <p:cNvSpPr/>
          <p:nvPr userDrawn="1"/>
        </p:nvSpPr>
        <p:spPr>
          <a:xfrm>
            <a:off x="6096000" y="5156665"/>
            <a:ext cx="8298613" cy="12207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2D146F8-C167-C439-CE5E-6EBA072FC9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1200" y="665163"/>
            <a:ext cx="5984240" cy="864539"/>
          </a:xfrm>
          <a:prstGeom prst="rect">
            <a:avLst/>
          </a:prstGeom>
        </p:spPr>
        <p:txBody>
          <a:bodyPr anchor="t"/>
          <a:lstStyle>
            <a:lvl1pPr algn="l"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PT" dirty="0"/>
              <a:t>TÍTULO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CFCE1B1-EAA7-477D-C634-FFF955EBB55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1199" y="2795540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/>
              <a:t>SUBTÍTULO</a:t>
            </a:r>
          </a:p>
        </p:txBody>
      </p:sp>
      <p:pic>
        <p:nvPicPr>
          <p:cNvPr id="10" name="Imagem 9" descr="Uma imagem com Tipo de letra, design gráfico, Gráficos, captura de ecrã&#10;&#10;Descrição gerada automaticamente">
            <a:extLst>
              <a:ext uri="{FF2B5EF4-FFF2-40B4-BE49-F238E27FC236}">
                <a16:creationId xmlns:a16="http://schemas.microsoft.com/office/drawing/2014/main" id="{8E247AAB-7BAC-1464-9949-B7CC7F2CC4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68113" y="5409637"/>
            <a:ext cx="4451979" cy="72482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42E68B4B-C431-2E85-5446-167FFF354C22}"/>
              </a:ext>
            </a:extLst>
          </p:cNvPr>
          <p:cNvSpPr/>
          <p:nvPr userDrawn="1"/>
        </p:nvSpPr>
        <p:spPr>
          <a:xfrm>
            <a:off x="711199" y="2296464"/>
            <a:ext cx="5586083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rgbClr val="4F4E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07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you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04FDBBDB-5FFB-DD22-09CE-E8935D7A5247}"/>
              </a:ext>
            </a:extLst>
          </p:cNvPr>
          <p:cNvSpPr/>
          <p:nvPr userDrawn="1"/>
        </p:nvSpPr>
        <p:spPr>
          <a:xfrm>
            <a:off x="-1" y="1"/>
            <a:ext cx="12192001" cy="1251100"/>
          </a:xfrm>
          <a:prstGeom prst="rect">
            <a:avLst/>
          </a:prstGeom>
          <a:gradFill flip="none" rotWithShape="1">
            <a:gsLst>
              <a:gs pos="0">
                <a:srgbClr val="8CC4A7"/>
              </a:gs>
              <a:gs pos="100000">
                <a:srgbClr val="35887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D0D727B-6AD3-D1FF-6B3A-4C9AD5C8CA0C}"/>
              </a:ext>
            </a:extLst>
          </p:cNvPr>
          <p:cNvSpPr/>
          <p:nvPr userDrawn="1"/>
        </p:nvSpPr>
        <p:spPr>
          <a:xfrm>
            <a:off x="11226281" y="207857"/>
            <a:ext cx="835387" cy="83538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AD3194F-31B1-4386-3183-5D831B1AA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540" y="1430487"/>
            <a:ext cx="11112260" cy="47464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295DCD5-5BFE-F55E-76AD-FB41014D9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772AAF-293F-6243-9157-65B7F03D5A60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991E22B-C669-D477-2E82-621B41FB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540" y="234111"/>
            <a:ext cx="9627079" cy="864139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Clique para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03A0F61-C142-64C8-8C78-39106FCB50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53798" y="335374"/>
            <a:ext cx="580351" cy="58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8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you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5E8B4A12-63CE-76AF-BAF6-017D5D880120}"/>
              </a:ext>
            </a:extLst>
          </p:cNvPr>
          <p:cNvSpPr/>
          <p:nvPr userDrawn="1"/>
        </p:nvSpPr>
        <p:spPr>
          <a:xfrm rot="5400000">
            <a:off x="-2803450" y="2803450"/>
            <a:ext cx="6858000" cy="1251100"/>
          </a:xfrm>
          <a:prstGeom prst="rect">
            <a:avLst/>
          </a:prstGeom>
          <a:gradFill flip="none" rotWithShape="1">
            <a:gsLst>
              <a:gs pos="0">
                <a:srgbClr val="8CC4A7"/>
              </a:gs>
              <a:gs pos="100000">
                <a:srgbClr val="35887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DECD47E-D931-E87F-B7A3-7982622DEEFE}"/>
              </a:ext>
            </a:extLst>
          </p:cNvPr>
          <p:cNvSpPr/>
          <p:nvPr userDrawn="1"/>
        </p:nvSpPr>
        <p:spPr>
          <a:xfrm>
            <a:off x="207855" y="5773944"/>
            <a:ext cx="835387" cy="83538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AD3194F-31B1-4386-3183-5D831B1AA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9570" y="1466011"/>
            <a:ext cx="9684587" cy="47464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DA4D585-24C2-5876-23AB-EB5E5592BF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62818" y="6390856"/>
            <a:ext cx="2743200" cy="365125"/>
          </a:xfrm>
          <a:prstGeom prst="rect">
            <a:avLst/>
          </a:prstGeom>
        </p:spPr>
        <p:txBody>
          <a:bodyPr/>
          <a:lstStyle/>
          <a:p>
            <a:fld id="{2F9549C8-525E-5240-9F41-2C1413507764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C9D80C8-CEF0-6499-6051-6B1686028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63218" y="63908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295DCD5-5BFE-F55E-76AD-FB41014D9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5218" y="6390856"/>
            <a:ext cx="2298939" cy="365125"/>
          </a:xfrm>
          <a:prstGeom prst="rect">
            <a:avLst/>
          </a:prstGeom>
        </p:spPr>
        <p:txBody>
          <a:bodyPr/>
          <a:lstStyle/>
          <a:p>
            <a:fld id="{F9772AAF-293F-6243-9157-65B7F03D5A60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991E22B-C669-D477-2E82-621B41FB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7078" y="213443"/>
            <a:ext cx="9627079" cy="864139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17566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03A0F61-C142-64C8-8C78-39106FCB50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3057" y="5922311"/>
            <a:ext cx="580351" cy="58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33FE4836-9ECA-014C-4967-83AEAB281C53}"/>
              </a:ext>
            </a:extLst>
          </p:cNvPr>
          <p:cNvSpPr/>
          <p:nvPr userDrawn="1"/>
        </p:nvSpPr>
        <p:spPr>
          <a:xfrm>
            <a:off x="0" y="0"/>
            <a:ext cx="8250688" cy="6858000"/>
          </a:xfrm>
          <a:prstGeom prst="rect">
            <a:avLst/>
          </a:prstGeom>
          <a:gradFill flip="none" rotWithShape="1">
            <a:gsLst>
              <a:gs pos="0">
                <a:srgbClr val="4E9C82"/>
              </a:gs>
              <a:gs pos="100000">
                <a:srgbClr val="35887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676B12B-FA3B-EB7C-833D-F374AFADA4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9593" y="2563904"/>
            <a:ext cx="1730192" cy="1730192"/>
          </a:xfrm>
          <a:prstGeom prst="rect">
            <a:avLst/>
          </a:prstGeom>
        </p:spPr>
      </p:pic>
      <p:sp>
        <p:nvSpPr>
          <p:cNvPr id="9" name="Retângulo Arredondado 8">
            <a:extLst>
              <a:ext uri="{FF2B5EF4-FFF2-40B4-BE49-F238E27FC236}">
                <a16:creationId xmlns:a16="http://schemas.microsoft.com/office/drawing/2014/main" id="{375C9CC6-ADC7-E062-7364-CEEC625E5443}"/>
              </a:ext>
            </a:extLst>
          </p:cNvPr>
          <p:cNvSpPr/>
          <p:nvPr userDrawn="1"/>
        </p:nvSpPr>
        <p:spPr>
          <a:xfrm>
            <a:off x="-1038905" y="2563904"/>
            <a:ext cx="7134905" cy="1870073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880CB35-9C33-E91B-5EF8-AE6EB02E0A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-884938" y="500953"/>
            <a:ext cx="6826969" cy="6826969"/>
          </a:xfrm>
          <a:prstGeom prst="rect">
            <a:avLst/>
          </a:prstGeom>
          <a:noFill/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A6BFBE33-0B39-16A1-3BDD-2B0187C3475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727" y="3066670"/>
            <a:ext cx="5984240" cy="864539"/>
          </a:xfrm>
          <a:prstGeom prst="rect">
            <a:avLst/>
          </a:prstGeom>
        </p:spPr>
        <p:txBody>
          <a:bodyPr anchor="t"/>
          <a:lstStyle>
            <a:lvl1pPr algn="l"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PT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85035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r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6B03BFE1-2E56-3009-4FDF-F331CDB8CB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9549C8-525E-5240-9F41-2C1413507764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FA365523-9FC3-A4AF-84F1-B0723413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43C7086C-75CA-7194-BE33-A8C37CCE3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772AAF-293F-6243-9157-65B7F03D5A60}" type="slidenum">
              <a:rPr lang="pt-PT" smtClean="0"/>
              <a:t>‹nº›</a:t>
            </a:fld>
            <a:endParaRPr lang="pt-PT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94937F8-D42E-EAF2-76C4-142AB6CE7AC0}"/>
              </a:ext>
            </a:extLst>
          </p:cNvPr>
          <p:cNvSpPr/>
          <p:nvPr userDrawn="1"/>
        </p:nvSpPr>
        <p:spPr>
          <a:xfrm>
            <a:off x="0" y="3278038"/>
            <a:ext cx="12192000" cy="3579962"/>
          </a:xfrm>
          <a:prstGeom prst="rect">
            <a:avLst/>
          </a:prstGeom>
          <a:gradFill flip="none" rotWithShape="1">
            <a:gsLst>
              <a:gs pos="0">
                <a:srgbClr val="4E9C82"/>
              </a:gs>
              <a:gs pos="100000">
                <a:srgbClr val="35887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Arredondado 5">
            <a:extLst>
              <a:ext uri="{FF2B5EF4-FFF2-40B4-BE49-F238E27FC236}">
                <a16:creationId xmlns:a16="http://schemas.microsoft.com/office/drawing/2014/main" id="{A3D2BF84-DC8A-DACC-982D-F821D63CE154}"/>
              </a:ext>
            </a:extLst>
          </p:cNvPr>
          <p:cNvSpPr/>
          <p:nvPr userDrawn="1"/>
        </p:nvSpPr>
        <p:spPr>
          <a:xfrm>
            <a:off x="-1360814" y="4490228"/>
            <a:ext cx="7134905" cy="112365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786B13E-880A-2BF1-A50C-4933CFCABA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7134905" y="4331081"/>
            <a:ext cx="6826969" cy="6826969"/>
          </a:xfrm>
          <a:prstGeom prst="rect">
            <a:avLst/>
          </a:prstGeom>
          <a:noFill/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B0C1AF2D-AC3D-F843-CD37-A8B87B4D0978}"/>
              </a:ext>
            </a:extLst>
          </p:cNvPr>
          <p:cNvSpPr txBox="1"/>
          <p:nvPr userDrawn="1"/>
        </p:nvSpPr>
        <p:spPr>
          <a:xfrm>
            <a:off x="1136001" y="4632458"/>
            <a:ext cx="546801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4800" dirty="0">
                <a:solidFill>
                  <a:srgbClr val="217566"/>
                </a:solidFill>
              </a:rPr>
              <a:t>OBRIGADO</a:t>
            </a:r>
          </a:p>
        </p:txBody>
      </p:sp>
      <p:pic>
        <p:nvPicPr>
          <p:cNvPr id="10" name="Imagem 9" descr="Uma imagem com Tipo de letra, design gráfico, Gráficos, captura de ecrã&#10;&#10;Descrição gerada automaticamente">
            <a:extLst>
              <a:ext uri="{FF2B5EF4-FFF2-40B4-BE49-F238E27FC236}">
                <a16:creationId xmlns:a16="http://schemas.microsoft.com/office/drawing/2014/main" id="{6DAA0E36-17E7-9741-D406-B42D7F84D4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41334" y="690296"/>
            <a:ext cx="3909332" cy="636472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E872989C-16F8-BD12-48AD-EF3E2AD3B962}"/>
              </a:ext>
            </a:extLst>
          </p:cNvPr>
          <p:cNvSpPr txBox="1"/>
          <p:nvPr userDrawn="1"/>
        </p:nvSpPr>
        <p:spPr>
          <a:xfrm>
            <a:off x="3361995" y="1713220"/>
            <a:ext cx="546801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4000" b="1" i="0" dirty="0">
                <a:solidFill>
                  <a:srgbClr val="2175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SUA SAÚDE </a:t>
            </a:r>
          </a:p>
          <a:p>
            <a:pPr algn="ctr"/>
            <a:r>
              <a:rPr lang="pt-PT" sz="4000" b="1" i="0" dirty="0">
                <a:solidFill>
                  <a:srgbClr val="2175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NOSSA MISSÃO</a:t>
            </a:r>
            <a:endParaRPr lang="pt-PT" sz="4000" b="1" i="0" dirty="0">
              <a:solidFill>
                <a:srgbClr val="2175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17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6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4EE1B7-6B87-D659-E576-D04C6ABCD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00" y="665163"/>
            <a:ext cx="11165114" cy="1655762"/>
          </a:xfrm>
        </p:spPr>
        <p:txBody>
          <a:bodyPr>
            <a:noAutofit/>
          </a:bodyPr>
          <a:lstStyle/>
          <a:p>
            <a:r>
              <a:rPr lang="pt-PT" sz="3600" dirty="0"/>
              <a:t>8-ZONE LUNG ULTRASOUND AND BIOIMPEDANCE ANALYSIS FOR ASSESSMENT OF HYDRATION STATUS IN HEMODIALYSIS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398712-E414-6367-5403-66BBBF5D3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199" y="2795539"/>
            <a:ext cx="11284858" cy="2124803"/>
          </a:xfrm>
        </p:spPr>
        <p:txBody>
          <a:bodyPr/>
          <a:lstStyle/>
          <a:p>
            <a:r>
              <a:rPr lang="pt-PT" dirty="0"/>
              <a:t>Andreia Curto, Pedro Campos, Mariana Ramos, Inês Alexandre, Ana Catarina Brás, Afonso Santos, Miguel Verdelho, Ana Pires, Adelaide Serra, Fernando Domingos </a:t>
            </a:r>
          </a:p>
          <a:p>
            <a:endParaRPr lang="pt-PT" dirty="0"/>
          </a:p>
          <a:p>
            <a:r>
              <a:rPr lang="pt-PT" b="1" dirty="0"/>
              <a:t>DEPARTMENT OF NEPHROLOGY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D0597D34-93F6-9357-8CDD-7D7DE08F2F45}"/>
              </a:ext>
            </a:extLst>
          </p:cNvPr>
          <p:cNvSpPr txBox="1">
            <a:spLocks/>
          </p:cNvSpPr>
          <p:nvPr/>
        </p:nvSpPr>
        <p:spPr>
          <a:xfrm>
            <a:off x="711199" y="5646283"/>
            <a:ext cx="5384801" cy="45946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/>
              <a:t>30</a:t>
            </a:r>
            <a:r>
              <a:rPr lang="pt-PT" baseline="30000" dirty="0"/>
              <a:t>th</a:t>
            </a:r>
            <a:r>
              <a:rPr lang="pt-PT" dirty="0"/>
              <a:t> </a:t>
            </a:r>
            <a:r>
              <a:rPr lang="pt-PT" dirty="0" err="1"/>
              <a:t>January</a:t>
            </a:r>
            <a:r>
              <a:rPr lang="pt-PT" dirty="0"/>
              <a:t> 2024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1109307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A270F-3EC0-5F13-82EF-8FA7A996F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9ED9105-A8D8-E46B-0F24-2AEEE6B89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C73EE8BB-B0D9-7523-C0C2-D090CC76891C}"/>
                  </a:ext>
                </a:extLst>
              </p:cNvPr>
              <p:cNvSpPr txBox="1"/>
              <p:nvPr/>
            </p:nvSpPr>
            <p:spPr>
              <a:xfrm>
                <a:off x="367664" y="4915266"/>
                <a:ext cx="6096000" cy="783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b="1" dirty="0" err="1"/>
                  <a:t>Normalized</a:t>
                </a:r>
                <a:r>
                  <a:rPr lang="pt-PT" b="1" dirty="0"/>
                  <a:t> </a:t>
                </a:r>
                <a:r>
                  <a:rPr lang="pt-PT" b="1" dirty="0" err="1"/>
                  <a:t>overhydration</a:t>
                </a:r>
                <a:r>
                  <a:rPr lang="pt-PT" b="1" dirty="0"/>
                  <a:t> (%)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PT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PT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b="1" i="0" smtClean="0">
                                <a:latin typeface="Cambria Math" panose="02040503050406030204" pitchFamily="18" charset="0"/>
                              </a:rPr>
                              <m:t>𝐎𝐇</m:t>
                            </m:r>
                          </m:num>
                          <m:den>
                            <m:r>
                              <a:rPr lang="pt-PT" b="1" i="0" smtClean="0">
                                <a:latin typeface="Cambria Math" panose="02040503050406030204" pitchFamily="18" charset="0"/>
                              </a:rPr>
                              <m:t>𝐄𝐂𝐖</m:t>
                            </m:r>
                          </m:den>
                        </m:f>
                        <m:r>
                          <a:rPr lang="pt-PT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pt-PT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𝟏𝟎𝟎</m:t>
                        </m:r>
                      </m:e>
                    </m:d>
                  </m:oMath>
                </a14:m>
                <a:endParaRPr lang="pt-PT" b="1" dirty="0"/>
              </a:p>
              <a:p>
                <a:endParaRPr lang="pt-PT" b="1" dirty="0"/>
              </a:p>
            </p:txBody>
          </p:sp>
        </mc:Choice>
        <mc:Fallback xmlns=""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C73EE8BB-B0D9-7523-C0C2-D090CC768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664" y="4915266"/>
                <a:ext cx="6096000" cy="783869"/>
              </a:xfrm>
              <a:prstGeom prst="rect">
                <a:avLst/>
              </a:prstGeom>
              <a:blipFill>
                <a:blip r:embed="rId3"/>
                <a:stretch>
                  <a:fillRect l="-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ixaDeTexto 5">
            <a:extLst>
              <a:ext uri="{FF2B5EF4-FFF2-40B4-BE49-F238E27FC236}">
                <a16:creationId xmlns:a16="http://schemas.microsoft.com/office/drawing/2014/main" id="{BF3BBC39-73EF-03E2-B3A4-E20195A2381D}"/>
              </a:ext>
            </a:extLst>
          </p:cNvPr>
          <p:cNvSpPr txBox="1"/>
          <p:nvPr/>
        </p:nvSpPr>
        <p:spPr>
          <a:xfrm>
            <a:off x="241540" y="1474832"/>
            <a:ext cx="6096000" cy="57845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defPPr>
              <a:defRPr lang="pt-PT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pt-PT" dirty="0" err="1"/>
              <a:t>Bioimpedance</a:t>
            </a:r>
            <a:r>
              <a:rPr lang="pt-PT" dirty="0"/>
              <a:t> </a:t>
            </a:r>
            <a:r>
              <a:rPr lang="pt-PT" dirty="0" err="1"/>
              <a:t>analysis</a:t>
            </a:r>
            <a:r>
              <a:rPr lang="pt-PT" dirty="0"/>
              <a:t> (</a:t>
            </a:r>
            <a:r>
              <a:rPr lang="pt-PT" dirty="0" err="1"/>
              <a:t>before</a:t>
            </a:r>
            <a:r>
              <a:rPr lang="pt-PT" dirty="0"/>
              <a:t> HD)</a:t>
            </a:r>
          </a:p>
        </p:txBody>
      </p:sp>
      <p:graphicFrame>
        <p:nvGraphicFramePr>
          <p:cNvPr id="7" name="Table 34">
            <a:extLst>
              <a:ext uri="{FF2B5EF4-FFF2-40B4-BE49-F238E27FC236}">
                <a16:creationId xmlns:a16="http://schemas.microsoft.com/office/drawing/2014/main" id="{184B2B79-5952-E8B4-481C-E968A301B5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889491"/>
              </p:ext>
            </p:extLst>
          </p:nvPr>
        </p:nvGraphicFramePr>
        <p:xfrm>
          <a:off x="241540" y="2547613"/>
          <a:ext cx="6096000" cy="2052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721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4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Value (IQR)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Total body water TBW (L)</a:t>
                      </a:r>
                      <a:endParaRPr lang="en-CA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38.2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(34-45)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pPr marL="0" marR="0" lvl="0" indent="0" algn="l" defTabSz="26879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Extracellular water ECW (L)</a:t>
                      </a:r>
                      <a:endParaRPr lang="en-CA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18.2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(14.6-22.4)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Intracellular water ICW (L)</a:t>
                      </a:r>
                      <a:endParaRPr lang="en-CA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20.8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(17.7-24.2)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Normalized overhydration (%)</a:t>
                      </a:r>
                      <a:endParaRPr lang="en-CA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13.8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(3-18)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0" name="Agrupar 19">
            <a:extLst>
              <a:ext uri="{FF2B5EF4-FFF2-40B4-BE49-F238E27FC236}">
                <a16:creationId xmlns:a16="http://schemas.microsoft.com/office/drawing/2014/main" id="{623F7EAD-E743-104C-5B34-B7B886DF8D32}"/>
              </a:ext>
            </a:extLst>
          </p:cNvPr>
          <p:cNvGrpSpPr/>
          <p:nvPr/>
        </p:nvGrpSpPr>
        <p:grpSpPr>
          <a:xfrm>
            <a:off x="7041930" y="1474832"/>
            <a:ext cx="4982102" cy="5080843"/>
            <a:chOff x="7041930" y="1474832"/>
            <a:chExt cx="4982102" cy="5080843"/>
          </a:xfrm>
        </p:grpSpPr>
        <p:grpSp>
          <p:nvGrpSpPr>
            <p:cNvPr id="19" name="Agrupar 18">
              <a:extLst>
                <a:ext uri="{FF2B5EF4-FFF2-40B4-BE49-F238E27FC236}">
                  <a16:creationId xmlns:a16="http://schemas.microsoft.com/office/drawing/2014/main" id="{8F698B5E-C5EF-F891-4F69-34398BA6AFF1}"/>
                </a:ext>
              </a:extLst>
            </p:cNvPr>
            <p:cNvGrpSpPr/>
            <p:nvPr/>
          </p:nvGrpSpPr>
          <p:grpSpPr>
            <a:xfrm>
              <a:off x="7041930" y="2547613"/>
              <a:ext cx="4982102" cy="2960141"/>
              <a:chOff x="7041930" y="2774730"/>
              <a:chExt cx="4982102" cy="2960141"/>
            </a:xfrm>
          </p:grpSpPr>
          <p:grpSp>
            <p:nvGrpSpPr>
              <p:cNvPr id="18" name="Agrupar 17">
                <a:extLst>
                  <a:ext uri="{FF2B5EF4-FFF2-40B4-BE49-F238E27FC236}">
                    <a16:creationId xmlns:a16="http://schemas.microsoft.com/office/drawing/2014/main" id="{3C960D24-E834-52DD-F038-BA1775AAACCD}"/>
                  </a:ext>
                </a:extLst>
              </p:cNvPr>
              <p:cNvGrpSpPr/>
              <p:nvPr/>
            </p:nvGrpSpPr>
            <p:grpSpPr>
              <a:xfrm>
                <a:off x="7041930" y="2774730"/>
                <a:ext cx="4982102" cy="2952825"/>
                <a:chOff x="7041930" y="2774730"/>
                <a:chExt cx="4982102" cy="2952825"/>
              </a:xfrm>
            </p:grpSpPr>
            <p:pic>
              <p:nvPicPr>
                <p:cNvPr id="13" name="Imagem 12">
                  <a:extLst>
                    <a:ext uri="{FF2B5EF4-FFF2-40B4-BE49-F238E27FC236}">
                      <a16:creationId xmlns:a16="http://schemas.microsoft.com/office/drawing/2014/main" id="{4F57EEE2-B91C-0C7B-6A89-F81EEFCBE2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12627"/>
                <a:stretch/>
              </p:blipFill>
              <p:spPr>
                <a:xfrm>
                  <a:off x="7041930" y="2774730"/>
                  <a:ext cx="4982102" cy="2680891"/>
                </a:xfrm>
                <a:prstGeom prst="rect">
                  <a:avLst/>
                </a:prstGeom>
              </p:spPr>
            </p:pic>
            <p:sp>
              <p:nvSpPr>
                <p:cNvPr id="14" name="CaixaDeTexto 13">
                  <a:extLst>
                    <a:ext uri="{FF2B5EF4-FFF2-40B4-BE49-F238E27FC236}">
                      <a16:creationId xmlns:a16="http://schemas.microsoft.com/office/drawing/2014/main" id="{466DA975-35C3-5A94-F0B5-2CA8FA2250C4}"/>
                    </a:ext>
                  </a:extLst>
                </p:cNvPr>
                <p:cNvSpPr txBox="1"/>
                <p:nvPr/>
              </p:nvSpPr>
              <p:spPr>
                <a:xfrm>
                  <a:off x="10161914" y="3342780"/>
                  <a:ext cx="77121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2400" b="1" dirty="0"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11" name="CaixaDeTexto 10">
                  <a:extLst>
                    <a:ext uri="{FF2B5EF4-FFF2-40B4-BE49-F238E27FC236}">
                      <a16:creationId xmlns:a16="http://schemas.microsoft.com/office/drawing/2014/main" id="{7A349160-1E1B-276A-1904-BC2356E7D285}"/>
                    </a:ext>
                  </a:extLst>
                </p:cNvPr>
                <p:cNvSpPr txBox="1"/>
                <p:nvPr/>
              </p:nvSpPr>
              <p:spPr>
                <a:xfrm>
                  <a:off x="8751538" y="5419778"/>
                  <a:ext cx="212903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400" b="1" dirty="0" err="1">
                      <a:cs typeface="Arial" panose="020B0604020202020204" pitchFamily="34" charset="0"/>
                    </a:rPr>
                    <a:t>Before</a:t>
                  </a:r>
                  <a:r>
                    <a:rPr lang="pt-PT" sz="1400" b="1" dirty="0">
                      <a:cs typeface="Arial" panose="020B0604020202020204" pitchFamily="34" charset="0"/>
                    </a:rPr>
                    <a:t> HD</a:t>
                  </a:r>
                </a:p>
              </p:txBody>
            </p:sp>
          </p:grpSp>
          <p:sp>
            <p:nvSpPr>
              <p:cNvPr id="12" name="CaixaDeTexto 11">
                <a:extLst>
                  <a:ext uri="{FF2B5EF4-FFF2-40B4-BE49-F238E27FC236}">
                    <a16:creationId xmlns:a16="http://schemas.microsoft.com/office/drawing/2014/main" id="{0EF185AB-335F-DC98-8AC2-4B717EBD8EF8}"/>
                  </a:ext>
                </a:extLst>
              </p:cNvPr>
              <p:cNvSpPr txBox="1"/>
              <p:nvPr/>
            </p:nvSpPr>
            <p:spPr>
              <a:xfrm>
                <a:off x="9975403" y="5427094"/>
                <a:ext cx="103913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400" b="1" dirty="0" err="1">
                    <a:cs typeface="Arial" panose="020B0604020202020204" pitchFamily="34" charset="0"/>
                  </a:rPr>
                  <a:t>After</a:t>
                </a:r>
                <a:r>
                  <a:rPr lang="pt-PT" sz="1400" b="1" dirty="0">
                    <a:cs typeface="Arial" panose="020B0604020202020204" pitchFamily="34" charset="0"/>
                  </a:rPr>
                  <a:t> HD</a:t>
                </a:r>
              </a:p>
            </p:txBody>
          </p:sp>
        </p:grp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51042B9F-88D9-B9A5-8324-10CD18E044E3}"/>
                </a:ext>
              </a:extLst>
            </p:cNvPr>
            <p:cNvSpPr txBox="1"/>
            <p:nvPr/>
          </p:nvSpPr>
          <p:spPr>
            <a:xfrm>
              <a:off x="7282035" y="5970900"/>
              <a:ext cx="47419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900" b="1">
                  <a:solidFill>
                    <a:srgbClr val="000000"/>
                  </a:solidFill>
                  <a:effectLst/>
                  <a:latin typeface="Arial Rounded MT Bold" panose="020F0704030504030204" pitchFamily="34" charset="77"/>
                  <a:ea typeface="Times New Roman" panose="02020603050405020304" pitchFamily="18" charset="0"/>
                </a:defRPr>
              </a:lvl1pPr>
            </a:lstStyle>
            <a:p>
              <a:r>
                <a:rPr lang="en-GB" sz="1600" b="0" dirty="0">
                  <a:effectLst/>
                  <a:latin typeface="+mn-lt"/>
                  <a:ea typeface="Calibri" panose="020F0502020204030204" pitchFamily="34" charset="0"/>
                  <a:cs typeface="Arial" panose="020B0604020202020204" pitchFamily="34" charset="0"/>
                </a:rPr>
                <a:t>The number of B-lines at the beginning and at the end of the HD were statistically different (* p&lt;0,001).</a:t>
              </a:r>
              <a:r>
                <a:rPr lang="pt-PT" sz="1600" b="0" dirty="0">
                  <a:effectLst/>
                  <a:latin typeface="+mn-lt"/>
                  <a:cs typeface="Arial" panose="020B0604020202020204" pitchFamily="34" charset="0"/>
                </a:rPr>
                <a:t> </a:t>
              </a:r>
              <a:endParaRPr lang="pt-PT" sz="1600" b="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AE00EC5C-8743-42D8-1C21-EE80810A1604}"/>
                </a:ext>
              </a:extLst>
            </p:cNvPr>
            <p:cNvSpPr txBox="1"/>
            <p:nvPr/>
          </p:nvSpPr>
          <p:spPr>
            <a:xfrm>
              <a:off x="7041930" y="1474832"/>
              <a:ext cx="4982102" cy="578452"/>
            </a:xfrm>
            <a:prstGeom prst="rect">
              <a:avLst/>
            </a:prstGeom>
            <a:solidFill>
              <a:srgbClr val="B4D5C0"/>
            </a:solidFill>
            <a:ln>
              <a:solidFill>
                <a:srgbClr val="B4D5C0"/>
              </a:solidFill>
            </a:ln>
          </p:spPr>
          <p:txBody>
            <a:bodyPr anchor="ctr" anchorCtr="0"/>
            <a:lstStyle>
              <a:defPPr>
                <a:defRPr lang="pt-PT"/>
              </a:defPPr>
              <a:lvl1pPr indent="0" algn="ct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pt-PT" dirty="0" err="1"/>
                <a:t>Lung</a:t>
              </a:r>
              <a:r>
                <a:rPr lang="pt-PT" dirty="0"/>
                <a:t> US </a:t>
              </a:r>
              <a:r>
                <a:rPr lang="pt-PT" dirty="0" err="1"/>
                <a:t>before</a:t>
              </a:r>
              <a:r>
                <a:rPr lang="pt-PT" dirty="0"/>
                <a:t> </a:t>
              </a:r>
              <a:r>
                <a:rPr lang="pt-PT" dirty="0" err="1"/>
                <a:t>and</a:t>
              </a:r>
              <a:r>
                <a:rPr lang="pt-PT" dirty="0"/>
                <a:t> </a:t>
              </a:r>
              <a:r>
                <a:rPr lang="pt-PT" dirty="0" err="1"/>
                <a:t>after</a:t>
              </a:r>
              <a:r>
                <a:rPr lang="pt-PT" dirty="0"/>
                <a:t> HD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890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D4369-DB0C-56A6-84AD-E1C7C434A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6B93857-003B-D996-9EEC-557B2FAE9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479DEB0-7BAF-4184-1C52-10F320D686D7}"/>
              </a:ext>
            </a:extLst>
          </p:cNvPr>
          <p:cNvSpPr txBox="1"/>
          <p:nvPr/>
        </p:nvSpPr>
        <p:spPr>
          <a:xfrm>
            <a:off x="241539" y="1474832"/>
            <a:ext cx="7683261" cy="57845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defPPr>
              <a:defRPr lang="pt-PT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pt-PT" dirty="0" err="1"/>
              <a:t>Relation</a:t>
            </a:r>
            <a:r>
              <a:rPr lang="pt-PT" dirty="0"/>
              <a:t> </a:t>
            </a:r>
            <a:r>
              <a:rPr lang="pt-PT" dirty="0" err="1"/>
              <a:t>between</a:t>
            </a:r>
            <a:r>
              <a:rPr lang="pt-PT" dirty="0"/>
              <a:t> </a:t>
            </a:r>
            <a:r>
              <a:rPr lang="pt-PT" dirty="0" err="1"/>
              <a:t>Lung</a:t>
            </a:r>
            <a:r>
              <a:rPr lang="pt-PT" dirty="0"/>
              <a:t> US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Bioimpedance</a:t>
            </a:r>
            <a:endParaRPr lang="pt-PT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6A79B86-FC2F-1110-478D-93B8E4DEF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75" y="2429865"/>
            <a:ext cx="7120391" cy="376815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E2B7B47D-6767-FAB5-9D67-EA91AD67EDB1}"/>
              </a:ext>
            </a:extLst>
          </p:cNvPr>
          <p:cNvSpPr txBox="1"/>
          <p:nvPr/>
        </p:nvSpPr>
        <p:spPr>
          <a:xfrm>
            <a:off x="5426143" y="3838728"/>
            <a:ext cx="20572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r=0.454, p=0.018</a:t>
            </a:r>
            <a:endParaRPr lang="pt-P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86C98FA-3A1C-B7BE-8601-69C2DF4D61D4}"/>
              </a:ext>
            </a:extLst>
          </p:cNvPr>
          <p:cNvSpPr txBox="1"/>
          <p:nvPr/>
        </p:nvSpPr>
        <p:spPr>
          <a:xfrm>
            <a:off x="7924800" y="3344445"/>
            <a:ext cx="414982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The number of B lines also correlated with </a:t>
            </a:r>
            <a:r>
              <a:rPr lang="en-GB" sz="20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ECW</a:t>
            </a:r>
            <a:r>
              <a:rPr lang="en-GB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(r=0.501, p=0.007), </a:t>
            </a:r>
            <a:r>
              <a:rPr lang="en-GB" sz="20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TBW</a:t>
            </a:r>
            <a:r>
              <a:rPr lang="en-GB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(r=0.418, p=0.030), but not ICW (r=0.239, p=0.23)</a:t>
            </a:r>
            <a:endParaRPr lang="pt-PT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452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AEB46-6BDE-CA1D-C476-229366425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EDDE797-9108-9BED-8873-A74BD0A5F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Marcador de Posição de Conteúdo 1">
            <a:extLst>
              <a:ext uri="{FF2B5EF4-FFF2-40B4-BE49-F238E27FC236}">
                <a16:creationId xmlns:a16="http://schemas.microsoft.com/office/drawing/2014/main" id="{E136499E-1FBF-1D17-26CD-A6DA0A49C5F4}"/>
              </a:ext>
            </a:extLst>
          </p:cNvPr>
          <p:cNvSpPr txBox="1">
            <a:spLocks/>
          </p:cNvSpPr>
          <p:nvPr/>
        </p:nvSpPr>
        <p:spPr>
          <a:xfrm>
            <a:off x="343462" y="1690288"/>
            <a:ext cx="11554248" cy="48471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err="1"/>
              <a:t>The</a:t>
            </a:r>
            <a:r>
              <a:rPr lang="pt-PT" dirty="0"/>
              <a:t> 8-zone </a:t>
            </a:r>
            <a:r>
              <a:rPr lang="pt-PT" dirty="0" err="1"/>
              <a:t>Lung</a:t>
            </a:r>
            <a:r>
              <a:rPr lang="pt-PT" dirty="0"/>
              <a:t> US </a:t>
            </a:r>
            <a:r>
              <a:rPr lang="pt-PT" dirty="0" err="1"/>
              <a:t>protocol</a:t>
            </a:r>
            <a:r>
              <a:rPr lang="pt-PT" dirty="0"/>
              <a:t> </a:t>
            </a:r>
            <a:r>
              <a:rPr lang="pt-PT" dirty="0" err="1"/>
              <a:t>is</a:t>
            </a:r>
            <a:r>
              <a:rPr lang="pt-PT" dirty="0"/>
              <a:t> </a:t>
            </a:r>
            <a:r>
              <a:rPr lang="pt-PT" dirty="0" err="1"/>
              <a:t>efficient</a:t>
            </a:r>
            <a:r>
              <a:rPr lang="pt-PT" dirty="0"/>
              <a:t> to </a:t>
            </a:r>
            <a:r>
              <a:rPr lang="pt-PT" dirty="0" err="1"/>
              <a:t>evaluate</a:t>
            </a:r>
            <a:r>
              <a:rPr lang="pt-PT" dirty="0"/>
              <a:t> </a:t>
            </a:r>
            <a:r>
              <a:rPr lang="pt-PT" dirty="0" err="1"/>
              <a:t>patients</a:t>
            </a:r>
            <a:r>
              <a:rPr lang="pt-PT" dirty="0"/>
              <a:t> prior to HD </a:t>
            </a:r>
            <a:r>
              <a:rPr lang="pt-PT" dirty="0" err="1"/>
              <a:t>sessions</a:t>
            </a:r>
            <a:r>
              <a:rPr lang="pt-PT" dirty="0"/>
              <a:t>.</a:t>
            </a:r>
          </a:p>
          <a:p>
            <a:r>
              <a:rPr lang="pt-PT" dirty="0" err="1"/>
              <a:t>There</a:t>
            </a:r>
            <a:r>
              <a:rPr lang="pt-PT" dirty="0"/>
              <a:t> </a:t>
            </a:r>
            <a:r>
              <a:rPr lang="pt-PT" dirty="0" err="1"/>
              <a:t>is</a:t>
            </a:r>
            <a:r>
              <a:rPr lang="pt-PT" dirty="0"/>
              <a:t> a </a:t>
            </a:r>
            <a:r>
              <a:rPr lang="pt-PT" dirty="0" err="1"/>
              <a:t>good</a:t>
            </a:r>
            <a:r>
              <a:rPr lang="pt-PT" dirty="0"/>
              <a:t> </a:t>
            </a:r>
            <a:r>
              <a:rPr lang="pt-PT" dirty="0" err="1"/>
              <a:t>correlation</a:t>
            </a:r>
            <a:r>
              <a:rPr lang="pt-PT" dirty="0"/>
              <a:t> </a:t>
            </a:r>
            <a:r>
              <a:rPr lang="pt-PT" dirty="0" err="1"/>
              <a:t>between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total </a:t>
            </a:r>
            <a:r>
              <a:rPr lang="pt-PT" dirty="0" err="1"/>
              <a:t>number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B </a:t>
            </a:r>
            <a:r>
              <a:rPr lang="pt-PT" dirty="0" err="1"/>
              <a:t>lines</a:t>
            </a:r>
            <a:r>
              <a:rPr lang="pt-PT" dirty="0"/>
              <a:t> </a:t>
            </a:r>
            <a:r>
              <a:rPr lang="pt-PT" dirty="0" err="1"/>
              <a:t>determined</a:t>
            </a:r>
            <a:r>
              <a:rPr lang="pt-PT" dirty="0"/>
              <a:t> </a:t>
            </a:r>
            <a:r>
              <a:rPr lang="pt-PT" dirty="0" err="1"/>
              <a:t>by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8-zone </a:t>
            </a:r>
            <a:r>
              <a:rPr lang="pt-PT" dirty="0" err="1"/>
              <a:t>protocol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bioimpedance</a:t>
            </a:r>
            <a:r>
              <a:rPr lang="pt-PT" dirty="0"/>
              <a:t> </a:t>
            </a:r>
            <a:r>
              <a:rPr lang="pt-PT" dirty="0" err="1"/>
              <a:t>parameters</a:t>
            </a:r>
            <a:r>
              <a:rPr lang="pt-PT" dirty="0"/>
              <a:t> </a:t>
            </a:r>
            <a:r>
              <a:rPr lang="pt-PT" dirty="0" err="1"/>
              <a:t>such</a:t>
            </a:r>
            <a:r>
              <a:rPr lang="pt-PT" dirty="0"/>
              <a:t> as TBW, ECW,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normalized</a:t>
            </a:r>
            <a:r>
              <a:rPr lang="pt-PT" dirty="0"/>
              <a:t> OH.</a:t>
            </a:r>
          </a:p>
          <a:p>
            <a:r>
              <a:rPr lang="en-US" dirty="0">
                <a:cs typeface="Arial" panose="020B0604020202020204" pitchFamily="34" charset="0"/>
              </a:rPr>
              <a:t>This demonstrates that the 8-zone protocol can effectively be used in routine evaluations of HD patients. Although these techniques reflect different over-fluid compartments, they have a complementary </a:t>
            </a:r>
            <a:r>
              <a:rPr lang="en-US" b="1" dirty="0">
                <a:cs typeface="Arial" panose="020B0604020202020204" pitchFamily="34" charset="0"/>
              </a:rPr>
              <a:t>role for fluid overload determination and dry weight guidance</a:t>
            </a:r>
            <a:r>
              <a:rPr lang="en-US" dirty="0">
                <a:cs typeface="Arial" panose="020B0604020202020204" pitchFamily="34" charset="0"/>
              </a:rPr>
              <a:t>.</a:t>
            </a:r>
            <a:endParaRPr lang="en-US" b="1" dirty="0">
              <a:cs typeface="Arial" panose="020B0604020202020204" pitchFamily="34" charset="0"/>
            </a:endParaRPr>
          </a:p>
          <a:p>
            <a:endParaRPr lang="pt-PT" b="1" dirty="0"/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69351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319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90BA2-5F9D-DF60-A340-676F61411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9EBDD8-8BC0-D926-17D0-7DE9BF3D8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00" y="665163"/>
            <a:ext cx="11165114" cy="1655762"/>
          </a:xfrm>
        </p:spPr>
        <p:txBody>
          <a:bodyPr>
            <a:noAutofit/>
          </a:bodyPr>
          <a:lstStyle/>
          <a:p>
            <a:r>
              <a:rPr lang="pt-PT" sz="3600" dirty="0"/>
              <a:t>8-ZONE LUNG ULTRASOUND AND BIOIMPEDANCE ANALYSIS FOR ASSESSMENT OF HYDRATION STATUS IN HEMODIALYSIS 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ACBC5202-D8CB-16D6-87D5-B0A6BBD2BFA2}"/>
              </a:ext>
            </a:extLst>
          </p:cNvPr>
          <p:cNvSpPr txBox="1">
            <a:spLocks/>
          </p:cNvSpPr>
          <p:nvPr/>
        </p:nvSpPr>
        <p:spPr>
          <a:xfrm>
            <a:off x="711199" y="5646283"/>
            <a:ext cx="5384801" cy="45946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/>
              <a:t>30</a:t>
            </a:r>
            <a:r>
              <a:rPr lang="pt-PT" baseline="30000" dirty="0"/>
              <a:t>th</a:t>
            </a:r>
            <a:r>
              <a:rPr lang="pt-PT" dirty="0"/>
              <a:t> </a:t>
            </a:r>
            <a:r>
              <a:rPr lang="pt-PT" dirty="0" err="1"/>
              <a:t>January</a:t>
            </a:r>
            <a:r>
              <a:rPr lang="pt-PT" dirty="0"/>
              <a:t> 2024</a:t>
            </a:r>
            <a:endParaRPr lang="pt-PT" b="1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B7CDFCC8-0EE5-4D17-3371-F1A3611430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199" y="2795539"/>
            <a:ext cx="11284858" cy="2124803"/>
          </a:xfrm>
        </p:spPr>
        <p:txBody>
          <a:bodyPr/>
          <a:lstStyle/>
          <a:p>
            <a:r>
              <a:rPr lang="pt-PT" dirty="0"/>
              <a:t>Andreia Curto, Pedro Campos, Mariana Ramos, Inês Alexandre, Ana Catarina Brás, Afonso Santos, Miguel Verdelho, Ana Pires, Adelaide Serra, Fernando Domingos </a:t>
            </a:r>
          </a:p>
          <a:p>
            <a:endParaRPr lang="pt-PT" dirty="0"/>
          </a:p>
          <a:p>
            <a:r>
              <a:rPr lang="pt-PT" b="1" dirty="0"/>
              <a:t>DEPARTMENT OF NEPHROLOGY</a:t>
            </a:r>
          </a:p>
        </p:txBody>
      </p:sp>
    </p:spTree>
    <p:extLst>
      <p:ext uri="{BB962C8B-B14F-4D97-AF65-F5344CB8AC3E}">
        <p14:creationId xmlns:p14="http://schemas.microsoft.com/office/powerpoint/2010/main" val="128488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>
            <a:extLst>
              <a:ext uri="{FF2B5EF4-FFF2-40B4-BE49-F238E27FC236}">
                <a16:creationId xmlns:a16="http://schemas.microsoft.com/office/drawing/2014/main" id="{15DF3A27-3466-A2AA-883B-818AAA6AF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00" y="4039082"/>
            <a:ext cx="6159260" cy="957048"/>
          </a:xfrm>
        </p:spPr>
        <p:txBody>
          <a:bodyPr/>
          <a:lstStyle/>
          <a:p>
            <a:pPr marL="0" indent="0">
              <a:buNone/>
            </a:pPr>
            <a:r>
              <a:rPr lang="pt-PT" dirty="0"/>
              <a:t>In 2022 </a:t>
            </a:r>
            <a:r>
              <a:rPr lang="pt-PT" dirty="0" err="1"/>
              <a:t>there</a:t>
            </a:r>
            <a:r>
              <a:rPr lang="pt-PT" dirty="0"/>
              <a:t> </a:t>
            </a:r>
            <a:r>
              <a:rPr lang="pt-PT" dirty="0" err="1"/>
              <a:t>were</a:t>
            </a:r>
            <a:r>
              <a:rPr lang="pt-PT" dirty="0"/>
              <a:t> </a:t>
            </a:r>
            <a:r>
              <a:rPr lang="pt-PT" b="1" dirty="0"/>
              <a:t>12878 </a:t>
            </a:r>
            <a:r>
              <a:rPr lang="pt-PT" b="1" dirty="0" err="1"/>
              <a:t>patients</a:t>
            </a:r>
            <a:r>
              <a:rPr lang="pt-PT" b="1" dirty="0"/>
              <a:t> </a:t>
            </a:r>
            <a:r>
              <a:rPr lang="pt-PT" dirty="0" err="1"/>
              <a:t>on</a:t>
            </a:r>
            <a:r>
              <a:rPr lang="pt-PT" dirty="0"/>
              <a:t> </a:t>
            </a:r>
            <a:r>
              <a:rPr lang="pt-PT" dirty="0" err="1"/>
              <a:t>maintenance</a:t>
            </a:r>
            <a:r>
              <a:rPr lang="pt-PT" dirty="0"/>
              <a:t> </a:t>
            </a:r>
            <a:r>
              <a:rPr lang="pt-PT" dirty="0" err="1"/>
              <a:t>hemodialysis</a:t>
            </a:r>
            <a:r>
              <a:rPr lang="pt-PT" dirty="0"/>
              <a:t> in Portugal.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F3C0234C-A88A-CB4D-6EA1-703AC97DB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Introduction</a:t>
            </a:r>
            <a:endParaRPr lang="pt-PT" dirty="0"/>
          </a:p>
        </p:txBody>
      </p:sp>
      <p:sp>
        <p:nvSpPr>
          <p:cNvPr id="8" name="Marcador de Posição de Conteúdo 1">
            <a:extLst>
              <a:ext uri="{FF2B5EF4-FFF2-40B4-BE49-F238E27FC236}">
                <a16:creationId xmlns:a16="http://schemas.microsoft.com/office/drawing/2014/main" id="{BAD15F92-20A2-16A8-A35C-903C354B6CE1}"/>
              </a:ext>
            </a:extLst>
          </p:cNvPr>
          <p:cNvSpPr txBox="1">
            <a:spLocks/>
          </p:cNvSpPr>
          <p:nvPr/>
        </p:nvSpPr>
        <p:spPr>
          <a:xfrm>
            <a:off x="4169228" y="1469571"/>
            <a:ext cx="7781232" cy="1172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PT" dirty="0"/>
              <a:t>Portugal </a:t>
            </a:r>
            <a:r>
              <a:rPr lang="pt-PT" dirty="0" err="1"/>
              <a:t>has</a:t>
            </a:r>
            <a:r>
              <a:rPr lang="pt-PT" dirty="0"/>
              <a:t> a </a:t>
            </a:r>
            <a:r>
              <a:rPr lang="pt-PT" dirty="0" err="1"/>
              <a:t>high</a:t>
            </a:r>
            <a:r>
              <a:rPr lang="pt-PT" dirty="0"/>
              <a:t> </a:t>
            </a:r>
            <a:r>
              <a:rPr lang="pt-PT" dirty="0" err="1"/>
              <a:t>prevalence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patients</a:t>
            </a:r>
            <a:r>
              <a:rPr lang="pt-PT" dirty="0"/>
              <a:t> </a:t>
            </a:r>
            <a:r>
              <a:rPr lang="pt-PT" dirty="0" err="1"/>
              <a:t>under</a:t>
            </a:r>
            <a:r>
              <a:rPr lang="pt-PT" dirty="0"/>
              <a:t> </a:t>
            </a:r>
            <a:r>
              <a:rPr lang="pt-PT" dirty="0" err="1"/>
              <a:t>maintenance</a:t>
            </a:r>
            <a:r>
              <a:rPr lang="pt-PT" dirty="0"/>
              <a:t> </a:t>
            </a:r>
            <a:r>
              <a:rPr lang="pt-PT" dirty="0" err="1"/>
              <a:t>kidney</a:t>
            </a:r>
            <a:r>
              <a:rPr lang="pt-PT" dirty="0"/>
              <a:t> </a:t>
            </a:r>
            <a:r>
              <a:rPr lang="pt-PT" dirty="0" err="1"/>
              <a:t>replacement</a:t>
            </a:r>
            <a:r>
              <a:rPr lang="pt-PT" dirty="0"/>
              <a:t> </a:t>
            </a:r>
            <a:r>
              <a:rPr lang="pt-PT" dirty="0" err="1"/>
              <a:t>therapy</a:t>
            </a:r>
            <a:r>
              <a:rPr lang="pt-PT" dirty="0"/>
              <a:t> (KRT).</a:t>
            </a:r>
          </a:p>
        </p:txBody>
      </p: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842B84EB-2559-0B9B-A621-48681CA35A89}"/>
              </a:ext>
            </a:extLst>
          </p:cNvPr>
          <p:cNvGrpSpPr/>
          <p:nvPr/>
        </p:nvGrpSpPr>
        <p:grpSpPr>
          <a:xfrm>
            <a:off x="241540" y="1469571"/>
            <a:ext cx="3595928" cy="5067233"/>
            <a:chOff x="170529" y="2250238"/>
            <a:chExt cx="2784181" cy="4496069"/>
          </a:xfrm>
        </p:grpSpPr>
        <p:grpSp>
          <p:nvGrpSpPr>
            <p:cNvPr id="12" name="Agrupar 11">
              <a:extLst>
                <a:ext uri="{FF2B5EF4-FFF2-40B4-BE49-F238E27FC236}">
                  <a16:creationId xmlns:a16="http://schemas.microsoft.com/office/drawing/2014/main" id="{99BC9099-C627-2845-78D5-7D49A4B64181}"/>
                </a:ext>
              </a:extLst>
            </p:cNvPr>
            <p:cNvGrpSpPr/>
            <p:nvPr/>
          </p:nvGrpSpPr>
          <p:grpSpPr>
            <a:xfrm>
              <a:off x="170529" y="2322551"/>
              <a:ext cx="2642667" cy="4415142"/>
              <a:chOff x="241539" y="2327878"/>
              <a:chExt cx="2642667" cy="4415142"/>
            </a:xfrm>
          </p:grpSpPr>
          <p:pic>
            <p:nvPicPr>
              <p:cNvPr id="10" name="Imagem 9" descr="Uma imagem com texto, captura de ecrã, design&#10;&#10;Descrição gerada automaticamente">
                <a:extLst>
                  <a:ext uri="{FF2B5EF4-FFF2-40B4-BE49-F238E27FC236}">
                    <a16:creationId xmlns:a16="http://schemas.microsoft.com/office/drawing/2014/main" id="{3D5A04B2-6612-1740-7090-776240294B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667" b="477"/>
              <a:stretch/>
            </p:blipFill>
            <p:spPr>
              <a:xfrm>
                <a:off x="241539" y="2327878"/>
                <a:ext cx="2642667" cy="4415142"/>
              </a:xfrm>
              <a:prstGeom prst="rect">
                <a:avLst/>
              </a:prstGeom>
            </p:spPr>
          </p:pic>
          <p:sp>
            <p:nvSpPr>
              <p:cNvPr id="11" name="Retângulo 10">
                <a:extLst>
                  <a:ext uri="{FF2B5EF4-FFF2-40B4-BE49-F238E27FC236}">
                    <a16:creationId xmlns:a16="http://schemas.microsoft.com/office/drawing/2014/main" id="{3563D20A-7159-E8B3-5A76-F9674A85A9A5}"/>
                  </a:ext>
                </a:extLst>
              </p:cNvPr>
              <p:cNvSpPr/>
              <p:nvPr/>
            </p:nvSpPr>
            <p:spPr>
              <a:xfrm>
                <a:off x="2198914" y="2616572"/>
                <a:ext cx="685292" cy="35078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BD2168D5-64BA-36BE-8811-2C1382D5220A}"/>
                </a:ext>
              </a:extLst>
            </p:cNvPr>
            <p:cNvSpPr/>
            <p:nvPr/>
          </p:nvSpPr>
          <p:spPr>
            <a:xfrm>
              <a:off x="2269418" y="5936935"/>
              <a:ext cx="685292" cy="5891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6B2ADAE1-F5FC-6C7D-21B9-C46D3FD2501E}"/>
                </a:ext>
              </a:extLst>
            </p:cNvPr>
            <p:cNvSpPr/>
            <p:nvPr/>
          </p:nvSpPr>
          <p:spPr>
            <a:xfrm>
              <a:off x="170529" y="2250238"/>
              <a:ext cx="2642667" cy="4496069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Imagem 6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0DCE62BD-0A6F-8651-B101-68CF18C69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4229" y="1586225"/>
            <a:ext cx="1236576" cy="561473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B079065F-D981-7886-2965-3642A3282509}"/>
              </a:ext>
            </a:extLst>
          </p:cNvPr>
          <p:cNvSpPr txBox="1"/>
          <p:nvPr/>
        </p:nvSpPr>
        <p:spPr>
          <a:xfrm>
            <a:off x="241540" y="6536804"/>
            <a:ext cx="2642667" cy="201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b="0" i="0" dirty="0">
                <a:solidFill>
                  <a:srgbClr val="222222"/>
                </a:solidFill>
                <a:effectLst/>
              </a:rPr>
              <a:t>BOERSTRA, </a:t>
            </a:r>
            <a:r>
              <a:rPr lang="pt-PT" sz="700" b="0" i="0" dirty="0" err="1">
                <a:solidFill>
                  <a:srgbClr val="222222"/>
                </a:solidFill>
                <a:effectLst/>
              </a:rPr>
              <a:t>Brittany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 A.,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et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al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.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Clinical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Kidney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Journal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2023, sfad281.</a:t>
            </a:r>
            <a:endParaRPr lang="en-US" sz="700" dirty="0"/>
          </a:p>
        </p:txBody>
      </p:sp>
      <p:pic>
        <p:nvPicPr>
          <p:cNvPr id="1030" name="Picture 6" descr="Fresenius Hemodialysis Machine 5008, For Haemodialysis">
            <a:extLst>
              <a:ext uri="{FF2B5EF4-FFF2-40B4-BE49-F238E27FC236}">
                <a16:creationId xmlns:a16="http://schemas.microsoft.com/office/drawing/2014/main" id="{8B0FF8CD-4073-AB76-A249-7498A97D84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0" r="31102" b="13160"/>
          <a:stretch/>
        </p:blipFill>
        <p:spPr bwMode="auto">
          <a:xfrm>
            <a:off x="4072132" y="2285590"/>
            <a:ext cx="1719068" cy="423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8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17AF0A0-1B49-BE39-6473-B350085F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Marcador de Posição de Conteúdo 1">
            <a:extLst>
              <a:ext uri="{FF2B5EF4-FFF2-40B4-BE49-F238E27FC236}">
                <a16:creationId xmlns:a16="http://schemas.microsoft.com/office/drawing/2014/main" id="{7BFA5926-89D7-3215-1F5B-5108A6C5996B}"/>
              </a:ext>
            </a:extLst>
          </p:cNvPr>
          <p:cNvSpPr txBox="1">
            <a:spLocks/>
          </p:cNvSpPr>
          <p:nvPr/>
        </p:nvSpPr>
        <p:spPr>
          <a:xfrm>
            <a:off x="241540" y="1469571"/>
            <a:ext cx="11708920" cy="1172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PT" dirty="0" err="1"/>
              <a:t>Patients</a:t>
            </a:r>
            <a:r>
              <a:rPr lang="pt-PT" dirty="0"/>
              <a:t> </a:t>
            </a:r>
            <a:r>
              <a:rPr lang="pt-PT" dirty="0" err="1"/>
              <a:t>under</a:t>
            </a:r>
            <a:r>
              <a:rPr lang="pt-PT" dirty="0"/>
              <a:t> KRT </a:t>
            </a:r>
            <a:r>
              <a:rPr lang="pt-PT" dirty="0" err="1"/>
              <a:t>have</a:t>
            </a:r>
            <a:r>
              <a:rPr lang="pt-PT" dirty="0"/>
              <a:t> a </a:t>
            </a:r>
            <a:r>
              <a:rPr lang="pt-PT" dirty="0" err="1"/>
              <a:t>high</a:t>
            </a:r>
            <a:r>
              <a:rPr lang="pt-PT" dirty="0"/>
              <a:t> </a:t>
            </a:r>
            <a:r>
              <a:rPr lang="pt-PT" dirty="0" err="1"/>
              <a:t>mortality</a:t>
            </a:r>
            <a:r>
              <a:rPr lang="pt-PT" dirty="0"/>
              <a:t> rate.</a:t>
            </a:r>
          </a:p>
        </p:txBody>
      </p:sp>
      <p:pic>
        <p:nvPicPr>
          <p:cNvPr id="6" name="Imagem 5" descr="Uma imagem com texto, captura de ecrã, file, Gráfico&#10;&#10;Descrição gerada automaticamente">
            <a:extLst>
              <a:ext uri="{FF2B5EF4-FFF2-40B4-BE49-F238E27FC236}">
                <a16:creationId xmlns:a16="http://schemas.microsoft.com/office/drawing/2014/main" id="{03DDE12A-697A-EAA1-3038-EB409E3275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402"/>
          <a:stretch/>
        </p:blipFill>
        <p:spPr>
          <a:xfrm>
            <a:off x="241540" y="1993290"/>
            <a:ext cx="5930660" cy="4445000"/>
          </a:xfrm>
          <a:prstGeom prst="rect">
            <a:avLst/>
          </a:prstGeom>
        </p:spPr>
      </p:pic>
      <p:pic>
        <p:nvPicPr>
          <p:cNvPr id="7" name="Imagem 6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C4318934-9539-82C1-A8BB-B006ED2E0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967" y="2189478"/>
            <a:ext cx="997090" cy="45273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DE48B49-0347-B7E7-B196-E7D843130447}"/>
              </a:ext>
            </a:extLst>
          </p:cNvPr>
          <p:cNvSpPr txBox="1"/>
          <p:nvPr/>
        </p:nvSpPr>
        <p:spPr>
          <a:xfrm>
            <a:off x="448368" y="6337563"/>
            <a:ext cx="2642667" cy="201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b="0" i="0" dirty="0">
                <a:solidFill>
                  <a:srgbClr val="222222"/>
                </a:solidFill>
                <a:effectLst/>
              </a:rPr>
              <a:t>BOERSTRA, </a:t>
            </a:r>
            <a:r>
              <a:rPr lang="pt-PT" sz="700" b="0" i="0" dirty="0" err="1">
                <a:solidFill>
                  <a:srgbClr val="222222"/>
                </a:solidFill>
                <a:effectLst/>
              </a:rPr>
              <a:t>Brittany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 A.,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et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al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.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Clinical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Kidney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Journal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2023, sfad281.</a:t>
            </a:r>
            <a:endParaRPr lang="en-US" sz="700" dirty="0"/>
          </a:p>
        </p:txBody>
      </p:sp>
      <p:sp>
        <p:nvSpPr>
          <p:cNvPr id="9" name="Marcador de Posição de Conteúdo 1">
            <a:extLst>
              <a:ext uri="{FF2B5EF4-FFF2-40B4-BE49-F238E27FC236}">
                <a16:creationId xmlns:a16="http://schemas.microsoft.com/office/drawing/2014/main" id="{BCB136A5-B02D-84A6-31C2-1ECCF8479D41}"/>
              </a:ext>
            </a:extLst>
          </p:cNvPr>
          <p:cNvSpPr txBox="1">
            <a:spLocks/>
          </p:cNvSpPr>
          <p:nvPr/>
        </p:nvSpPr>
        <p:spPr>
          <a:xfrm>
            <a:off x="7239001" y="2070543"/>
            <a:ext cx="4136571" cy="57845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dirty="0" err="1"/>
              <a:t>Mortality</a:t>
            </a:r>
            <a:r>
              <a:rPr lang="pt-PT" dirty="0"/>
              <a:t> </a:t>
            </a:r>
            <a:r>
              <a:rPr lang="pt-PT" dirty="0" err="1"/>
              <a:t>predictors</a:t>
            </a:r>
            <a:r>
              <a:rPr lang="pt-PT" dirty="0"/>
              <a:t>?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362A9C7D-DAB4-0B18-00E3-30D954965E7A}"/>
              </a:ext>
            </a:extLst>
          </p:cNvPr>
          <p:cNvGrpSpPr/>
          <p:nvPr/>
        </p:nvGrpSpPr>
        <p:grpSpPr>
          <a:xfrm>
            <a:off x="7239001" y="2954242"/>
            <a:ext cx="3968562" cy="3094260"/>
            <a:chOff x="7239001" y="2954242"/>
            <a:chExt cx="3968562" cy="3094260"/>
          </a:xfrm>
        </p:grpSpPr>
        <p:sp>
          <p:nvSpPr>
            <p:cNvPr id="10" name="Marcador de Posição de Conteúdo 1">
              <a:extLst>
                <a:ext uri="{FF2B5EF4-FFF2-40B4-BE49-F238E27FC236}">
                  <a16:creationId xmlns:a16="http://schemas.microsoft.com/office/drawing/2014/main" id="{983F486E-FDE6-2DDF-57B0-BE6D626E4D33}"/>
                </a:ext>
              </a:extLst>
            </p:cNvPr>
            <p:cNvSpPr txBox="1">
              <a:spLocks/>
            </p:cNvSpPr>
            <p:nvPr/>
          </p:nvSpPr>
          <p:spPr>
            <a:xfrm>
              <a:off x="7239001" y="2954242"/>
              <a:ext cx="3968562" cy="274987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2000" dirty="0" err="1"/>
                <a:t>Small</a:t>
              </a:r>
              <a:r>
                <a:rPr lang="pt-PT" sz="2000" dirty="0"/>
                <a:t> </a:t>
              </a:r>
              <a:r>
                <a:rPr lang="pt-PT" sz="2000" dirty="0" err="1"/>
                <a:t>solute</a:t>
              </a:r>
              <a:r>
                <a:rPr lang="pt-PT" sz="2000" dirty="0"/>
                <a:t> </a:t>
              </a:r>
              <a:r>
                <a:rPr lang="pt-PT" sz="2000" dirty="0" err="1"/>
                <a:t>clearence</a:t>
              </a:r>
              <a:r>
                <a:rPr lang="pt-PT" sz="2000" dirty="0"/>
                <a:t> </a:t>
              </a:r>
              <a:r>
                <a:rPr lang="pt-PT" sz="2000" dirty="0" err="1"/>
                <a:t>and</a:t>
              </a:r>
              <a:r>
                <a:rPr lang="pt-PT" sz="2000" dirty="0"/>
                <a:t> </a:t>
              </a:r>
              <a:r>
                <a:rPr lang="pt-PT" sz="2000" dirty="0" err="1"/>
                <a:t>Kt</a:t>
              </a:r>
              <a:r>
                <a:rPr lang="pt-PT" sz="2000" dirty="0"/>
                <a:t>/V</a:t>
              </a:r>
            </a:p>
            <a:p>
              <a:r>
                <a:rPr lang="pt-PT" sz="2000" dirty="0"/>
                <a:t>Residual renal </a:t>
              </a:r>
              <a:r>
                <a:rPr lang="pt-PT" sz="2000" dirty="0" err="1"/>
                <a:t>function</a:t>
              </a:r>
              <a:endParaRPr lang="pt-PT" sz="2000" dirty="0"/>
            </a:p>
            <a:p>
              <a:r>
                <a:rPr lang="pt-PT" sz="2000" dirty="0"/>
                <a:t>Vascular </a:t>
              </a:r>
              <a:r>
                <a:rPr lang="pt-PT" sz="2000" dirty="0" err="1"/>
                <a:t>access</a:t>
              </a:r>
              <a:endParaRPr lang="pt-PT" sz="2000" dirty="0"/>
            </a:p>
            <a:p>
              <a:r>
                <a:rPr lang="pt-PT" sz="2000" dirty="0" err="1"/>
                <a:t>Albumin</a:t>
              </a:r>
              <a:r>
                <a:rPr lang="pt-PT" sz="2000" dirty="0"/>
                <a:t> </a:t>
              </a:r>
              <a:r>
                <a:rPr lang="pt-PT" sz="2000" dirty="0" err="1"/>
                <a:t>and</a:t>
              </a:r>
              <a:r>
                <a:rPr lang="pt-PT" sz="2000" dirty="0"/>
                <a:t> BMI</a:t>
              </a:r>
            </a:p>
            <a:p>
              <a:r>
                <a:rPr lang="pt-PT" sz="2000" dirty="0" err="1"/>
                <a:t>Hemoglobin</a:t>
              </a:r>
              <a:r>
                <a:rPr lang="pt-PT" sz="2000" dirty="0"/>
                <a:t> </a:t>
              </a:r>
              <a:r>
                <a:rPr lang="pt-PT" sz="2000" dirty="0" err="1"/>
                <a:t>levels</a:t>
              </a:r>
              <a:endParaRPr lang="pt-PT" sz="2000" dirty="0"/>
            </a:p>
            <a:p>
              <a:r>
                <a:rPr lang="pt-PT" sz="2000" dirty="0" err="1"/>
                <a:t>Fluid</a:t>
              </a:r>
              <a:r>
                <a:rPr lang="pt-PT" sz="2000" dirty="0"/>
                <a:t> </a:t>
              </a:r>
              <a:r>
                <a:rPr lang="pt-PT" sz="2000" dirty="0" err="1"/>
                <a:t>overload</a:t>
              </a:r>
              <a:endParaRPr lang="pt-PT" sz="2000" dirty="0"/>
            </a:p>
            <a:p>
              <a:r>
                <a:rPr lang="pt-PT" sz="2000" dirty="0"/>
                <a:t>...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2BA2C5A-BDD8-9C53-58A0-7A4BA6E95C91}"/>
                </a:ext>
              </a:extLst>
            </p:cNvPr>
            <p:cNvSpPr txBox="1"/>
            <p:nvPr/>
          </p:nvSpPr>
          <p:spPr>
            <a:xfrm>
              <a:off x="7375793" y="5740725"/>
              <a:ext cx="383177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GARCIA-MONTEMAYOR, Victoria,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et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al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.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Clinical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Kidney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Journal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, 2021, 14.5: 1388-1395.</a:t>
              </a:r>
            </a:p>
            <a:p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ZOCCALI, Carmine,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et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al.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Journal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of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the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American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Society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of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Nephrology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: JASN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, 2017, 28.8: 2491.</a:t>
              </a:r>
              <a:endParaRPr lang="en-US" sz="700" dirty="0"/>
            </a:p>
          </p:txBody>
        </p:sp>
      </p:grpSp>
      <p:cxnSp>
        <p:nvCxnSpPr>
          <p:cNvPr id="15" name="Conexão Reta 14">
            <a:extLst>
              <a:ext uri="{FF2B5EF4-FFF2-40B4-BE49-F238E27FC236}">
                <a16:creationId xmlns:a16="http://schemas.microsoft.com/office/drawing/2014/main" id="{6D1E3F1B-A596-6610-E41C-CAB4B499A5BC}"/>
              </a:ext>
            </a:extLst>
          </p:cNvPr>
          <p:cNvCxnSpPr/>
          <p:nvPr/>
        </p:nvCxnSpPr>
        <p:spPr>
          <a:xfrm>
            <a:off x="7554685" y="5323114"/>
            <a:ext cx="1502229" cy="0"/>
          </a:xfrm>
          <a:prstGeom prst="line">
            <a:avLst/>
          </a:prstGeom>
          <a:ln w="28575">
            <a:solidFill>
              <a:srgbClr val="8CC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05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14DC8-5327-AA52-742D-EE2EFD371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B60D0B4-7AE8-7071-F649-A4F895E89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fluid overload</a:t>
            </a:r>
          </a:p>
        </p:txBody>
      </p:sp>
      <p:sp>
        <p:nvSpPr>
          <p:cNvPr id="6" name="Marcador de Posição de Conteúdo 1">
            <a:extLst>
              <a:ext uri="{FF2B5EF4-FFF2-40B4-BE49-F238E27FC236}">
                <a16:creationId xmlns:a16="http://schemas.microsoft.com/office/drawing/2014/main" id="{8FAFF322-F231-26DE-63A9-31B3BE4104C4}"/>
              </a:ext>
            </a:extLst>
          </p:cNvPr>
          <p:cNvSpPr txBox="1">
            <a:spLocks/>
          </p:cNvSpPr>
          <p:nvPr/>
        </p:nvSpPr>
        <p:spPr>
          <a:xfrm>
            <a:off x="215676" y="1644557"/>
            <a:ext cx="4080089" cy="16532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PT" sz="2400" dirty="0" err="1"/>
              <a:t>Fluid</a:t>
            </a:r>
            <a:r>
              <a:rPr lang="pt-PT" sz="2400" dirty="0"/>
              <a:t> </a:t>
            </a:r>
            <a:r>
              <a:rPr lang="pt-PT" sz="2400" dirty="0" err="1"/>
              <a:t>overload</a:t>
            </a:r>
            <a:r>
              <a:rPr lang="pt-PT" sz="2400" dirty="0"/>
              <a:t> </a:t>
            </a:r>
            <a:r>
              <a:rPr lang="pt-PT" sz="2400" dirty="0" err="1"/>
              <a:t>has</a:t>
            </a:r>
            <a:r>
              <a:rPr lang="pt-PT" sz="2400" dirty="0"/>
              <a:t> </a:t>
            </a:r>
            <a:r>
              <a:rPr lang="pt-PT" sz="2400" dirty="0" err="1"/>
              <a:t>been</a:t>
            </a:r>
            <a:r>
              <a:rPr lang="pt-PT" sz="2400" dirty="0"/>
              <a:t> </a:t>
            </a:r>
            <a:r>
              <a:rPr lang="pt-PT" sz="2400" dirty="0" err="1"/>
              <a:t>independently</a:t>
            </a:r>
            <a:r>
              <a:rPr lang="pt-PT" sz="2400" dirty="0"/>
              <a:t> </a:t>
            </a:r>
            <a:r>
              <a:rPr lang="pt-PT" sz="2400" dirty="0" err="1"/>
              <a:t>related</a:t>
            </a:r>
            <a:r>
              <a:rPr lang="pt-PT" sz="2400" dirty="0"/>
              <a:t> to cardiovascular </a:t>
            </a:r>
            <a:r>
              <a:rPr lang="pt-PT" sz="2400" dirty="0" err="1"/>
              <a:t>and</a:t>
            </a:r>
            <a:r>
              <a:rPr lang="pt-PT" sz="2400" dirty="0"/>
              <a:t> </a:t>
            </a:r>
            <a:r>
              <a:rPr lang="pt-PT" sz="2400" dirty="0" err="1"/>
              <a:t>all</a:t>
            </a:r>
            <a:r>
              <a:rPr lang="pt-PT" sz="2400" dirty="0"/>
              <a:t> cause </a:t>
            </a:r>
            <a:r>
              <a:rPr lang="pt-PT" sz="2400" dirty="0" err="1"/>
              <a:t>mortality</a:t>
            </a:r>
            <a:r>
              <a:rPr lang="pt-PT" sz="2400" dirty="0"/>
              <a:t> in </a:t>
            </a:r>
            <a:r>
              <a:rPr lang="pt-PT" sz="2400" dirty="0" err="1"/>
              <a:t>hemodialysis</a:t>
            </a:r>
            <a:r>
              <a:rPr lang="pt-PT" sz="2400" dirty="0"/>
              <a:t> </a:t>
            </a:r>
            <a:r>
              <a:rPr lang="pt-PT" sz="2400" dirty="0" err="1"/>
              <a:t>patients</a:t>
            </a:r>
            <a:r>
              <a:rPr lang="pt-PT" sz="2400" dirty="0"/>
              <a:t>.</a:t>
            </a:r>
          </a:p>
        </p:txBody>
      </p:sp>
      <p:sp>
        <p:nvSpPr>
          <p:cNvPr id="7" name="Marcador de Posição de Conteúdo 1">
            <a:extLst>
              <a:ext uri="{FF2B5EF4-FFF2-40B4-BE49-F238E27FC236}">
                <a16:creationId xmlns:a16="http://schemas.microsoft.com/office/drawing/2014/main" id="{6C1EEEDC-DB48-0AD8-85D7-A3A6533E0938}"/>
              </a:ext>
            </a:extLst>
          </p:cNvPr>
          <p:cNvSpPr txBox="1">
            <a:spLocks/>
          </p:cNvSpPr>
          <p:nvPr/>
        </p:nvSpPr>
        <p:spPr>
          <a:xfrm>
            <a:off x="2793536" y="4072587"/>
            <a:ext cx="6759002" cy="57845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dirty="0" err="1"/>
              <a:t>How</a:t>
            </a:r>
            <a:r>
              <a:rPr lang="pt-PT" dirty="0"/>
              <a:t> can </a:t>
            </a:r>
            <a:r>
              <a:rPr lang="pt-PT" dirty="0" err="1"/>
              <a:t>we</a:t>
            </a:r>
            <a:r>
              <a:rPr lang="pt-PT" dirty="0"/>
              <a:t> </a:t>
            </a:r>
            <a:r>
              <a:rPr lang="pt-PT" dirty="0" err="1"/>
              <a:t>establish</a:t>
            </a:r>
            <a:r>
              <a:rPr lang="pt-PT" dirty="0"/>
              <a:t> </a:t>
            </a:r>
            <a:r>
              <a:rPr lang="pt-PT" dirty="0" err="1"/>
              <a:t>an</a:t>
            </a:r>
            <a:r>
              <a:rPr lang="pt-PT" dirty="0"/>
              <a:t> </a:t>
            </a:r>
            <a:r>
              <a:rPr lang="pt-PT" dirty="0" err="1"/>
              <a:t>euvolemic</a:t>
            </a:r>
            <a:r>
              <a:rPr lang="pt-PT" dirty="0"/>
              <a:t> </a:t>
            </a:r>
            <a:r>
              <a:rPr lang="pt-PT" dirty="0" err="1"/>
              <a:t>state</a:t>
            </a:r>
            <a:r>
              <a:rPr lang="pt-PT" dirty="0"/>
              <a:t>?</a:t>
            </a:r>
          </a:p>
        </p:txBody>
      </p:sp>
      <p:sp>
        <p:nvSpPr>
          <p:cNvPr id="8" name="Triângulo 7">
            <a:extLst>
              <a:ext uri="{FF2B5EF4-FFF2-40B4-BE49-F238E27FC236}">
                <a16:creationId xmlns:a16="http://schemas.microsoft.com/office/drawing/2014/main" id="{F8200759-4541-A50C-A68C-D1D5FA5D06F2}"/>
              </a:ext>
            </a:extLst>
          </p:cNvPr>
          <p:cNvSpPr/>
          <p:nvPr/>
        </p:nvSpPr>
        <p:spPr>
          <a:xfrm rot="5400000">
            <a:off x="4049477" y="2234415"/>
            <a:ext cx="864139" cy="473529"/>
          </a:xfrm>
          <a:prstGeom prst="triangle">
            <a:avLst/>
          </a:prstGeom>
          <a:solidFill>
            <a:srgbClr val="B4D5C0"/>
          </a:solidFill>
          <a:ln>
            <a:solidFill>
              <a:srgbClr val="8CC4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Agrupar 22">
            <a:extLst>
              <a:ext uri="{FF2B5EF4-FFF2-40B4-BE49-F238E27FC236}">
                <a16:creationId xmlns:a16="http://schemas.microsoft.com/office/drawing/2014/main" id="{E864A884-47DD-8A32-2F72-3DDB11BD4399}"/>
              </a:ext>
            </a:extLst>
          </p:cNvPr>
          <p:cNvGrpSpPr/>
          <p:nvPr/>
        </p:nvGrpSpPr>
        <p:grpSpPr>
          <a:xfrm>
            <a:off x="4881005" y="1504324"/>
            <a:ext cx="2584064" cy="2215493"/>
            <a:chOff x="4881005" y="1504324"/>
            <a:chExt cx="2584064" cy="2215493"/>
          </a:xfrm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B927F008-4BBD-8506-43FC-E142F6BEB2ED}"/>
                </a:ext>
              </a:extLst>
            </p:cNvPr>
            <p:cNvSpPr/>
            <p:nvPr/>
          </p:nvSpPr>
          <p:spPr>
            <a:xfrm>
              <a:off x="4881005" y="1504324"/>
              <a:ext cx="2584064" cy="1907716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Marcador de Posição de Conteúdo 1">
              <a:extLst>
                <a:ext uri="{FF2B5EF4-FFF2-40B4-BE49-F238E27FC236}">
                  <a16:creationId xmlns:a16="http://schemas.microsoft.com/office/drawing/2014/main" id="{3057BB2E-3535-9D41-7D63-64FC7107722A}"/>
                </a:ext>
              </a:extLst>
            </p:cNvPr>
            <p:cNvSpPr txBox="1">
              <a:spLocks/>
            </p:cNvSpPr>
            <p:nvPr/>
          </p:nvSpPr>
          <p:spPr>
            <a:xfrm>
              <a:off x="4956558" y="1567664"/>
              <a:ext cx="2508511" cy="180703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pt-PT" sz="1800" b="1" dirty="0" err="1"/>
                <a:t>Flythe</a:t>
              </a:r>
              <a:r>
                <a:rPr lang="pt-PT" sz="1800" b="1" dirty="0"/>
                <a:t> </a:t>
              </a:r>
              <a:r>
                <a:rPr lang="pt-PT" sz="1800" b="1" i="1" dirty="0" err="1"/>
                <a:t>et</a:t>
              </a:r>
              <a:r>
                <a:rPr lang="pt-PT" sz="1800" b="1" i="1" dirty="0"/>
                <a:t> al.</a:t>
              </a:r>
              <a:r>
                <a:rPr lang="pt-PT" sz="1800" b="1" dirty="0"/>
                <a:t> (2015)</a:t>
              </a:r>
            </a:p>
            <a:p>
              <a:pPr>
                <a:spcBef>
                  <a:spcPts val="0"/>
                </a:spcBef>
              </a:pPr>
              <a:r>
                <a:rPr lang="pt-PT" sz="1800" dirty="0"/>
                <a:t>30-day follow-up</a:t>
              </a:r>
            </a:p>
            <a:p>
              <a:pPr>
                <a:spcBef>
                  <a:spcPts val="0"/>
                </a:spcBef>
              </a:pPr>
              <a:r>
                <a:rPr lang="pt-PT" sz="1800" dirty="0"/>
                <a:t>≥30% </a:t>
              </a:r>
              <a:r>
                <a:rPr lang="pt-PT" sz="1800" dirty="0" err="1"/>
                <a:t>treatments</a:t>
              </a:r>
              <a:r>
                <a:rPr lang="pt-PT" sz="1800" dirty="0"/>
                <a:t> </a:t>
              </a:r>
              <a:r>
                <a:rPr lang="pt-PT" sz="1800" dirty="0" err="1"/>
                <a:t>with</a:t>
              </a:r>
              <a:r>
                <a:rPr lang="pt-PT" sz="1800" dirty="0"/>
                <a:t> &gt; 2 Kg </a:t>
              </a:r>
              <a:r>
                <a:rPr lang="pt-PT" sz="1800" dirty="0" err="1"/>
                <a:t>difference</a:t>
              </a:r>
              <a:r>
                <a:rPr lang="pt-PT" sz="1800" dirty="0"/>
                <a:t> </a:t>
              </a:r>
              <a:r>
                <a:rPr lang="pt-PT" sz="1800" dirty="0" err="1"/>
                <a:t>over</a:t>
              </a:r>
              <a:r>
                <a:rPr lang="pt-PT" sz="1800" dirty="0"/>
                <a:t> </a:t>
              </a:r>
              <a:r>
                <a:rPr lang="pt-PT" sz="1800" dirty="0" err="1"/>
                <a:t>dry-weight</a:t>
              </a:r>
              <a:r>
                <a:rPr lang="pt-PT" sz="1800" dirty="0"/>
                <a:t> (↥ </a:t>
              </a:r>
              <a:r>
                <a:rPr lang="pt-PT" sz="1800" dirty="0" err="1"/>
                <a:t>or</a:t>
              </a:r>
              <a:r>
                <a:rPr lang="pt-PT" sz="1800" dirty="0"/>
                <a:t> ⤓)</a:t>
              </a:r>
            </a:p>
            <a:p>
              <a:pPr>
                <a:spcBef>
                  <a:spcPts val="0"/>
                </a:spcBef>
              </a:pPr>
              <a:r>
                <a:rPr lang="pt-PT" sz="1800" b="1" dirty="0" err="1"/>
                <a:t>Mortality</a:t>
              </a:r>
              <a:r>
                <a:rPr lang="pt-PT" sz="1800" b="1" dirty="0"/>
                <a:t> </a:t>
              </a:r>
              <a:r>
                <a:rPr lang="pt-PT" sz="1800" b="1" dirty="0" err="1"/>
                <a:t>risk</a:t>
              </a:r>
              <a:r>
                <a:rPr lang="pt-PT" sz="1800" b="1" dirty="0"/>
                <a:t> </a:t>
              </a:r>
              <a:r>
                <a:rPr lang="pt-PT" sz="1800" b="1" dirty="0" err="1"/>
                <a:t>increased</a:t>
              </a:r>
              <a:r>
                <a:rPr lang="pt-PT" sz="1800" b="1" dirty="0"/>
                <a:t> 28%</a:t>
              </a:r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287FCD5F-4146-00F1-DD6D-FA88C808DFB0}"/>
                </a:ext>
              </a:extLst>
            </p:cNvPr>
            <p:cNvSpPr txBox="1"/>
            <p:nvPr/>
          </p:nvSpPr>
          <p:spPr>
            <a:xfrm>
              <a:off x="4881005" y="3412040"/>
              <a:ext cx="258406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FLYTHE, Jennifer E.,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et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al.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Clinical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Journal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of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The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American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Society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of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Nephrology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: CJASN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, 2015, 10.5: 808.</a:t>
              </a:r>
              <a:endParaRPr lang="en-US" sz="700" dirty="0"/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8F479C4A-601C-E6DE-14D0-D4D29EBFF2A1}"/>
              </a:ext>
            </a:extLst>
          </p:cNvPr>
          <p:cNvGrpSpPr/>
          <p:nvPr/>
        </p:nvGrpSpPr>
        <p:grpSpPr>
          <a:xfrm>
            <a:off x="7787491" y="1504324"/>
            <a:ext cx="2584064" cy="2215493"/>
            <a:chOff x="7787491" y="1504324"/>
            <a:chExt cx="2584064" cy="2215493"/>
          </a:xfrm>
        </p:grpSpPr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3F07D386-1F2E-3FCB-944C-E7C308EC0B4C}"/>
                </a:ext>
              </a:extLst>
            </p:cNvPr>
            <p:cNvSpPr/>
            <p:nvPr/>
          </p:nvSpPr>
          <p:spPr>
            <a:xfrm>
              <a:off x="7787491" y="1504324"/>
              <a:ext cx="2584064" cy="1907716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Marcador de Posição de Conteúdo 1">
              <a:extLst>
                <a:ext uri="{FF2B5EF4-FFF2-40B4-BE49-F238E27FC236}">
                  <a16:creationId xmlns:a16="http://schemas.microsoft.com/office/drawing/2014/main" id="{A0A54015-1049-3DB5-555A-39F58CAA0442}"/>
                </a:ext>
              </a:extLst>
            </p:cNvPr>
            <p:cNvSpPr txBox="1">
              <a:spLocks/>
            </p:cNvSpPr>
            <p:nvPr/>
          </p:nvSpPr>
          <p:spPr>
            <a:xfrm>
              <a:off x="7863044" y="1567664"/>
              <a:ext cx="2508511" cy="180703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pt-PT" sz="1800" b="1" dirty="0" err="1"/>
                <a:t>Zocalli</a:t>
              </a:r>
              <a:r>
                <a:rPr lang="pt-PT" sz="1800" b="1" dirty="0"/>
                <a:t> </a:t>
              </a:r>
              <a:r>
                <a:rPr lang="pt-PT" sz="1800" b="1" i="1" dirty="0" err="1"/>
                <a:t>et</a:t>
              </a:r>
              <a:r>
                <a:rPr lang="pt-PT" sz="1800" b="1" i="1" dirty="0"/>
                <a:t> al.</a:t>
              </a:r>
              <a:r>
                <a:rPr lang="pt-PT" sz="1800" b="1" dirty="0"/>
                <a:t> (2017)</a:t>
              </a:r>
            </a:p>
            <a:p>
              <a:pPr>
                <a:spcBef>
                  <a:spcPts val="0"/>
                </a:spcBef>
              </a:pPr>
              <a:r>
                <a:rPr lang="pt-PT" sz="1800" dirty="0"/>
                <a:t>1-year follow-up</a:t>
              </a:r>
            </a:p>
            <a:p>
              <a:pPr>
                <a:spcBef>
                  <a:spcPts val="0"/>
                </a:spcBef>
              </a:pPr>
              <a:r>
                <a:rPr lang="pt-PT" sz="1800" dirty="0" err="1"/>
                <a:t>Fluid</a:t>
              </a:r>
              <a:r>
                <a:rPr lang="pt-PT" sz="1800" dirty="0"/>
                <a:t> </a:t>
              </a:r>
              <a:r>
                <a:rPr lang="pt-PT" sz="1800" dirty="0" err="1"/>
                <a:t>overload</a:t>
              </a:r>
              <a:r>
                <a:rPr lang="pt-PT" sz="1800" dirty="0"/>
                <a:t> (FO) </a:t>
              </a:r>
              <a:r>
                <a:rPr lang="pt-PT" sz="1800" dirty="0" err="1"/>
                <a:t>using</a:t>
              </a:r>
              <a:r>
                <a:rPr lang="pt-PT" sz="1800" dirty="0"/>
                <a:t> </a:t>
              </a:r>
              <a:r>
                <a:rPr lang="pt-PT" sz="1800" dirty="0" err="1"/>
                <a:t>Bioimpedance</a:t>
              </a:r>
              <a:endParaRPr lang="pt-PT" sz="1800" dirty="0"/>
            </a:p>
            <a:p>
              <a:pPr>
                <a:spcBef>
                  <a:spcPts val="0"/>
                </a:spcBef>
              </a:pPr>
              <a:r>
                <a:rPr lang="pt-PT" sz="1800" b="1" dirty="0" err="1"/>
                <a:t>Mortality</a:t>
              </a:r>
              <a:r>
                <a:rPr lang="pt-PT" sz="1800" b="1" dirty="0"/>
                <a:t> </a:t>
              </a:r>
              <a:r>
                <a:rPr lang="pt-PT" sz="1800" b="1" dirty="0" err="1"/>
                <a:t>risk</a:t>
              </a:r>
              <a:r>
                <a:rPr lang="pt-PT" sz="1800" b="1" dirty="0"/>
                <a:t> </a:t>
              </a:r>
              <a:r>
                <a:rPr lang="pt-PT" sz="1800" b="1" dirty="0" err="1"/>
                <a:t>of</a:t>
              </a:r>
              <a:r>
                <a:rPr lang="pt-PT" sz="1800" b="1" dirty="0"/>
                <a:t> </a:t>
              </a:r>
              <a:r>
                <a:rPr lang="pt-PT" sz="1800" b="1" dirty="0" err="1"/>
                <a:t>chronic</a:t>
              </a:r>
              <a:r>
                <a:rPr lang="pt-PT" sz="1800" b="1" dirty="0"/>
                <a:t> FO </a:t>
              </a:r>
              <a:r>
                <a:rPr lang="pt-PT" sz="1800" b="1" dirty="0" err="1"/>
                <a:t>increased</a:t>
              </a:r>
              <a:r>
                <a:rPr lang="pt-PT" sz="1800" b="1" dirty="0"/>
                <a:t> 50%</a:t>
              </a:r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D1EC9332-FCA6-26FF-554C-6F47248F8B5D}"/>
                </a:ext>
              </a:extLst>
            </p:cNvPr>
            <p:cNvSpPr txBox="1"/>
            <p:nvPr/>
          </p:nvSpPr>
          <p:spPr>
            <a:xfrm>
              <a:off x="7787491" y="3412040"/>
              <a:ext cx="258406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ZOCCALI, Carmine,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et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al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.  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Journal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of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the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American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Society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of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 </a:t>
              </a:r>
              <a:r>
                <a:rPr lang="pt-PT" sz="700" b="0" i="1" dirty="0" err="1">
                  <a:solidFill>
                    <a:srgbClr val="222222"/>
                  </a:solidFill>
                  <a:effectLst/>
                </a:rPr>
                <a:t>Nephrology</a:t>
              </a:r>
              <a:r>
                <a:rPr lang="pt-PT" sz="700" b="0" i="1" dirty="0">
                  <a:solidFill>
                    <a:srgbClr val="222222"/>
                  </a:solidFill>
                  <a:effectLst/>
                </a:rPr>
                <a:t>: JASN</a:t>
              </a:r>
              <a:r>
                <a:rPr lang="pt-PT" sz="700" b="0" i="0" dirty="0">
                  <a:solidFill>
                    <a:srgbClr val="222222"/>
                  </a:solidFill>
                  <a:effectLst/>
                </a:rPr>
                <a:t>, 2017, 28.8: 2491.</a:t>
              </a:r>
              <a:endParaRPr lang="en-US" sz="600" dirty="0"/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58EA2E59-1554-FE4D-034A-0E9C17F31954}"/>
              </a:ext>
            </a:extLst>
          </p:cNvPr>
          <p:cNvGrpSpPr/>
          <p:nvPr/>
        </p:nvGrpSpPr>
        <p:grpSpPr>
          <a:xfrm>
            <a:off x="225915" y="5209721"/>
            <a:ext cx="2759806" cy="953858"/>
            <a:chOff x="762760" y="5237962"/>
            <a:chExt cx="2759806" cy="953858"/>
          </a:xfrm>
        </p:grpSpPr>
        <p:sp>
          <p:nvSpPr>
            <p:cNvPr id="21" name="Marcador de Posição de Conteúdo 1">
              <a:extLst>
                <a:ext uri="{FF2B5EF4-FFF2-40B4-BE49-F238E27FC236}">
                  <a16:creationId xmlns:a16="http://schemas.microsoft.com/office/drawing/2014/main" id="{8A82FA1A-0848-099A-895F-89815FB0413C}"/>
                </a:ext>
              </a:extLst>
            </p:cNvPr>
            <p:cNvSpPr txBox="1">
              <a:spLocks/>
            </p:cNvSpPr>
            <p:nvPr/>
          </p:nvSpPr>
          <p:spPr>
            <a:xfrm>
              <a:off x="762760" y="5364738"/>
              <a:ext cx="2759806" cy="70030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2400" dirty="0" err="1"/>
                <a:t>Clinical</a:t>
              </a:r>
              <a:r>
                <a:rPr lang="pt-PT" sz="2400" dirty="0"/>
                <a:t> </a:t>
              </a:r>
              <a:r>
                <a:rPr lang="pt-PT" sz="2400" dirty="0" err="1"/>
                <a:t>assessment</a:t>
              </a:r>
              <a:r>
                <a:rPr lang="pt-PT" sz="2400" dirty="0"/>
                <a:t> </a:t>
              </a:r>
              <a:r>
                <a:rPr lang="pt-PT" sz="2400" dirty="0" err="1"/>
                <a:t>of</a:t>
              </a:r>
              <a:r>
                <a:rPr lang="pt-PT" sz="2400" dirty="0"/>
                <a:t> </a:t>
              </a:r>
              <a:r>
                <a:rPr lang="pt-PT" sz="2400" dirty="0" err="1"/>
                <a:t>dry-weight</a:t>
              </a:r>
              <a:endParaRPr lang="pt-PT" sz="2400" dirty="0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DEDBBA19-19E4-77CC-3BBE-E168B7AA92CB}"/>
                </a:ext>
              </a:extLst>
            </p:cNvPr>
            <p:cNvSpPr/>
            <p:nvPr/>
          </p:nvSpPr>
          <p:spPr>
            <a:xfrm>
              <a:off x="762760" y="5237962"/>
              <a:ext cx="2759806" cy="953858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B9FFA5E5-EA49-0A10-F8F3-403D13EB4D36}"/>
              </a:ext>
            </a:extLst>
          </p:cNvPr>
          <p:cNvGrpSpPr/>
          <p:nvPr/>
        </p:nvGrpSpPr>
        <p:grpSpPr>
          <a:xfrm>
            <a:off x="3219370" y="5199446"/>
            <a:ext cx="2759806" cy="953858"/>
            <a:chOff x="762760" y="5237962"/>
            <a:chExt cx="2759806" cy="953858"/>
          </a:xfrm>
        </p:grpSpPr>
        <p:sp>
          <p:nvSpPr>
            <p:cNvPr id="28" name="Marcador de Posição de Conteúdo 1">
              <a:extLst>
                <a:ext uri="{FF2B5EF4-FFF2-40B4-BE49-F238E27FC236}">
                  <a16:creationId xmlns:a16="http://schemas.microsoft.com/office/drawing/2014/main" id="{5EA73E66-8E26-95C2-F636-32B1178C7343}"/>
                </a:ext>
              </a:extLst>
            </p:cNvPr>
            <p:cNvSpPr txBox="1">
              <a:spLocks/>
            </p:cNvSpPr>
            <p:nvPr/>
          </p:nvSpPr>
          <p:spPr>
            <a:xfrm>
              <a:off x="762760" y="5348932"/>
              <a:ext cx="2759806" cy="7844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2400" dirty="0" err="1"/>
                <a:t>Bioimpedance</a:t>
              </a:r>
              <a:r>
                <a:rPr lang="pt-PT" sz="2400" dirty="0"/>
                <a:t> </a:t>
              </a:r>
              <a:r>
                <a:rPr lang="pt-PT" sz="2400" dirty="0" err="1"/>
                <a:t>analysis</a:t>
              </a:r>
              <a:endParaRPr lang="pt-PT" sz="2400" dirty="0"/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59E5AB44-B656-2A43-17FB-0B49D259CC25}"/>
                </a:ext>
              </a:extLst>
            </p:cNvPr>
            <p:cNvSpPr/>
            <p:nvPr/>
          </p:nvSpPr>
          <p:spPr>
            <a:xfrm>
              <a:off x="762760" y="5237962"/>
              <a:ext cx="2759806" cy="953858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1CF74C03-2953-F3D7-FC0C-68507AE1851A}"/>
              </a:ext>
            </a:extLst>
          </p:cNvPr>
          <p:cNvGrpSpPr/>
          <p:nvPr/>
        </p:nvGrpSpPr>
        <p:grpSpPr>
          <a:xfrm>
            <a:off x="9206279" y="5178898"/>
            <a:ext cx="2759806" cy="953858"/>
            <a:chOff x="762760" y="5237962"/>
            <a:chExt cx="2759806" cy="953858"/>
          </a:xfrm>
        </p:grpSpPr>
        <p:sp>
          <p:nvSpPr>
            <p:cNvPr id="31" name="Marcador de Posição de Conteúdo 1">
              <a:extLst>
                <a:ext uri="{FF2B5EF4-FFF2-40B4-BE49-F238E27FC236}">
                  <a16:creationId xmlns:a16="http://schemas.microsoft.com/office/drawing/2014/main" id="{15F1F1C4-95F3-7A36-1AC6-A5A5A7AE1E3D}"/>
                </a:ext>
              </a:extLst>
            </p:cNvPr>
            <p:cNvSpPr txBox="1">
              <a:spLocks/>
            </p:cNvSpPr>
            <p:nvPr/>
          </p:nvSpPr>
          <p:spPr>
            <a:xfrm>
              <a:off x="762760" y="5348932"/>
              <a:ext cx="2759806" cy="7844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2400" dirty="0" err="1"/>
                <a:t>Lung</a:t>
              </a:r>
              <a:r>
                <a:rPr lang="pt-PT" sz="2400" dirty="0"/>
                <a:t> </a:t>
              </a:r>
              <a:r>
                <a:rPr lang="pt-PT" sz="2400" dirty="0" err="1"/>
                <a:t>ultrasound</a:t>
              </a:r>
              <a:endParaRPr lang="pt-PT" sz="2400" dirty="0"/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DE0445E9-7F9C-69B2-54B7-AAD56C4A154F}"/>
                </a:ext>
              </a:extLst>
            </p:cNvPr>
            <p:cNvSpPr/>
            <p:nvPr/>
          </p:nvSpPr>
          <p:spPr>
            <a:xfrm>
              <a:off x="762760" y="5237962"/>
              <a:ext cx="2759806" cy="953858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8628EE90-931C-D580-901E-007C56C9AE3B}"/>
              </a:ext>
            </a:extLst>
          </p:cNvPr>
          <p:cNvGrpSpPr/>
          <p:nvPr/>
        </p:nvGrpSpPr>
        <p:grpSpPr>
          <a:xfrm>
            <a:off x="6212825" y="5189172"/>
            <a:ext cx="2759806" cy="953858"/>
            <a:chOff x="762760" y="5237962"/>
            <a:chExt cx="2759806" cy="953858"/>
          </a:xfrm>
        </p:grpSpPr>
        <p:sp>
          <p:nvSpPr>
            <p:cNvPr id="34" name="Marcador de Posição de Conteúdo 1">
              <a:extLst>
                <a:ext uri="{FF2B5EF4-FFF2-40B4-BE49-F238E27FC236}">
                  <a16:creationId xmlns:a16="http://schemas.microsoft.com/office/drawing/2014/main" id="{FF392EC7-491B-2CF2-1741-6DFD5C2368E8}"/>
                </a:ext>
              </a:extLst>
            </p:cNvPr>
            <p:cNvSpPr txBox="1">
              <a:spLocks/>
            </p:cNvSpPr>
            <p:nvPr/>
          </p:nvSpPr>
          <p:spPr>
            <a:xfrm>
              <a:off x="762760" y="5348932"/>
              <a:ext cx="2759806" cy="7844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2400" dirty="0" err="1"/>
                <a:t>Blood</a:t>
              </a:r>
              <a:r>
                <a:rPr lang="pt-PT" sz="2400" dirty="0"/>
                <a:t> Volume </a:t>
              </a:r>
              <a:r>
                <a:rPr lang="pt-PT" sz="2400" dirty="0" err="1"/>
                <a:t>Monitoring</a:t>
              </a:r>
              <a:endParaRPr lang="pt-PT" sz="2400" dirty="0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5E2244C2-5FC3-71B7-993E-A4661BE99212}"/>
                </a:ext>
              </a:extLst>
            </p:cNvPr>
            <p:cNvSpPr/>
            <p:nvPr/>
          </p:nvSpPr>
          <p:spPr>
            <a:xfrm>
              <a:off x="762760" y="5237962"/>
              <a:ext cx="2759806" cy="953858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944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8BF9C-907C-AFAC-7B6C-584C5686D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8A7CABC-F83E-FF1D-98F0-D86FE4DB6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fluid overload</a:t>
            </a:r>
          </a:p>
        </p:txBody>
      </p: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AEFE5AF9-FD70-B811-FCE5-DF6FD41E8468}"/>
              </a:ext>
            </a:extLst>
          </p:cNvPr>
          <p:cNvGrpSpPr/>
          <p:nvPr/>
        </p:nvGrpSpPr>
        <p:grpSpPr>
          <a:xfrm>
            <a:off x="241540" y="1418957"/>
            <a:ext cx="3048648" cy="541170"/>
            <a:chOff x="762760" y="5321810"/>
            <a:chExt cx="1410267" cy="541170"/>
          </a:xfrm>
        </p:grpSpPr>
        <p:sp>
          <p:nvSpPr>
            <p:cNvPr id="28" name="Marcador de Posição de Conteúdo 1">
              <a:extLst>
                <a:ext uri="{FF2B5EF4-FFF2-40B4-BE49-F238E27FC236}">
                  <a16:creationId xmlns:a16="http://schemas.microsoft.com/office/drawing/2014/main" id="{DC62BDF3-7362-2AD5-744E-C305B070F1F2}"/>
                </a:ext>
              </a:extLst>
            </p:cNvPr>
            <p:cNvSpPr txBox="1">
              <a:spLocks/>
            </p:cNvSpPr>
            <p:nvPr/>
          </p:nvSpPr>
          <p:spPr>
            <a:xfrm>
              <a:off x="762760" y="5348932"/>
              <a:ext cx="1410267" cy="51404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2400" dirty="0" err="1"/>
                <a:t>Bioimpedance</a:t>
              </a:r>
              <a:r>
                <a:rPr lang="pt-PT" sz="2400" dirty="0"/>
                <a:t> </a:t>
              </a:r>
              <a:r>
                <a:rPr lang="pt-PT" sz="2400" dirty="0" err="1"/>
                <a:t>analysis</a:t>
              </a:r>
              <a:endParaRPr lang="pt-PT" sz="2400" dirty="0"/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50EB3D22-C9AB-644E-766F-B238E4FA5961}"/>
                </a:ext>
              </a:extLst>
            </p:cNvPr>
            <p:cNvSpPr/>
            <p:nvPr/>
          </p:nvSpPr>
          <p:spPr>
            <a:xfrm>
              <a:off x="762760" y="5321810"/>
              <a:ext cx="1410267" cy="514048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Imagem 9" descr="Uma imagem com texto, esboço, diagrama, desenho&#10;&#10;Descrição gerada automaticamente">
            <a:extLst>
              <a:ext uri="{FF2B5EF4-FFF2-40B4-BE49-F238E27FC236}">
                <a16:creationId xmlns:a16="http://schemas.microsoft.com/office/drawing/2014/main" id="{AA53277D-D49D-531D-66D1-0AE265296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540" y="1958638"/>
            <a:ext cx="4428277" cy="2939236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9FD28A5D-A278-1772-9577-6836FA485DDC}"/>
              </a:ext>
            </a:extLst>
          </p:cNvPr>
          <p:cNvSpPr txBox="1"/>
          <p:nvPr/>
        </p:nvSpPr>
        <p:spPr>
          <a:xfrm>
            <a:off x="241540" y="4923507"/>
            <a:ext cx="501626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b="0" i="0" dirty="0">
                <a:solidFill>
                  <a:srgbClr val="222222"/>
                </a:solidFill>
                <a:effectLst/>
              </a:rPr>
              <a:t>CHAMNEY, Paul W.,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et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al.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Kidney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international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2002, 61.6: 2250-2258.</a:t>
            </a:r>
            <a:endParaRPr lang="en-US" sz="700" dirty="0"/>
          </a:p>
        </p:txBody>
      </p:sp>
      <p:sp>
        <p:nvSpPr>
          <p:cNvPr id="19" name="Marcador de Posição de Conteúdo 1">
            <a:extLst>
              <a:ext uri="{FF2B5EF4-FFF2-40B4-BE49-F238E27FC236}">
                <a16:creationId xmlns:a16="http://schemas.microsoft.com/office/drawing/2014/main" id="{BD0A14D7-BEA7-8B32-9EC0-DE687325FF0E}"/>
              </a:ext>
            </a:extLst>
          </p:cNvPr>
          <p:cNvSpPr txBox="1">
            <a:spLocks/>
          </p:cNvSpPr>
          <p:nvPr/>
        </p:nvSpPr>
        <p:spPr>
          <a:xfrm>
            <a:off x="4010051" y="1381675"/>
            <a:ext cx="2090056" cy="57845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sz="2000" dirty="0"/>
              <a:t>KDOQI </a:t>
            </a:r>
            <a:r>
              <a:rPr lang="pt-PT" sz="2000" dirty="0" err="1"/>
              <a:t>guidelines</a:t>
            </a:r>
            <a:endParaRPr lang="pt-PT" sz="2000" dirty="0"/>
          </a:p>
        </p:txBody>
      </p:sp>
      <p:sp>
        <p:nvSpPr>
          <p:cNvPr id="20" name="Triângulo 19">
            <a:extLst>
              <a:ext uri="{FF2B5EF4-FFF2-40B4-BE49-F238E27FC236}">
                <a16:creationId xmlns:a16="http://schemas.microsoft.com/office/drawing/2014/main" id="{186789FB-933F-B5BF-1E2A-B9E072A1E3CC}"/>
              </a:ext>
            </a:extLst>
          </p:cNvPr>
          <p:cNvSpPr/>
          <p:nvPr/>
        </p:nvSpPr>
        <p:spPr>
          <a:xfrm rot="5400000">
            <a:off x="3493895" y="1517722"/>
            <a:ext cx="312449" cy="370761"/>
          </a:xfrm>
          <a:prstGeom prst="triangle">
            <a:avLst/>
          </a:prstGeom>
          <a:solidFill>
            <a:srgbClr val="B4D5C0"/>
          </a:solidFill>
          <a:ln>
            <a:solidFill>
              <a:srgbClr val="8CC4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60352842-B234-85A4-C581-93475852ED94}"/>
              </a:ext>
            </a:extLst>
          </p:cNvPr>
          <p:cNvSpPr txBox="1"/>
          <p:nvPr/>
        </p:nvSpPr>
        <p:spPr>
          <a:xfrm>
            <a:off x="243593" y="5167357"/>
            <a:ext cx="48114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kern="0" dirty="0">
                <a:effectLst/>
                <a:ea typeface="Calibri" panose="020F0502020204030204" pitchFamily="34" charset="0"/>
              </a:rPr>
              <a:t>Validated, non-invasive bedside technique. </a:t>
            </a:r>
          </a:p>
          <a:p>
            <a:r>
              <a:rPr lang="en-GB" sz="1600" kern="0" dirty="0">
                <a:effectLst/>
                <a:ea typeface="Calibri" panose="020F0502020204030204" pitchFamily="34" charset="0"/>
              </a:rPr>
              <a:t>Estimates: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0" dirty="0">
                <a:effectLst/>
                <a:ea typeface="Calibri" panose="020F0502020204030204" pitchFamily="34" charset="0"/>
              </a:rPr>
              <a:t>total body water (TBW)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0" dirty="0">
                <a:effectLst/>
                <a:ea typeface="Calibri" panose="020F0502020204030204" pitchFamily="34" charset="0"/>
              </a:rPr>
              <a:t>extracellular water (ECW)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0" dirty="0">
                <a:effectLst/>
                <a:ea typeface="Calibri" panose="020F0502020204030204" pitchFamily="34" charset="0"/>
              </a:rPr>
              <a:t>intracellular water (ICW)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0" dirty="0">
                <a:effectLst/>
                <a:ea typeface="Calibri" panose="020F0502020204030204" pitchFamily="34" charset="0"/>
              </a:rPr>
              <a:t>overhydration (OH) </a:t>
            </a:r>
            <a:endParaRPr lang="en-US" sz="1600" dirty="0"/>
          </a:p>
        </p:txBody>
      </p:sp>
      <p:pic>
        <p:nvPicPr>
          <p:cNvPr id="35" name="Imagem 34" descr="Uma imagem com diagrama, texto, file, Esquema&#10;&#10;Descrição gerada automaticamente">
            <a:extLst>
              <a:ext uri="{FF2B5EF4-FFF2-40B4-BE49-F238E27FC236}">
                <a16:creationId xmlns:a16="http://schemas.microsoft.com/office/drawing/2014/main" id="{ADBD2E93-E29B-0442-3A43-A35810DAF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3259" y="1341229"/>
            <a:ext cx="4208285" cy="3519858"/>
          </a:xfrm>
          <a:prstGeom prst="rect">
            <a:avLst/>
          </a:prstGeom>
        </p:spPr>
      </p:pic>
      <p:sp>
        <p:nvSpPr>
          <p:cNvPr id="37" name="CaixaDeTexto 36">
            <a:extLst>
              <a:ext uri="{FF2B5EF4-FFF2-40B4-BE49-F238E27FC236}">
                <a16:creationId xmlns:a16="http://schemas.microsoft.com/office/drawing/2014/main" id="{866EB675-7275-4E5B-F55C-1CA09A181795}"/>
              </a:ext>
            </a:extLst>
          </p:cNvPr>
          <p:cNvSpPr txBox="1"/>
          <p:nvPr/>
        </p:nvSpPr>
        <p:spPr>
          <a:xfrm>
            <a:off x="6982575" y="4924064"/>
            <a:ext cx="2814568" cy="199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b="0" i="0" dirty="0">
                <a:solidFill>
                  <a:srgbClr val="222222"/>
                </a:solidFill>
                <a:effectLst/>
              </a:rPr>
              <a:t>CAETANO, Cristina,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et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al.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Journal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of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Renal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Nutrition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2016, 26.2: 81-86.</a:t>
            </a:r>
            <a:endParaRPr lang="en-US" sz="700" dirty="0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EFCD4E58-B1BD-CC50-6303-CE7FAF327B27}"/>
              </a:ext>
            </a:extLst>
          </p:cNvPr>
          <p:cNvSpPr txBox="1"/>
          <p:nvPr/>
        </p:nvSpPr>
        <p:spPr>
          <a:xfrm>
            <a:off x="4695520" y="5186539"/>
            <a:ext cx="73886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b="0" i="0" dirty="0" err="1">
                <a:solidFill>
                  <a:srgbClr val="333333"/>
                </a:solidFill>
                <a:effectLst/>
              </a:rPr>
              <a:t>inability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to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detect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the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location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of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extracellular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volume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expansion</a:t>
            </a:r>
            <a:r>
              <a:rPr lang="pt-PT" b="0" i="0" dirty="0">
                <a:solidFill>
                  <a:srgbClr val="333333"/>
                </a:solidFill>
                <a:effectLst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b="0" i="0" dirty="0" err="1">
                <a:solidFill>
                  <a:srgbClr val="333333"/>
                </a:solidFill>
                <a:effectLst/>
              </a:rPr>
              <a:t>misinterpretation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of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the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results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can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occur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if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the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patient’s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body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position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is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not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correct</a:t>
            </a:r>
            <a:r>
              <a:rPr lang="pt-PT" b="0" i="0" dirty="0">
                <a:solidFill>
                  <a:srgbClr val="333333"/>
                </a:solidFill>
                <a:effectLst/>
              </a:rPr>
              <a:t>,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or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electrodes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cannot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be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appropriately</a:t>
            </a:r>
            <a:r>
              <a:rPr lang="pt-PT" b="0" i="0" dirty="0">
                <a:solidFill>
                  <a:srgbClr val="333333"/>
                </a:solidFill>
                <a:effectLst/>
              </a:rPr>
              <a:t> </a:t>
            </a:r>
            <a:r>
              <a:rPr lang="pt-PT" b="0" i="0" dirty="0" err="1">
                <a:solidFill>
                  <a:srgbClr val="333333"/>
                </a:solidFill>
                <a:effectLst/>
              </a:rPr>
              <a:t>placed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35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61126-418D-B86E-948A-AAA5C2763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80A7D67-92BA-7D8B-A4ED-B5F7C500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Introduction: fluid overload</a:t>
            </a:r>
            <a:endParaRPr lang="en-US" dirty="0"/>
          </a:p>
        </p:txBody>
      </p:sp>
      <p:pic>
        <p:nvPicPr>
          <p:cNvPr id="6" name="Imagem 5" descr="Uma imagem com texto, diagrama, captura de ecrã, esqueleto&#10;&#10;Descrição gerada automaticamente">
            <a:extLst>
              <a:ext uri="{FF2B5EF4-FFF2-40B4-BE49-F238E27FC236}">
                <a16:creationId xmlns:a16="http://schemas.microsoft.com/office/drawing/2014/main" id="{03457CE5-7768-4236-EF47-B47FC6CCD8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06" b="51644"/>
          <a:stretch/>
        </p:blipFill>
        <p:spPr>
          <a:xfrm>
            <a:off x="2680180" y="4179060"/>
            <a:ext cx="4546360" cy="2246524"/>
          </a:xfrm>
          <a:prstGeom prst="rect">
            <a:avLst/>
          </a:prstGeom>
        </p:spPr>
      </p:pic>
      <p:pic>
        <p:nvPicPr>
          <p:cNvPr id="4" name="Imagem 3" descr="Uma imagem com captura de ecrã, astronomia&#10;&#10;Descrição gerada automaticamente">
            <a:extLst>
              <a:ext uri="{FF2B5EF4-FFF2-40B4-BE49-F238E27FC236}">
                <a16:creationId xmlns:a16="http://schemas.microsoft.com/office/drawing/2014/main" id="{F15BF309-E173-F1FC-F4CC-BE18356C8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840" y="2092866"/>
            <a:ext cx="4900386" cy="2246524"/>
          </a:xfrm>
          <a:prstGeom prst="rect">
            <a:avLst/>
          </a:prstGeom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A947F163-4A3B-E1D5-9BDF-296A9B1A4BEF}"/>
              </a:ext>
            </a:extLst>
          </p:cNvPr>
          <p:cNvGrpSpPr/>
          <p:nvPr/>
        </p:nvGrpSpPr>
        <p:grpSpPr>
          <a:xfrm>
            <a:off x="241540" y="1418957"/>
            <a:ext cx="3048648" cy="541170"/>
            <a:chOff x="762760" y="5321810"/>
            <a:chExt cx="1410267" cy="541170"/>
          </a:xfrm>
        </p:grpSpPr>
        <p:sp>
          <p:nvSpPr>
            <p:cNvPr id="8" name="Marcador de Posição de Conteúdo 1">
              <a:extLst>
                <a:ext uri="{FF2B5EF4-FFF2-40B4-BE49-F238E27FC236}">
                  <a16:creationId xmlns:a16="http://schemas.microsoft.com/office/drawing/2014/main" id="{1B746F1C-832D-DC88-D562-119F01F96709}"/>
                </a:ext>
              </a:extLst>
            </p:cNvPr>
            <p:cNvSpPr txBox="1">
              <a:spLocks/>
            </p:cNvSpPr>
            <p:nvPr/>
          </p:nvSpPr>
          <p:spPr>
            <a:xfrm>
              <a:off x="762760" y="5348932"/>
              <a:ext cx="1410267" cy="51404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2400" dirty="0" err="1"/>
                <a:t>Lung</a:t>
              </a:r>
              <a:r>
                <a:rPr lang="pt-PT" sz="2400" dirty="0"/>
                <a:t> </a:t>
              </a:r>
              <a:r>
                <a:rPr lang="pt-PT" sz="2400" dirty="0" err="1"/>
                <a:t>ultrasound</a:t>
              </a:r>
              <a:endParaRPr lang="pt-PT" sz="2400" dirty="0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A021553C-1A5C-1B99-E561-799D7540E10A}"/>
                </a:ext>
              </a:extLst>
            </p:cNvPr>
            <p:cNvSpPr/>
            <p:nvPr/>
          </p:nvSpPr>
          <p:spPr>
            <a:xfrm>
              <a:off x="762760" y="5321810"/>
              <a:ext cx="1410267" cy="514048"/>
            </a:xfrm>
            <a:prstGeom prst="rect">
              <a:avLst/>
            </a:prstGeom>
            <a:noFill/>
            <a:ln w="28575">
              <a:solidFill>
                <a:srgbClr val="8CC4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Imagem 13" descr="Uma imagem com invertebrado&#10;&#10;Descrição gerada automaticamente">
            <a:extLst>
              <a:ext uri="{FF2B5EF4-FFF2-40B4-BE49-F238E27FC236}">
                <a16:creationId xmlns:a16="http://schemas.microsoft.com/office/drawing/2014/main" id="{81B784AB-AF90-2C1C-BAB1-10B07BBCD4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539" y="2189432"/>
            <a:ext cx="2053885" cy="2077767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6C24A509-A123-ABC5-0E1F-4CC544A935EA}"/>
              </a:ext>
            </a:extLst>
          </p:cNvPr>
          <p:cNvSpPr txBox="1"/>
          <p:nvPr/>
        </p:nvSpPr>
        <p:spPr>
          <a:xfrm>
            <a:off x="0" y="6623889"/>
            <a:ext cx="79756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b="0" i="0" u="none" strike="noStrike" dirty="0">
                <a:solidFill>
                  <a:srgbClr val="222222"/>
                </a:solidFill>
                <a:effectLst/>
              </a:rPr>
              <a:t>ZOCCALI, Carmine; MALLAMACI, Francesca; PICANO, </a:t>
            </a:r>
            <a:r>
              <a:rPr lang="pt-PT" sz="700" b="0" i="0" u="none" strike="noStrike" dirty="0" err="1">
                <a:solidFill>
                  <a:srgbClr val="222222"/>
                </a:solidFill>
                <a:effectLst/>
              </a:rPr>
              <a:t>Eugenio</a:t>
            </a:r>
            <a:r>
              <a:rPr lang="pt-PT" sz="700" b="0" i="0" u="none" strike="noStrike" dirty="0">
                <a:solidFill>
                  <a:srgbClr val="222222"/>
                </a:solidFill>
                <a:effectLst/>
              </a:rPr>
              <a:t>. 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Clinical</a:t>
            </a:r>
            <a:r>
              <a:rPr lang="pt-PT" sz="700" b="0" i="1" u="none" strike="noStrike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Journal</a:t>
            </a:r>
            <a:r>
              <a:rPr lang="pt-PT" sz="700" b="0" i="1" u="none" strike="noStrike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of</a:t>
            </a:r>
            <a:r>
              <a:rPr lang="pt-PT" sz="700" b="0" i="1" u="none" strike="noStrike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the</a:t>
            </a:r>
            <a:r>
              <a:rPr lang="pt-PT" sz="700" b="0" i="1" u="none" strike="noStrike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American</a:t>
            </a:r>
            <a:r>
              <a:rPr lang="pt-PT" sz="700" b="0" i="1" u="none" strike="noStrike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Society</a:t>
            </a:r>
            <a:r>
              <a:rPr lang="pt-PT" sz="700" b="0" i="1" u="none" strike="noStrike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of</a:t>
            </a:r>
            <a:r>
              <a:rPr lang="pt-PT" sz="700" b="0" i="1" u="none" strike="noStrike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u="none" strike="noStrike" dirty="0" err="1">
                <a:solidFill>
                  <a:srgbClr val="222222"/>
                </a:solidFill>
                <a:effectLst/>
              </a:rPr>
              <a:t>Nephrology</a:t>
            </a:r>
            <a:r>
              <a:rPr lang="pt-PT" sz="700" b="0" i="0" u="none" strike="noStrike" dirty="0">
                <a:solidFill>
                  <a:srgbClr val="222222"/>
                </a:solidFill>
                <a:effectLst/>
              </a:rPr>
              <a:t>, 2022, 17.5: 757-765.</a:t>
            </a:r>
            <a:endParaRPr lang="en-US" sz="700" dirty="0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DB7D06C6-26DD-5BB2-4FA2-26765FF65A76}"/>
              </a:ext>
            </a:extLst>
          </p:cNvPr>
          <p:cNvSpPr/>
          <p:nvPr/>
        </p:nvSpPr>
        <p:spPr>
          <a:xfrm>
            <a:off x="2680180" y="4366838"/>
            <a:ext cx="4824000" cy="2058746"/>
          </a:xfrm>
          <a:prstGeom prst="rect">
            <a:avLst/>
          </a:prstGeom>
          <a:noFill/>
          <a:ln w="28575">
            <a:solidFill>
              <a:srgbClr val="8CC4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arcador de Posição de Conteúdo 1">
            <a:extLst>
              <a:ext uri="{FF2B5EF4-FFF2-40B4-BE49-F238E27FC236}">
                <a16:creationId xmlns:a16="http://schemas.microsoft.com/office/drawing/2014/main" id="{E34A65FD-648B-D5F5-5842-0D1EFA47D91A}"/>
              </a:ext>
            </a:extLst>
          </p:cNvPr>
          <p:cNvSpPr txBox="1">
            <a:spLocks/>
          </p:cNvSpPr>
          <p:nvPr/>
        </p:nvSpPr>
        <p:spPr>
          <a:xfrm>
            <a:off x="251123" y="4366838"/>
            <a:ext cx="2034715" cy="84016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sz="1800" dirty="0"/>
              <a:t>Standard </a:t>
            </a:r>
            <a:r>
              <a:rPr lang="pt-PT" sz="1800" dirty="0" err="1"/>
              <a:t>protocol</a:t>
            </a:r>
            <a:r>
              <a:rPr lang="pt-PT" sz="1800" dirty="0"/>
              <a:t> </a:t>
            </a:r>
            <a:r>
              <a:rPr lang="pt-PT" sz="1800" dirty="0" err="1"/>
              <a:t>used</a:t>
            </a:r>
            <a:r>
              <a:rPr lang="pt-PT" sz="1800" dirty="0"/>
              <a:t> in </a:t>
            </a:r>
            <a:r>
              <a:rPr lang="pt-PT" sz="1800" dirty="0" err="1"/>
              <a:t>most</a:t>
            </a:r>
            <a:r>
              <a:rPr lang="pt-PT" sz="1800" dirty="0"/>
              <a:t> </a:t>
            </a:r>
            <a:r>
              <a:rPr lang="pt-PT" sz="1800" dirty="0" err="1"/>
              <a:t>clinical</a:t>
            </a:r>
            <a:r>
              <a:rPr lang="pt-PT" sz="1800" dirty="0"/>
              <a:t> </a:t>
            </a:r>
            <a:r>
              <a:rPr lang="pt-PT" sz="1800" dirty="0" err="1"/>
              <a:t>trials</a:t>
            </a:r>
            <a:endParaRPr lang="pt-PT" sz="180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5452B761-92E9-168D-4E6D-4CD9766F244A}"/>
              </a:ext>
            </a:extLst>
          </p:cNvPr>
          <p:cNvSpPr txBox="1"/>
          <p:nvPr/>
        </p:nvSpPr>
        <p:spPr>
          <a:xfrm>
            <a:off x="251123" y="5302322"/>
            <a:ext cx="2034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8CC4A7"/>
                </a:solidFill>
              </a:rPr>
              <a:t>28 </a:t>
            </a:r>
            <a:r>
              <a:rPr lang="en-US" sz="1600" b="1" dirty="0">
                <a:solidFill>
                  <a:srgbClr val="8CC4A7"/>
                </a:solidFill>
              </a:rPr>
              <a:t>zones</a:t>
            </a:r>
            <a:endParaRPr lang="en-US" sz="5400" b="1" dirty="0">
              <a:solidFill>
                <a:srgbClr val="8CC4A7"/>
              </a:solidFill>
            </a:endParaRPr>
          </a:p>
        </p:txBody>
      </p:sp>
      <p:sp>
        <p:nvSpPr>
          <p:cNvPr id="24" name="Marcador de Posição de Conteúdo 1">
            <a:extLst>
              <a:ext uri="{FF2B5EF4-FFF2-40B4-BE49-F238E27FC236}">
                <a16:creationId xmlns:a16="http://schemas.microsoft.com/office/drawing/2014/main" id="{630EE782-D6C1-6618-61CA-F89EC1D9C9A7}"/>
              </a:ext>
            </a:extLst>
          </p:cNvPr>
          <p:cNvSpPr txBox="1">
            <a:spLocks/>
          </p:cNvSpPr>
          <p:nvPr/>
        </p:nvSpPr>
        <p:spPr>
          <a:xfrm>
            <a:off x="7975598" y="2868359"/>
            <a:ext cx="4080089" cy="149847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2000" dirty="0"/>
              <a:t>ICU </a:t>
            </a:r>
            <a:r>
              <a:rPr lang="pt-PT" sz="2000" dirty="0" err="1"/>
              <a:t>trials</a:t>
            </a:r>
            <a:r>
              <a:rPr lang="pt-PT" sz="2000" dirty="0"/>
              <a:t> </a:t>
            </a:r>
            <a:r>
              <a:rPr lang="pt-PT" sz="2000" dirty="0" err="1"/>
              <a:t>showed</a:t>
            </a:r>
            <a:r>
              <a:rPr lang="pt-PT" sz="2000" dirty="0"/>
              <a:t> </a:t>
            </a:r>
            <a:r>
              <a:rPr lang="pt-PT" sz="2000" dirty="0" err="1"/>
              <a:t>that</a:t>
            </a:r>
            <a:r>
              <a:rPr lang="pt-PT" sz="2000" dirty="0"/>
              <a:t> </a:t>
            </a:r>
            <a:r>
              <a:rPr lang="pt-PT" sz="2000" dirty="0" err="1"/>
              <a:t>abreviated</a:t>
            </a:r>
            <a:r>
              <a:rPr lang="pt-PT" sz="2000" dirty="0"/>
              <a:t> </a:t>
            </a:r>
            <a:r>
              <a:rPr lang="pt-PT" sz="2000" dirty="0" err="1"/>
              <a:t>protocols</a:t>
            </a:r>
            <a:r>
              <a:rPr lang="pt-PT" sz="2000" dirty="0"/>
              <a:t> (8-zone) </a:t>
            </a:r>
            <a:r>
              <a:rPr lang="pt-PT" sz="2000" dirty="0" err="1"/>
              <a:t>had</a:t>
            </a:r>
            <a:r>
              <a:rPr lang="pt-PT" sz="2000" dirty="0"/>
              <a:t> similar ROC-AUC curves for </a:t>
            </a:r>
            <a:r>
              <a:rPr lang="pt-PT" sz="2000" dirty="0" err="1"/>
              <a:t>prognostication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clinical</a:t>
            </a:r>
            <a:r>
              <a:rPr lang="pt-PT" sz="2000" dirty="0"/>
              <a:t> </a:t>
            </a:r>
            <a:r>
              <a:rPr lang="pt-PT" sz="2000" dirty="0" err="1"/>
              <a:t>deterioration</a:t>
            </a:r>
            <a:r>
              <a:rPr lang="pt-PT" sz="2000" dirty="0"/>
              <a:t> in </a:t>
            </a:r>
            <a:r>
              <a:rPr lang="pt-PT" sz="2000" dirty="0" err="1"/>
              <a:t>nonventilated</a:t>
            </a:r>
            <a:r>
              <a:rPr lang="pt-PT" sz="2000" dirty="0"/>
              <a:t> COVID-19 </a:t>
            </a:r>
            <a:r>
              <a:rPr lang="pt-PT" sz="2000" dirty="0" err="1"/>
              <a:t>patients</a:t>
            </a:r>
            <a:r>
              <a:rPr lang="pt-PT" sz="2000" dirty="0"/>
              <a:t>.</a:t>
            </a:r>
          </a:p>
        </p:txBody>
      </p:sp>
      <p:sp>
        <p:nvSpPr>
          <p:cNvPr id="25" name="Marcador de Posição de Conteúdo 1">
            <a:extLst>
              <a:ext uri="{FF2B5EF4-FFF2-40B4-BE49-F238E27FC236}">
                <a16:creationId xmlns:a16="http://schemas.microsoft.com/office/drawing/2014/main" id="{33DCFCE9-F67F-D874-F0B8-A99FEF7776C4}"/>
              </a:ext>
            </a:extLst>
          </p:cNvPr>
          <p:cNvSpPr txBox="1">
            <a:spLocks/>
          </p:cNvSpPr>
          <p:nvPr/>
        </p:nvSpPr>
        <p:spPr>
          <a:xfrm>
            <a:off x="7975597" y="4837654"/>
            <a:ext cx="4080089" cy="1498479"/>
          </a:xfrm>
          <a:prstGeom prst="rect">
            <a:avLst/>
          </a:prstGeom>
        </p:spPr>
        <p:txBody>
          <a:bodyPr/>
          <a:lstStyle>
            <a:defPPr>
              <a:defRPr lang="pt-PT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pt-PT" dirty="0"/>
              <a:t>4-zone </a:t>
            </a:r>
            <a:r>
              <a:rPr lang="pt-PT" dirty="0" err="1"/>
              <a:t>method</a:t>
            </a:r>
            <a:r>
              <a:rPr lang="pt-PT" dirty="0"/>
              <a:t> </a:t>
            </a:r>
            <a:r>
              <a:rPr lang="pt-PT" dirty="0" err="1"/>
              <a:t>has</a:t>
            </a:r>
            <a:r>
              <a:rPr lang="pt-PT" dirty="0"/>
              <a:t> </a:t>
            </a:r>
            <a:r>
              <a:rPr lang="pt-PT" dirty="0" err="1"/>
              <a:t>been</a:t>
            </a:r>
            <a:r>
              <a:rPr lang="pt-PT" dirty="0"/>
              <a:t> </a:t>
            </a:r>
            <a:r>
              <a:rPr lang="pt-PT" dirty="0" err="1"/>
              <a:t>described</a:t>
            </a:r>
            <a:r>
              <a:rPr lang="pt-PT" dirty="0"/>
              <a:t> in </a:t>
            </a:r>
            <a:r>
              <a:rPr lang="pt-PT" dirty="0" err="1"/>
              <a:t>patients</a:t>
            </a:r>
            <a:r>
              <a:rPr lang="pt-PT" dirty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err="1"/>
              <a:t>heart</a:t>
            </a:r>
            <a:r>
              <a:rPr lang="pt-PT" dirty="0"/>
              <a:t> </a:t>
            </a:r>
            <a:r>
              <a:rPr lang="pt-PT" dirty="0" err="1"/>
              <a:t>failure</a:t>
            </a:r>
            <a:r>
              <a:rPr lang="pt-PT" dirty="0"/>
              <a:t>, in </a:t>
            </a:r>
            <a:r>
              <a:rPr lang="pt-PT" dirty="0" err="1"/>
              <a:t>which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presence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7 </a:t>
            </a:r>
            <a:r>
              <a:rPr lang="pt-PT" dirty="0" err="1"/>
              <a:t>or</a:t>
            </a:r>
            <a:r>
              <a:rPr lang="pt-PT" dirty="0"/>
              <a:t> more </a:t>
            </a:r>
            <a:r>
              <a:rPr lang="pt-PT" dirty="0" err="1"/>
              <a:t>B-lines</a:t>
            </a:r>
            <a:r>
              <a:rPr lang="pt-PT" dirty="0"/>
              <a:t> </a:t>
            </a:r>
            <a:r>
              <a:rPr lang="pt-PT" dirty="0" err="1"/>
              <a:t>at</a:t>
            </a:r>
            <a:r>
              <a:rPr lang="pt-PT" dirty="0"/>
              <a:t> hospital </a:t>
            </a:r>
            <a:r>
              <a:rPr lang="pt-PT" dirty="0" err="1"/>
              <a:t>discharge</a:t>
            </a:r>
            <a:r>
              <a:rPr lang="pt-PT" dirty="0"/>
              <a:t> </a:t>
            </a:r>
            <a:r>
              <a:rPr lang="pt-PT" dirty="0" err="1"/>
              <a:t>conferred</a:t>
            </a:r>
            <a:r>
              <a:rPr lang="pt-PT" dirty="0"/>
              <a:t> </a:t>
            </a:r>
            <a:r>
              <a:rPr lang="pt-PT" dirty="0" err="1"/>
              <a:t>poor</a:t>
            </a:r>
            <a:r>
              <a:rPr lang="pt-PT" dirty="0"/>
              <a:t> </a:t>
            </a:r>
            <a:r>
              <a:rPr lang="pt-PT" dirty="0" err="1"/>
              <a:t>prognosis</a:t>
            </a:r>
            <a:r>
              <a:rPr lang="pt-PT" dirty="0"/>
              <a:t>.</a:t>
            </a:r>
          </a:p>
        </p:txBody>
      </p:sp>
      <p:sp>
        <p:nvSpPr>
          <p:cNvPr id="26" name="Marcador de Posição de Conteúdo 1">
            <a:extLst>
              <a:ext uri="{FF2B5EF4-FFF2-40B4-BE49-F238E27FC236}">
                <a16:creationId xmlns:a16="http://schemas.microsoft.com/office/drawing/2014/main" id="{6B4CB122-A9BD-9218-C5F1-E74E5DFBF0D4}"/>
              </a:ext>
            </a:extLst>
          </p:cNvPr>
          <p:cNvSpPr txBox="1">
            <a:spLocks/>
          </p:cNvSpPr>
          <p:nvPr/>
        </p:nvSpPr>
        <p:spPr>
          <a:xfrm>
            <a:off x="7980927" y="1787559"/>
            <a:ext cx="4074760" cy="84016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sz="2000" b="1" dirty="0" err="1"/>
              <a:t>Other</a:t>
            </a:r>
            <a:r>
              <a:rPr lang="pt-PT" sz="2000" b="1" dirty="0"/>
              <a:t> </a:t>
            </a:r>
            <a:r>
              <a:rPr lang="pt-PT" sz="2000" b="1" dirty="0" err="1"/>
              <a:t>studies</a:t>
            </a:r>
            <a:r>
              <a:rPr lang="pt-PT" sz="2000" b="1" dirty="0"/>
              <a:t> </a:t>
            </a:r>
            <a:r>
              <a:rPr lang="pt-PT" sz="2000" b="1" dirty="0" err="1"/>
              <a:t>with</a:t>
            </a:r>
            <a:r>
              <a:rPr lang="pt-PT" sz="2000" b="1" dirty="0"/>
              <a:t> </a:t>
            </a:r>
            <a:r>
              <a:rPr lang="pt-PT" sz="2000" b="1" dirty="0" err="1"/>
              <a:t>other</a:t>
            </a:r>
            <a:r>
              <a:rPr lang="pt-PT" sz="2000" b="1" dirty="0"/>
              <a:t> </a:t>
            </a:r>
            <a:r>
              <a:rPr lang="pt-PT" sz="2000" b="1" dirty="0" err="1"/>
              <a:t>patologic</a:t>
            </a:r>
            <a:r>
              <a:rPr lang="pt-PT" sz="2000" b="1" dirty="0"/>
              <a:t> </a:t>
            </a:r>
            <a:r>
              <a:rPr lang="pt-PT" sz="2000" b="1" dirty="0" err="1"/>
              <a:t>conditions</a:t>
            </a:r>
            <a:endParaRPr lang="pt-PT" sz="20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7299C22-6F18-713A-7628-F788D2B0BACC}"/>
              </a:ext>
            </a:extLst>
          </p:cNvPr>
          <p:cNvSpPr txBox="1"/>
          <p:nvPr/>
        </p:nvSpPr>
        <p:spPr>
          <a:xfrm>
            <a:off x="7986430" y="4239362"/>
            <a:ext cx="3530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b="0" i="0" dirty="0">
                <a:solidFill>
                  <a:srgbClr val="222222"/>
                </a:solidFill>
                <a:effectLst/>
              </a:rPr>
              <a:t>LEVY ADATTO, </a:t>
            </a:r>
            <a:r>
              <a:rPr lang="pt-PT" sz="700" b="0" i="0" dirty="0" err="1">
                <a:solidFill>
                  <a:srgbClr val="222222"/>
                </a:solidFill>
                <a:effectLst/>
              </a:rPr>
              <a:t>Nimrod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et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al.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Journal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of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Ultrasound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in Medicine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2022, 41.7: 1677-1687.</a:t>
            </a:r>
            <a:endParaRPr lang="en-US" sz="700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10ECC3A-0E11-A162-97BB-2745FAB0F1F7}"/>
              </a:ext>
            </a:extLst>
          </p:cNvPr>
          <p:cNvSpPr txBox="1"/>
          <p:nvPr/>
        </p:nvSpPr>
        <p:spPr>
          <a:xfrm>
            <a:off x="7986430" y="6246615"/>
            <a:ext cx="4080089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b="0" i="0" dirty="0">
                <a:solidFill>
                  <a:srgbClr val="222222"/>
                </a:solidFill>
                <a:effectLst/>
              </a:rPr>
              <a:t>PLATZ, </a:t>
            </a:r>
            <a:r>
              <a:rPr lang="pt-PT" sz="700" b="0" i="0" dirty="0" err="1">
                <a:solidFill>
                  <a:srgbClr val="222222"/>
                </a:solidFill>
                <a:effectLst/>
              </a:rPr>
              <a:t>Elke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et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al. JACC: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Heart</a:t>
            </a:r>
            <a:r>
              <a:rPr lang="pt-PT" sz="700" b="0" i="1" dirty="0">
                <a:solidFill>
                  <a:srgbClr val="222222"/>
                </a:solidFill>
                <a:effectLst/>
              </a:rPr>
              <a:t> </a:t>
            </a:r>
            <a:r>
              <a:rPr lang="pt-PT" sz="700" b="0" i="1" dirty="0" err="1">
                <a:solidFill>
                  <a:srgbClr val="222222"/>
                </a:solidFill>
                <a:effectLst/>
              </a:rPr>
              <a:t>Failure</a:t>
            </a:r>
            <a:r>
              <a:rPr lang="pt-PT" sz="700" b="0" i="0" dirty="0">
                <a:solidFill>
                  <a:srgbClr val="222222"/>
                </a:solidFill>
                <a:effectLst/>
              </a:rPr>
              <a:t>, 2019, 7.10: 849-858.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21454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 animBg="1"/>
      <p:bldP spid="5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98895-B49D-3E52-7060-175D6CC4F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>
            <a:extLst>
              <a:ext uri="{FF2B5EF4-FFF2-40B4-BE49-F238E27FC236}">
                <a16:creationId xmlns:a16="http://schemas.microsoft.com/office/drawing/2014/main" id="{83ADEB4D-26F5-55FB-DB07-858A48239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12" y="2009840"/>
            <a:ext cx="6172987" cy="3335103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>
                <a:ea typeface="+mn-ea"/>
                <a:cs typeface="Arial" panose="020B0604020202020204" pitchFamily="34" charset="0"/>
              </a:rPr>
              <a:t>Compare the performance </a:t>
            </a:r>
            <a:r>
              <a:rPr lang="en-GB" sz="3600" dirty="0">
                <a:ea typeface="+mn-ea"/>
                <a:cs typeface="Arial" panose="020B0604020202020204" pitchFamily="34" charset="0"/>
              </a:rPr>
              <a:t>of an 8-zone lung ultrasound protocol with bioelectrical impedance analysis to </a:t>
            </a:r>
            <a:r>
              <a:rPr lang="en-GB" sz="3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evaluate hydration status in our outpatient hemodialysis unit.</a:t>
            </a:r>
            <a:endParaRPr lang="en-AU" sz="4400" dirty="0">
              <a:cs typeface="Arial" panose="020B0604020202020204" pitchFamily="34" charset="0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29137DC6-2798-28F1-AA10-9D50E96C6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 of our study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70D677B-EC3B-5242-F40D-B681C12553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663"/>
          <a:stretch/>
        </p:blipFill>
        <p:spPr>
          <a:xfrm>
            <a:off x="7760419" y="2372671"/>
            <a:ext cx="3834681" cy="300479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79B3BE1-7A5D-202D-76E5-BC5669419BBA}"/>
              </a:ext>
            </a:extLst>
          </p:cNvPr>
          <p:cNvSpPr txBox="1"/>
          <p:nvPr/>
        </p:nvSpPr>
        <p:spPr>
          <a:xfrm>
            <a:off x="7760419" y="1625120"/>
            <a:ext cx="4866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CC4A7"/>
                </a:solidFill>
              </a:rPr>
              <a:t>8-zone protocol</a:t>
            </a:r>
          </a:p>
        </p:txBody>
      </p:sp>
    </p:spTree>
    <p:extLst>
      <p:ext uri="{BB962C8B-B14F-4D97-AF65-F5344CB8AC3E}">
        <p14:creationId xmlns:p14="http://schemas.microsoft.com/office/powerpoint/2010/main" val="949481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661B8-30F7-D21F-765E-ABE089989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807750C-2B7F-5E3F-1D0D-6322AD8B1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pic>
        <p:nvPicPr>
          <p:cNvPr id="7" name="Picture 8" descr="Dialysis Machine Icon - Free PNG &amp; SVG 1250230 - Noun Project">
            <a:extLst>
              <a:ext uri="{FF2B5EF4-FFF2-40B4-BE49-F238E27FC236}">
                <a16:creationId xmlns:a16="http://schemas.microsoft.com/office/drawing/2014/main" id="{8A469075-03EB-494F-8898-2E53B6E89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19" y="1751233"/>
            <a:ext cx="1630806" cy="163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272A6610-EE5C-3998-EFC9-64D3B19FA3AB}"/>
              </a:ext>
            </a:extLst>
          </p:cNvPr>
          <p:cNvSpPr txBox="1"/>
          <p:nvPr/>
        </p:nvSpPr>
        <p:spPr>
          <a:xfrm>
            <a:off x="2334115" y="2014999"/>
            <a:ext cx="42792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dirty="0" err="1">
                <a:cs typeface="Arial" panose="020B0604020202020204" pitchFamily="34" charset="0"/>
              </a:rPr>
              <a:t>Hemodialysis</a:t>
            </a:r>
            <a:r>
              <a:rPr lang="pt-PT" sz="2000" dirty="0">
                <a:cs typeface="Arial" panose="020B0604020202020204" pitchFamily="34" charset="0"/>
              </a:rPr>
              <a:t> </a:t>
            </a:r>
            <a:r>
              <a:rPr lang="pt-PT" sz="2000" dirty="0" err="1">
                <a:cs typeface="Arial" panose="020B0604020202020204" pitchFamily="34" charset="0"/>
              </a:rPr>
              <a:t>adult</a:t>
            </a:r>
            <a:r>
              <a:rPr lang="pt-PT" sz="2000" dirty="0">
                <a:cs typeface="Arial" panose="020B0604020202020204" pitchFamily="34" charset="0"/>
              </a:rPr>
              <a:t> </a:t>
            </a:r>
            <a:r>
              <a:rPr lang="pt-PT" sz="2000" dirty="0" err="1">
                <a:cs typeface="Arial" panose="020B0604020202020204" pitchFamily="34" charset="0"/>
              </a:rPr>
              <a:t>patients</a:t>
            </a:r>
            <a:r>
              <a:rPr lang="pt-PT" sz="2000" dirty="0">
                <a:cs typeface="Arial" panose="020B0604020202020204" pitchFamily="34" charset="0"/>
              </a:rPr>
              <a:t> </a:t>
            </a:r>
            <a:r>
              <a:rPr lang="pt-PT" sz="2000" dirty="0" err="1">
                <a:cs typeface="Arial" panose="020B0604020202020204" pitchFamily="34" charset="0"/>
              </a:rPr>
              <a:t>were</a:t>
            </a:r>
            <a:r>
              <a:rPr lang="pt-PT" sz="2000" dirty="0">
                <a:cs typeface="Arial" panose="020B0604020202020204" pitchFamily="34" charset="0"/>
              </a:rPr>
              <a:t> </a:t>
            </a:r>
            <a:r>
              <a:rPr lang="pt-PT" sz="2000" dirty="0" err="1">
                <a:cs typeface="Arial" panose="020B0604020202020204" pitchFamily="34" charset="0"/>
              </a:rPr>
              <a:t>enrolled</a:t>
            </a:r>
            <a:endParaRPr lang="pt-PT" sz="2000" dirty="0">
              <a:cs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41737A2-71B3-CEEA-5B37-1DEC53ACF76A}"/>
              </a:ext>
            </a:extLst>
          </p:cNvPr>
          <p:cNvSpPr txBox="1"/>
          <p:nvPr/>
        </p:nvSpPr>
        <p:spPr>
          <a:xfrm>
            <a:off x="2337130" y="2717051"/>
            <a:ext cx="47962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dirty="0" err="1">
                <a:ea typeface="Times New Roman" panose="02020603050405020304" pitchFamily="18" charset="0"/>
                <a:cs typeface="Arial" panose="020B0604020202020204" pitchFamily="34" charset="0"/>
              </a:rPr>
              <a:t>Early-week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dirty="0" err="1">
                <a:ea typeface="Times New Roman" panose="02020603050405020304" pitchFamily="18" charset="0"/>
                <a:cs typeface="Arial" panose="020B0604020202020204" pitchFamily="34" charset="0"/>
              </a:rPr>
              <a:t>dialysis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r>
              <a:rPr lang="pt-PT" sz="2000" dirty="0" err="1">
                <a:ea typeface="Times New Roman" panose="02020603050405020304" pitchFamily="18" charset="0"/>
                <a:cs typeface="Arial" panose="020B0604020202020204" pitchFamily="34" charset="0"/>
              </a:rPr>
              <a:t>June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pt-PT" sz="2000" dirty="0" err="1">
                <a:ea typeface="Times New Roman" panose="02020603050405020304" pitchFamily="18" charset="0"/>
                <a:cs typeface="Arial" panose="020B0604020202020204" pitchFamily="34" charset="0"/>
              </a:rPr>
              <a:t>August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 22</a:t>
            </a:r>
            <a:endParaRPr lang="pt-PT" sz="2000" dirty="0">
              <a:cs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5744CE4-B2BE-37A1-B227-258FCE996CED}"/>
              </a:ext>
            </a:extLst>
          </p:cNvPr>
          <p:cNvSpPr txBox="1"/>
          <p:nvPr/>
        </p:nvSpPr>
        <p:spPr>
          <a:xfrm>
            <a:off x="241540" y="1408141"/>
            <a:ext cx="42792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D32E1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pt-PT" dirty="0" err="1">
                <a:solidFill>
                  <a:srgbClr val="217566"/>
                </a:solidFill>
                <a:latin typeface="+mn-lt"/>
              </a:rPr>
              <a:t>Prospective</a:t>
            </a:r>
            <a:r>
              <a:rPr lang="pt-PT" dirty="0">
                <a:solidFill>
                  <a:srgbClr val="217566"/>
                </a:solidFill>
                <a:latin typeface="+mn-lt"/>
              </a:rPr>
              <a:t> </a:t>
            </a:r>
            <a:r>
              <a:rPr lang="pt-PT" dirty="0" err="1">
                <a:solidFill>
                  <a:srgbClr val="217566"/>
                </a:solidFill>
                <a:latin typeface="+mn-lt"/>
              </a:rPr>
              <a:t>observational</a:t>
            </a:r>
            <a:r>
              <a:rPr lang="pt-PT" dirty="0">
                <a:solidFill>
                  <a:srgbClr val="217566"/>
                </a:solidFill>
                <a:latin typeface="+mn-lt"/>
              </a:rPr>
              <a:t> </a:t>
            </a:r>
            <a:r>
              <a:rPr lang="pt-PT" dirty="0" err="1">
                <a:solidFill>
                  <a:srgbClr val="217566"/>
                </a:solidFill>
                <a:latin typeface="+mn-lt"/>
              </a:rPr>
              <a:t>study</a:t>
            </a:r>
            <a:endParaRPr lang="pt-PT" dirty="0">
              <a:solidFill>
                <a:srgbClr val="217566"/>
              </a:solidFill>
              <a:latin typeface="+mn-lt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CB60EF45-A34F-0A95-8429-C64E384A23DA}"/>
              </a:ext>
            </a:extLst>
          </p:cNvPr>
          <p:cNvSpPr txBox="1"/>
          <p:nvPr/>
        </p:nvSpPr>
        <p:spPr>
          <a:xfrm>
            <a:off x="253570" y="3590363"/>
            <a:ext cx="565149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b="1" dirty="0" err="1">
                <a:cs typeface="Arial" panose="020B0604020202020204" pitchFamily="34" charset="0"/>
              </a:rPr>
              <a:t>Exclusion</a:t>
            </a:r>
            <a:r>
              <a:rPr lang="pt-PT" sz="2000" b="1" dirty="0">
                <a:cs typeface="Arial" panose="020B0604020202020204" pitchFamily="34" charset="0"/>
              </a:rPr>
              <a:t> </a:t>
            </a:r>
            <a:r>
              <a:rPr lang="pt-PT" sz="2000" b="1" dirty="0" err="1">
                <a:cs typeface="Arial" panose="020B0604020202020204" pitchFamily="34" charset="0"/>
              </a:rPr>
              <a:t>criteria</a:t>
            </a:r>
            <a:r>
              <a:rPr lang="pt-PT" sz="2000" b="1" dirty="0"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>
                <a:cs typeface="Arial" panose="020B0604020202020204" pitchFamily="34" charset="0"/>
              </a:rPr>
              <a:t>&lt; 1 </a:t>
            </a:r>
            <a:r>
              <a:rPr lang="pt-PT" sz="2000" dirty="0" err="1">
                <a:cs typeface="Arial" panose="020B0604020202020204" pitchFamily="34" charset="0"/>
              </a:rPr>
              <a:t>month</a:t>
            </a:r>
            <a:r>
              <a:rPr lang="pt-PT" sz="2000" dirty="0">
                <a:cs typeface="Arial" panose="020B0604020202020204" pitchFamily="34" charset="0"/>
              </a:rPr>
              <a:t> vintage;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err="1">
                <a:cs typeface="Arial" panose="020B0604020202020204" pitchFamily="34" charset="0"/>
              </a:rPr>
              <a:t>limb</a:t>
            </a:r>
            <a:r>
              <a:rPr lang="pt-PT" sz="2000" dirty="0">
                <a:cs typeface="Arial" panose="020B0604020202020204" pitchFamily="34" charset="0"/>
              </a:rPr>
              <a:t> </a:t>
            </a:r>
            <a:r>
              <a:rPr lang="pt-PT" sz="2000" dirty="0" err="1">
                <a:cs typeface="Arial" panose="020B0604020202020204" pitchFamily="34" charset="0"/>
              </a:rPr>
              <a:t>amputation</a:t>
            </a:r>
            <a:r>
              <a:rPr lang="pt-PT" sz="2000" dirty="0">
                <a:cs typeface="Arial" panose="020B060402020202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0" dirty="0">
                <a:effectLst/>
                <a:ea typeface="Calibri" panose="020F0502020204030204" pitchFamily="34" charset="0"/>
              </a:rPr>
              <a:t>metallic medical devices;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0" dirty="0">
                <a:effectLst/>
                <a:ea typeface="Calibri" panose="020F0502020204030204" pitchFamily="34" charset="0"/>
              </a:rPr>
              <a:t>systemic infections;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0" dirty="0">
                <a:effectLst/>
                <a:ea typeface="Calibri" panose="020F0502020204030204" pitchFamily="34" charset="0"/>
              </a:rPr>
              <a:t>advanced neoplasia;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0" dirty="0">
                <a:effectLst/>
                <a:ea typeface="Calibri" panose="020F0502020204030204" pitchFamily="34" charset="0"/>
              </a:rPr>
              <a:t>decompensated cirrhosis</a:t>
            </a:r>
            <a:r>
              <a:rPr lang="pt-PT" sz="2000" kern="0" dirty="0">
                <a:effectLst/>
                <a:ea typeface="Calibri" panose="020F0502020204030204" pitchFamily="34" charset="0"/>
              </a:rPr>
              <a:t>.</a:t>
            </a:r>
            <a:endParaRPr lang="pt-PT" sz="2000" dirty="0">
              <a:cs typeface="Arial" panose="020B0604020202020204" pitchFamily="34" charset="0"/>
            </a:endParaRPr>
          </a:p>
        </p:txBody>
      </p:sp>
      <p:grpSp>
        <p:nvGrpSpPr>
          <p:cNvPr id="40" name="Agrupar 39">
            <a:extLst>
              <a:ext uri="{FF2B5EF4-FFF2-40B4-BE49-F238E27FC236}">
                <a16:creationId xmlns:a16="http://schemas.microsoft.com/office/drawing/2014/main" id="{58E2E4D3-B3FB-7822-FA5F-666380E336B5}"/>
              </a:ext>
            </a:extLst>
          </p:cNvPr>
          <p:cNvGrpSpPr/>
          <p:nvPr/>
        </p:nvGrpSpPr>
        <p:grpSpPr>
          <a:xfrm>
            <a:off x="6210039" y="1603228"/>
            <a:ext cx="5593942" cy="4820336"/>
            <a:chOff x="6210039" y="1603228"/>
            <a:chExt cx="5593942" cy="4820336"/>
          </a:xfrm>
        </p:grpSpPr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8F8D8119-5AB6-D4F2-0AFB-5F5B14114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899080" y="2056299"/>
              <a:ext cx="1662824" cy="1304678"/>
            </a:xfrm>
            <a:prstGeom prst="rect">
              <a:avLst/>
            </a:prstGeom>
          </p:spPr>
        </p:pic>
        <p:sp>
          <p:nvSpPr>
            <p:cNvPr id="12" name="Mais 14">
              <a:extLst>
                <a:ext uri="{FF2B5EF4-FFF2-40B4-BE49-F238E27FC236}">
                  <a16:creationId xmlns:a16="http://schemas.microsoft.com/office/drawing/2014/main" id="{12FA6660-158E-3923-CB6F-D0F4F90458FD}"/>
                </a:ext>
              </a:extLst>
            </p:cNvPr>
            <p:cNvSpPr/>
            <p:nvPr/>
          </p:nvSpPr>
          <p:spPr>
            <a:xfrm>
              <a:off x="8439149" y="2403440"/>
              <a:ext cx="491271" cy="461665"/>
            </a:xfrm>
            <a:prstGeom prst="mathPlus">
              <a:avLst>
                <a:gd name="adj1" fmla="val 16918"/>
              </a:avLst>
            </a:prstGeom>
            <a:solidFill>
              <a:srgbClr val="8CC4A7"/>
            </a:solidFill>
            <a:ln>
              <a:solidFill>
                <a:srgbClr val="8CC4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13" name="Picture 12" descr="Basic Lung Ultrasound – Animal Ultrasound Association">
              <a:extLst>
                <a:ext uri="{FF2B5EF4-FFF2-40B4-BE49-F238E27FC236}">
                  <a16:creationId xmlns:a16="http://schemas.microsoft.com/office/drawing/2014/main" id="{A0AF9B16-FE0E-3D24-D6E0-AF72776205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3600" y="2010938"/>
              <a:ext cx="1235820" cy="938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FB990730-A792-68B4-4BB7-4E19AFCA3D33}"/>
                </a:ext>
              </a:extLst>
            </p:cNvPr>
            <p:cNvSpPr txBox="1"/>
            <p:nvPr/>
          </p:nvSpPr>
          <p:spPr>
            <a:xfrm>
              <a:off x="6596805" y="3277173"/>
              <a:ext cx="177266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dirty="0" err="1">
                  <a:cs typeface="Arial" panose="020B0604020202020204" pitchFamily="34" charset="0"/>
                </a:rPr>
                <a:t>Bioimpedance</a:t>
              </a:r>
              <a:r>
                <a:rPr lang="pt-PT" dirty="0">
                  <a:cs typeface="Arial" panose="020B0604020202020204" pitchFamily="34" charset="0"/>
                </a:rPr>
                <a:t> (</a:t>
              </a:r>
              <a:r>
                <a:rPr lang="pt-PT" dirty="0" err="1">
                  <a:cs typeface="Arial" panose="020B0604020202020204" pitchFamily="34" charset="0"/>
                </a:rPr>
                <a:t>normalized</a:t>
              </a:r>
              <a:r>
                <a:rPr lang="pt-PT" dirty="0">
                  <a:cs typeface="Arial" panose="020B0604020202020204" pitchFamily="34" charset="0"/>
                </a:rPr>
                <a:t> OH)</a:t>
              </a:r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D32E7B08-68CE-970E-8A21-15BFB8F6DD37}"/>
                </a:ext>
              </a:extLst>
            </p:cNvPr>
            <p:cNvSpPr txBox="1"/>
            <p:nvPr/>
          </p:nvSpPr>
          <p:spPr>
            <a:xfrm>
              <a:off x="8718188" y="3277173"/>
              <a:ext cx="20096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PT" dirty="0" err="1">
                  <a:cs typeface="Arial" panose="020B0604020202020204" pitchFamily="34" charset="0"/>
                </a:rPr>
                <a:t>Ultrasound</a:t>
              </a:r>
              <a:r>
                <a:rPr lang="pt-PT" dirty="0"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pt-PT" dirty="0">
                  <a:cs typeface="Arial" panose="020B0604020202020204" pitchFamily="34" charset="0"/>
                </a:rPr>
                <a:t>(total B </a:t>
              </a:r>
              <a:r>
                <a:rPr lang="pt-PT" dirty="0" err="1">
                  <a:cs typeface="Arial" panose="020B0604020202020204" pitchFamily="34" charset="0"/>
                </a:rPr>
                <a:t>lines</a:t>
              </a:r>
              <a:r>
                <a:rPr lang="pt-PT" dirty="0"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18" name="Conexão reta unidirecional 26">
              <a:extLst>
                <a:ext uri="{FF2B5EF4-FFF2-40B4-BE49-F238E27FC236}">
                  <a16:creationId xmlns:a16="http://schemas.microsoft.com/office/drawing/2014/main" id="{4B26D37E-853A-11C9-B44E-12880AADD280}"/>
                </a:ext>
              </a:extLst>
            </p:cNvPr>
            <p:cNvCxnSpPr>
              <a:cxnSpLocks/>
              <a:endCxn id="16" idx="0"/>
            </p:cNvCxnSpPr>
            <p:nvPr/>
          </p:nvCxnSpPr>
          <p:spPr>
            <a:xfrm flipH="1">
              <a:off x="7483139" y="2835421"/>
              <a:ext cx="338101" cy="441752"/>
            </a:xfrm>
            <a:prstGeom prst="straightConnector1">
              <a:avLst/>
            </a:prstGeom>
            <a:ln>
              <a:solidFill>
                <a:srgbClr val="8CC4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xão reta unidirecional 27">
              <a:extLst>
                <a:ext uri="{FF2B5EF4-FFF2-40B4-BE49-F238E27FC236}">
                  <a16:creationId xmlns:a16="http://schemas.microsoft.com/office/drawing/2014/main" id="{B30E4E37-612A-1B81-3A75-520BDDF3FE42}"/>
                </a:ext>
              </a:extLst>
            </p:cNvPr>
            <p:cNvCxnSpPr>
              <a:cxnSpLocks/>
            </p:cNvCxnSpPr>
            <p:nvPr/>
          </p:nvCxnSpPr>
          <p:spPr>
            <a:xfrm>
              <a:off x="9701510" y="2917173"/>
              <a:ext cx="0" cy="360000"/>
            </a:xfrm>
            <a:prstGeom prst="straightConnector1">
              <a:avLst/>
            </a:prstGeom>
            <a:ln>
              <a:solidFill>
                <a:srgbClr val="8CC4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Agrupar 22">
              <a:extLst>
                <a:ext uri="{FF2B5EF4-FFF2-40B4-BE49-F238E27FC236}">
                  <a16:creationId xmlns:a16="http://schemas.microsoft.com/office/drawing/2014/main" id="{24132EF3-C4A3-D3FB-BCA0-2309FC928DFD}"/>
                </a:ext>
              </a:extLst>
            </p:cNvPr>
            <p:cNvGrpSpPr/>
            <p:nvPr/>
          </p:nvGrpSpPr>
          <p:grpSpPr>
            <a:xfrm>
              <a:off x="9980212" y="2116612"/>
              <a:ext cx="1823769" cy="795647"/>
              <a:chOff x="1276062" y="4221939"/>
              <a:chExt cx="1823769" cy="795647"/>
            </a:xfrm>
          </p:grpSpPr>
          <p:pic>
            <p:nvPicPr>
              <p:cNvPr id="24" name="Imagem 23">
                <a:extLst>
                  <a:ext uri="{FF2B5EF4-FFF2-40B4-BE49-F238E27FC236}">
                    <a16:creationId xmlns:a16="http://schemas.microsoft.com/office/drawing/2014/main" id="{C32A6200-C71B-ABAC-7666-E8D836D8C8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21301" y="4236005"/>
                <a:ext cx="1133293" cy="781581"/>
              </a:xfrm>
              <a:prstGeom prst="rect">
                <a:avLst/>
              </a:prstGeom>
            </p:spPr>
          </p:pic>
          <p:sp>
            <p:nvSpPr>
              <p:cNvPr id="25" name="CaixaDeTexto 24">
                <a:extLst>
                  <a:ext uri="{FF2B5EF4-FFF2-40B4-BE49-F238E27FC236}">
                    <a16:creationId xmlns:a16="http://schemas.microsoft.com/office/drawing/2014/main" id="{47D8ACB2-6C5B-80BE-F330-89D9C5815F05}"/>
                  </a:ext>
                </a:extLst>
              </p:cNvPr>
              <p:cNvSpPr txBox="1"/>
              <p:nvPr/>
            </p:nvSpPr>
            <p:spPr>
              <a:xfrm>
                <a:off x="1276062" y="4221939"/>
                <a:ext cx="1823769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t-PT" sz="900" dirty="0">
                    <a:solidFill>
                      <a:srgbClr val="217566"/>
                    </a:solidFill>
                    <a:latin typeface="Arial Rounded MT Bold" panose="020F0704030504030204" pitchFamily="34" charset="77"/>
                    <a:ea typeface="Times New Roman" panose="02020603050405020304" pitchFamily="18" charset="0"/>
                  </a:rPr>
                  <a:t>8-ZONE METHOD</a:t>
                </a:r>
                <a:endParaRPr lang="pt-PT" sz="900" dirty="0">
                  <a:solidFill>
                    <a:srgbClr val="217566"/>
                  </a:solidFill>
                </a:endParaRPr>
              </a:p>
            </p:txBody>
          </p:sp>
        </p:grpSp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898A03EF-808A-D125-5497-FA0F2E839C17}"/>
                </a:ext>
              </a:extLst>
            </p:cNvPr>
            <p:cNvSpPr txBox="1"/>
            <p:nvPr/>
          </p:nvSpPr>
          <p:spPr>
            <a:xfrm>
              <a:off x="6210039" y="1603228"/>
              <a:ext cx="557559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32E12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pt-PT" sz="2000" dirty="0">
                  <a:solidFill>
                    <a:srgbClr val="217566"/>
                  </a:solidFill>
                  <a:latin typeface="+mn-lt"/>
                </a:rPr>
                <a:t>BEFORE HD </a:t>
              </a:r>
              <a:r>
                <a:rPr lang="pt-PT" sz="2000" dirty="0" err="1">
                  <a:solidFill>
                    <a:srgbClr val="217566"/>
                  </a:solidFill>
                  <a:latin typeface="+mn-lt"/>
                </a:rPr>
                <a:t>session</a:t>
              </a:r>
              <a:endParaRPr lang="pt-PT" sz="2000" dirty="0">
                <a:solidFill>
                  <a:srgbClr val="217566"/>
                </a:solidFill>
                <a:latin typeface="+mn-lt"/>
              </a:endParaRP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C54FC8A7-3DB7-AC18-9B4C-3B5FE4037261}"/>
                </a:ext>
              </a:extLst>
            </p:cNvPr>
            <p:cNvSpPr txBox="1"/>
            <p:nvPr/>
          </p:nvSpPr>
          <p:spPr>
            <a:xfrm>
              <a:off x="6210039" y="4044005"/>
              <a:ext cx="559394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32E12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pt-PT" sz="2000" dirty="0">
                  <a:solidFill>
                    <a:srgbClr val="217566"/>
                  </a:solidFill>
                  <a:latin typeface="+mn-lt"/>
                </a:rPr>
                <a:t>AFTER HD </a:t>
              </a:r>
              <a:r>
                <a:rPr lang="pt-PT" sz="2000" dirty="0" err="1">
                  <a:solidFill>
                    <a:srgbClr val="217566"/>
                  </a:solidFill>
                  <a:latin typeface="+mn-lt"/>
                </a:rPr>
                <a:t>session</a:t>
              </a:r>
              <a:endParaRPr lang="pt-PT" sz="2000" dirty="0">
                <a:solidFill>
                  <a:srgbClr val="217566"/>
                </a:solidFill>
                <a:latin typeface="+mn-lt"/>
              </a:endParaRPr>
            </a:p>
          </p:txBody>
        </p:sp>
        <p:pic>
          <p:nvPicPr>
            <p:cNvPr id="6" name="Picture 12" descr="Basic Lung Ultrasound – Animal Ultrasound Association">
              <a:extLst>
                <a:ext uri="{FF2B5EF4-FFF2-40B4-BE49-F238E27FC236}">
                  <a16:creationId xmlns:a16="http://schemas.microsoft.com/office/drawing/2014/main" id="{167F8A98-CC71-C282-2942-3D79C938DB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5451" y="4510998"/>
              <a:ext cx="1235820" cy="938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CaixaDeTexto 33">
              <a:extLst>
                <a:ext uri="{FF2B5EF4-FFF2-40B4-BE49-F238E27FC236}">
                  <a16:creationId xmlns:a16="http://schemas.microsoft.com/office/drawing/2014/main" id="{5DEB1EC8-E439-816A-3978-CEC06600CEAC}"/>
                </a:ext>
              </a:extLst>
            </p:cNvPr>
            <p:cNvSpPr txBox="1"/>
            <p:nvPr/>
          </p:nvSpPr>
          <p:spPr>
            <a:xfrm>
              <a:off x="6210039" y="5777233"/>
              <a:ext cx="20096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PT" dirty="0" err="1">
                  <a:cs typeface="Arial" panose="020B0604020202020204" pitchFamily="34" charset="0"/>
                </a:rPr>
                <a:t>Ultrasound</a:t>
              </a:r>
              <a:r>
                <a:rPr lang="pt-PT" dirty="0"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pt-PT" dirty="0">
                  <a:cs typeface="Arial" panose="020B0604020202020204" pitchFamily="34" charset="0"/>
                </a:rPr>
                <a:t>(total B </a:t>
              </a:r>
              <a:r>
                <a:rPr lang="pt-PT" dirty="0" err="1">
                  <a:cs typeface="Arial" panose="020B0604020202020204" pitchFamily="34" charset="0"/>
                </a:rPr>
                <a:t>lines</a:t>
              </a:r>
              <a:r>
                <a:rPr lang="pt-PT" dirty="0"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35" name="Conexão reta unidirecional 27">
              <a:extLst>
                <a:ext uri="{FF2B5EF4-FFF2-40B4-BE49-F238E27FC236}">
                  <a16:creationId xmlns:a16="http://schemas.microsoft.com/office/drawing/2014/main" id="{0026909C-C50E-12BB-B692-3FAF5D0BA3FE}"/>
                </a:ext>
              </a:extLst>
            </p:cNvPr>
            <p:cNvCxnSpPr>
              <a:cxnSpLocks/>
            </p:cNvCxnSpPr>
            <p:nvPr/>
          </p:nvCxnSpPr>
          <p:spPr>
            <a:xfrm>
              <a:off x="7193361" y="5417233"/>
              <a:ext cx="0" cy="360000"/>
            </a:xfrm>
            <a:prstGeom prst="straightConnector1">
              <a:avLst/>
            </a:prstGeom>
            <a:ln>
              <a:solidFill>
                <a:srgbClr val="8CC4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Agrupar 35">
              <a:extLst>
                <a:ext uri="{FF2B5EF4-FFF2-40B4-BE49-F238E27FC236}">
                  <a16:creationId xmlns:a16="http://schemas.microsoft.com/office/drawing/2014/main" id="{274E7CD5-D8D0-202D-BA33-EAFF318EA9E7}"/>
                </a:ext>
              </a:extLst>
            </p:cNvPr>
            <p:cNvGrpSpPr/>
            <p:nvPr/>
          </p:nvGrpSpPr>
          <p:grpSpPr>
            <a:xfrm>
              <a:off x="7659267" y="4573585"/>
              <a:ext cx="1823769" cy="795647"/>
              <a:chOff x="1276062" y="4221939"/>
              <a:chExt cx="1823769" cy="795647"/>
            </a:xfrm>
          </p:grpSpPr>
          <p:pic>
            <p:nvPicPr>
              <p:cNvPr id="37" name="Imagem 36">
                <a:extLst>
                  <a:ext uri="{FF2B5EF4-FFF2-40B4-BE49-F238E27FC236}">
                    <a16:creationId xmlns:a16="http://schemas.microsoft.com/office/drawing/2014/main" id="{CE32FEFF-F405-7704-EE2B-832711F93D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21301" y="4236005"/>
                <a:ext cx="1133293" cy="781581"/>
              </a:xfrm>
              <a:prstGeom prst="rect">
                <a:avLst/>
              </a:prstGeom>
            </p:spPr>
          </p:pic>
          <p:sp>
            <p:nvSpPr>
              <p:cNvPr id="38" name="CaixaDeTexto 37">
                <a:extLst>
                  <a:ext uri="{FF2B5EF4-FFF2-40B4-BE49-F238E27FC236}">
                    <a16:creationId xmlns:a16="http://schemas.microsoft.com/office/drawing/2014/main" id="{34BBB7CB-4EF2-C47D-8917-035DF5133277}"/>
                  </a:ext>
                </a:extLst>
              </p:cNvPr>
              <p:cNvSpPr txBox="1"/>
              <p:nvPr/>
            </p:nvSpPr>
            <p:spPr>
              <a:xfrm>
                <a:off x="1276062" y="4221939"/>
                <a:ext cx="1823769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t-PT" sz="900" dirty="0">
                    <a:solidFill>
                      <a:srgbClr val="217566"/>
                    </a:solidFill>
                    <a:latin typeface="Arial Rounded MT Bold" panose="020F0704030504030204" pitchFamily="34" charset="77"/>
                    <a:ea typeface="Times New Roman" panose="02020603050405020304" pitchFamily="18" charset="0"/>
                  </a:rPr>
                  <a:t>8-ZONE METHOD</a:t>
                </a:r>
                <a:endParaRPr lang="pt-PT" sz="900" dirty="0">
                  <a:solidFill>
                    <a:srgbClr val="217566"/>
                  </a:solidFill>
                </a:endParaRPr>
              </a:p>
            </p:txBody>
          </p:sp>
        </p:grpSp>
      </p:grp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1666EB10-A671-2055-20D6-EABCD2AE73F7}"/>
              </a:ext>
            </a:extLst>
          </p:cNvPr>
          <p:cNvSpPr txBox="1"/>
          <p:nvPr/>
        </p:nvSpPr>
        <p:spPr>
          <a:xfrm>
            <a:off x="1008398" y="6089608"/>
            <a:ext cx="52557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b="1" dirty="0" err="1">
                <a:solidFill>
                  <a:srgbClr val="217566"/>
                </a:solidFill>
                <a:cs typeface="Arial" panose="020B0604020202020204" pitchFamily="34" charset="0"/>
              </a:rPr>
              <a:t>Dry</a:t>
            </a:r>
            <a:r>
              <a:rPr lang="pt-PT" sz="1600" b="1" dirty="0">
                <a:solidFill>
                  <a:srgbClr val="217566"/>
                </a:solidFill>
                <a:cs typeface="Arial" panose="020B0604020202020204" pitchFamily="34" charset="0"/>
              </a:rPr>
              <a:t> </a:t>
            </a:r>
            <a:r>
              <a:rPr lang="pt-PT" sz="1600" b="1" dirty="0" err="1">
                <a:solidFill>
                  <a:srgbClr val="217566"/>
                </a:solidFill>
                <a:cs typeface="Arial" panose="020B0604020202020204" pitchFamily="34" charset="0"/>
              </a:rPr>
              <a:t>weight</a:t>
            </a:r>
            <a:r>
              <a:rPr lang="pt-PT" sz="1600" b="1" dirty="0">
                <a:solidFill>
                  <a:srgbClr val="217566"/>
                </a:solidFill>
                <a:cs typeface="Arial" panose="020B0604020202020204" pitchFamily="34" charset="0"/>
              </a:rPr>
              <a:t> </a:t>
            </a:r>
            <a:r>
              <a:rPr lang="pt-PT" sz="1600" dirty="0">
                <a:cs typeface="Arial" panose="020B0604020202020204" pitchFamily="34" charset="0"/>
              </a:rPr>
              <a:t>- </a:t>
            </a:r>
            <a:r>
              <a:rPr lang="en-GB" sz="1600" kern="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established by the attending nephrologist</a:t>
            </a:r>
            <a:r>
              <a:rPr lang="pt-PT" sz="1600" dirty="0">
                <a:effectLst/>
              </a:rPr>
              <a:t> (</a:t>
            </a:r>
            <a:r>
              <a:rPr lang="pt-PT" sz="1600" dirty="0" err="1">
                <a:effectLst/>
              </a:rPr>
              <a:t>blind</a:t>
            </a:r>
            <a:r>
              <a:rPr lang="pt-PT" sz="1600" dirty="0">
                <a:effectLst/>
              </a:rPr>
              <a:t> to </a:t>
            </a:r>
            <a:r>
              <a:rPr lang="pt-PT" sz="1600" dirty="0" err="1">
                <a:effectLst/>
              </a:rPr>
              <a:t>the</a:t>
            </a:r>
            <a:r>
              <a:rPr lang="pt-PT" sz="1600" dirty="0">
                <a:effectLst/>
              </a:rPr>
              <a:t> </a:t>
            </a:r>
            <a:r>
              <a:rPr lang="pt-PT" sz="1600" dirty="0" err="1">
                <a:effectLst/>
              </a:rPr>
              <a:t>results</a:t>
            </a:r>
            <a:r>
              <a:rPr lang="pt-PT" sz="1600" dirty="0">
                <a:effectLst/>
              </a:rPr>
              <a:t>)</a:t>
            </a:r>
            <a:r>
              <a:rPr lang="pt-PT" sz="1600" dirty="0"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Body weight line icon measurement and kilogram Vector Image">
            <a:extLst>
              <a:ext uri="{FF2B5EF4-FFF2-40B4-BE49-F238E27FC236}">
                <a16:creationId xmlns:a16="http://schemas.microsoft.com/office/drawing/2014/main" id="{B94276D5-6538-79E8-60E9-86E3C276C7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" t="4750" r="4768" b="11621"/>
          <a:stretch/>
        </p:blipFill>
        <p:spPr bwMode="auto">
          <a:xfrm>
            <a:off x="337955" y="6089608"/>
            <a:ext cx="590913" cy="59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73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625FE-70AF-E220-141E-B982EB9CB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2DDA1ED-7E0A-8310-3E0A-BDE97DCDB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2" name="Marcador de Posição de Conteúdo 1">
            <a:extLst>
              <a:ext uri="{FF2B5EF4-FFF2-40B4-BE49-F238E27FC236}">
                <a16:creationId xmlns:a16="http://schemas.microsoft.com/office/drawing/2014/main" id="{75FA9C82-09B5-E20B-9606-E51B48BE2CAD}"/>
              </a:ext>
            </a:extLst>
          </p:cNvPr>
          <p:cNvSpPr txBox="1">
            <a:spLocks/>
          </p:cNvSpPr>
          <p:nvPr/>
        </p:nvSpPr>
        <p:spPr>
          <a:xfrm>
            <a:off x="241540" y="1648375"/>
            <a:ext cx="4863860" cy="57845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sz="2400" dirty="0" err="1"/>
              <a:t>Baseline</a:t>
            </a:r>
            <a:r>
              <a:rPr lang="pt-PT" sz="2400" dirty="0"/>
              <a:t> </a:t>
            </a:r>
            <a:r>
              <a:rPr lang="pt-PT" sz="2400" dirty="0" err="1"/>
              <a:t>characteristics</a:t>
            </a:r>
            <a:endParaRPr lang="pt-PT" sz="240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D82E246-98A9-A9A0-3007-B53D42D524BB}"/>
              </a:ext>
            </a:extLst>
          </p:cNvPr>
          <p:cNvSpPr txBox="1"/>
          <p:nvPr/>
        </p:nvSpPr>
        <p:spPr>
          <a:xfrm>
            <a:off x="330440" y="2754202"/>
            <a:ext cx="533376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7 patients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median age 60 years </a:t>
            </a:r>
            <a:r>
              <a:rPr lang="en-US" sz="16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(IQR 50-75)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75% male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panose="020B0604020202020204" pitchFamily="34" charset="0"/>
              </a:rPr>
              <a:t>65% with residual diuresis &gt;300 mL/24 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panose="020B0604020202020204" pitchFamily="34" charset="0"/>
              </a:rPr>
              <a:t>median HD vintage 9 months </a:t>
            </a:r>
            <a:r>
              <a:rPr 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(IQR 5-15)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err="1">
                <a:cs typeface="Arial" panose="020B0604020202020204" pitchFamily="34" charset="0"/>
              </a:rPr>
              <a:t>median</a:t>
            </a:r>
            <a:r>
              <a:rPr lang="pt-PT" sz="2000" dirty="0">
                <a:cs typeface="Arial" panose="020B0604020202020204" pitchFamily="34" charset="0"/>
              </a:rPr>
              <a:t> BMI </a:t>
            </a:r>
            <a:r>
              <a:rPr lang="nn-NO" sz="2000" dirty="0">
                <a:cs typeface="Arial" panose="020B0604020202020204" pitchFamily="34" charset="0"/>
              </a:rPr>
              <a:t>22.7 Kg/m</a:t>
            </a:r>
            <a:r>
              <a:rPr lang="nn-NO" sz="2000" baseline="30000" dirty="0">
                <a:cs typeface="Arial" panose="020B0604020202020204" pitchFamily="34" charset="0"/>
              </a:rPr>
              <a:t>2 </a:t>
            </a:r>
            <a:r>
              <a:rPr lang="nn-NO" sz="1600" dirty="0">
                <a:cs typeface="Arial" panose="020B0604020202020204" pitchFamily="34" charset="0"/>
              </a:rPr>
              <a:t>(IQR 19.7 – 26.8)</a:t>
            </a:r>
            <a:endParaRPr lang="pt-PT" sz="2000" baseline="30000" dirty="0">
              <a:cs typeface="Arial" panose="020B0604020202020204" pitchFamily="34" charset="0"/>
            </a:endParaRPr>
          </a:p>
        </p:txBody>
      </p:sp>
      <p:graphicFrame>
        <p:nvGraphicFramePr>
          <p:cNvPr id="5" name="Table 34">
            <a:extLst>
              <a:ext uri="{FF2B5EF4-FFF2-40B4-BE49-F238E27FC236}">
                <a16:creationId xmlns:a16="http://schemas.microsoft.com/office/drawing/2014/main" id="{0ECB49C5-3803-CFE6-DB5D-C06DAC246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718205"/>
              </p:ext>
            </p:extLst>
          </p:nvPr>
        </p:nvGraphicFramePr>
        <p:xfrm>
          <a:off x="5664200" y="2728476"/>
          <a:ext cx="6096000" cy="2052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352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3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Value (IQR)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Median systolic BP before HD (mmHg)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140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(132-156)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pPr marL="0" marR="0" lvl="0" indent="0" algn="l" defTabSz="26879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Median diastolic BP before HD (mmHg)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79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(73-89)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Median interdialytic weight gain (%)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4,2%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(2.8-5.6)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C4A7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Median UF (ml)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solidFill>
                            <a:schemeClr val="tx1"/>
                          </a:solidFill>
                        </a:rPr>
                        <a:t>2600 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</a:rPr>
                        <a:t>(1700-3000)</a:t>
                      </a:r>
                      <a:endParaRPr lang="en-CA" sz="200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3151" marR="73151" marT="36575" marB="3657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B5988421-92E0-031F-804D-780F729A2FF1}"/>
              </a:ext>
            </a:extLst>
          </p:cNvPr>
          <p:cNvSpPr txBox="1"/>
          <p:nvPr/>
        </p:nvSpPr>
        <p:spPr>
          <a:xfrm>
            <a:off x="5664200" y="1648375"/>
            <a:ext cx="6096000" cy="578452"/>
          </a:xfrm>
          <a:prstGeom prst="rect">
            <a:avLst/>
          </a:prstGeom>
          <a:solidFill>
            <a:srgbClr val="B4D5C0"/>
          </a:solidFill>
          <a:ln>
            <a:solidFill>
              <a:srgbClr val="B4D5C0"/>
            </a:solidFill>
          </a:ln>
        </p:spPr>
        <p:txBody>
          <a:bodyPr anchor="ctr" anchorCtr="0"/>
          <a:lstStyle>
            <a:defPPr>
              <a:defRPr lang="pt-PT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pt-PT" dirty="0"/>
              <a:t>HD </a:t>
            </a:r>
            <a:r>
              <a:rPr lang="pt-PT" dirty="0" err="1"/>
              <a:t>parameters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early</a:t>
            </a:r>
            <a:r>
              <a:rPr lang="pt-PT" dirty="0"/>
              <a:t> </a:t>
            </a:r>
            <a:r>
              <a:rPr lang="pt-PT" dirty="0" err="1"/>
              <a:t>week</a:t>
            </a:r>
            <a:r>
              <a:rPr lang="pt-PT" dirty="0"/>
              <a:t> </a:t>
            </a:r>
            <a:r>
              <a:rPr lang="pt-PT" dirty="0" err="1"/>
              <a:t>session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823296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9333</TotalTime>
  <Words>1058</Words>
  <Application>Microsoft Macintosh PowerPoint</Application>
  <PresentationFormat>Ecrã Panorâmico</PresentationFormat>
  <Paragraphs>149</Paragraphs>
  <Slides>14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21" baseType="lpstr">
      <vt:lpstr>Aptos</vt:lpstr>
      <vt:lpstr>Arial</vt:lpstr>
      <vt:lpstr>Arial Rounded MT Bold</vt:lpstr>
      <vt:lpstr>Calibri</vt:lpstr>
      <vt:lpstr>Cambria Math</vt:lpstr>
      <vt:lpstr>Times New Roman</vt:lpstr>
      <vt:lpstr>Tema do Office</vt:lpstr>
      <vt:lpstr>8-ZONE LUNG ULTRASOUND AND BIOIMPEDANCE ANALYSIS FOR ASSESSMENT OF HYDRATION STATUS IN HEMODIALYSIS </vt:lpstr>
      <vt:lpstr>Introduction</vt:lpstr>
      <vt:lpstr>Introduction</vt:lpstr>
      <vt:lpstr>Introduction: fluid overload</vt:lpstr>
      <vt:lpstr>Introduction: fluid overload</vt:lpstr>
      <vt:lpstr>Introduction: fluid overload</vt:lpstr>
      <vt:lpstr>Aim of our study</vt:lpstr>
      <vt:lpstr>Methods</vt:lpstr>
      <vt:lpstr>Results</vt:lpstr>
      <vt:lpstr>Results</vt:lpstr>
      <vt:lpstr>Results</vt:lpstr>
      <vt:lpstr>Conclusion</vt:lpstr>
      <vt:lpstr>Apresentação do PowerPoint</vt:lpstr>
      <vt:lpstr>8-ZONE LUNG ULTRASOUND AND BIOIMPEDANCE ANALYSIS FOR ASSESSMENT OF HYDRATION STATUS IN HEMODIALYSIS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Antonio Nunes</dc:creator>
  <cp:lastModifiedBy>Andreia Curto</cp:lastModifiedBy>
  <cp:revision>18</cp:revision>
  <dcterms:created xsi:type="dcterms:W3CDTF">2023-12-29T12:29:51Z</dcterms:created>
  <dcterms:modified xsi:type="dcterms:W3CDTF">2024-01-29T18:56:00Z</dcterms:modified>
</cp:coreProperties>
</file>