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81" r:id="rId2"/>
    <p:sldId id="279" r:id="rId3"/>
    <p:sldId id="283" r:id="rId4"/>
    <p:sldId id="284" r:id="rId5"/>
    <p:sldId id="285" r:id="rId6"/>
    <p:sldId id="286" r:id="rId7"/>
    <p:sldId id="287" r:id="rId8"/>
    <p:sldId id="277" r:id="rId9"/>
  </p:sldIdLst>
  <p:sldSz cx="12192000" cy="6858000"/>
  <p:notesSz cx="6858000" cy="9144000"/>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6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E6EE1AE-C725-6852-E59D-C5CB08E7014C}" v="252" dt="2021-07-01T16:05:55.038"/>
    <p1510:client id="{929232B2-8CB7-4450-992B-E8166A6F59DE}" v="103" dt="2021-07-01T10:15:20.124"/>
    <p1510:client id="{DF974268-7096-427B-4294-5FEE28F08416}" v="38" dt="2021-07-01T11:15:27.766"/>
    <p1510:client id="{F4792B99-83D7-A6A6-FA19-85D460CBBCCB}" v="573" dt="2021-07-02T11:21:22.40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55" autoAdjust="0"/>
    <p:restoredTop sz="94604"/>
  </p:normalViewPr>
  <p:slideViewPr>
    <p:cSldViewPr snapToGrid="0">
      <p:cViewPr varScale="1">
        <p:scale>
          <a:sx n="90" d="100"/>
          <a:sy n="90" d="100"/>
        </p:scale>
        <p:origin x="808" y="18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6EC48B3-9499-4521-915E-469AF60FBC70}" type="doc">
      <dgm:prSet loTypeId="urn:microsoft.com/office/officeart/2018/2/layout/IconVerticalSolidList" loCatId="icon" qsTypeId="urn:microsoft.com/office/officeart/2005/8/quickstyle/simple1" qsCatId="simple" csTypeId="urn:microsoft.com/office/officeart/2005/8/colors/accent0_2" csCatId="mainScheme" phldr="1"/>
      <dgm:spPr/>
      <dgm:t>
        <a:bodyPr/>
        <a:lstStyle/>
        <a:p>
          <a:endParaRPr lang="en-US"/>
        </a:p>
      </dgm:t>
    </dgm:pt>
    <dgm:pt modelId="{906617FD-CACB-4C30-8984-E2B1E207995F}">
      <dgm:prSet custT="1"/>
      <dgm:spPr/>
      <dgm:t>
        <a:bodyPr/>
        <a:lstStyle/>
        <a:p>
          <a:pPr>
            <a:lnSpc>
              <a:spcPct val="100000"/>
            </a:lnSpc>
            <a:buFont typeface="Wingdings" pitchFamily="2" charset="2"/>
            <a:buChar char="ü"/>
          </a:pPr>
          <a:r>
            <a:rPr lang="pt-PT" sz="2200" dirty="0" err="1"/>
            <a:t>After</a:t>
          </a:r>
          <a:r>
            <a:rPr lang="pt-PT" sz="2200" dirty="0"/>
            <a:t> RF </a:t>
          </a:r>
          <a:r>
            <a:rPr lang="pt-PT" sz="2200" dirty="0" err="1"/>
            <a:t>application</a:t>
          </a:r>
          <a:r>
            <a:rPr lang="pt-PT" sz="2200" dirty="0"/>
            <a:t> </a:t>
          </a:r>
          <a:r>
            <a:rPr lang="pt-PT" sz="2200" dirty="0" err="1"/>
            <a:t>the</a:t>
          </a:r>
          <a:r>
            <a:rPr lang="pt-PT" sz="2200" dirty="0"/>
            <a:t> </a:t>
          </a:r>
          <a:r>
            <a:rPr lang="pt-PT" sz="2200" dirty="0" err="1"/>
            <a:t>patient’s</a:t>
          </a:r>
          <a:r>
            <a:rPr lang="pt-PT" sz="2200" dirty="0"/>
            <a:t> HR rose </a:t>
          </a:r>
          <a:r>
            <a:rPr lang="pt-PT" sz="2200" dirty="0" err="1"/>
            <a:t>from</a:t>
          </a:r>
          <a:r>
            <a:rPr lang="pt-PT" sz="2200" dirty="0"/>
            <a:t> 44 to 80bpm (</a:t>
          </a:r>
          <a:r>
            <a:rPr lang="pt-PT" sz="2200" dirty="0" err="1"/>
            <a:t>the</a:t>
          </a:r>
          <a:r>
            <a:rPr lang="pt-PT" sz="2200" dirty="0"/>
            <a:t> </a:t>
          </a:r>
          <a:r>
            <a:rPr lang="pt-PT" sz="2200" dirty="0" err="1"/>
            <a:t>patient</a:t>
          </a:r>
          <a:r>
            <a:rPr lang="pt-PT" sz="2200" dirty="0"/>
            <a:t> </a:t>
          </a:r>
          <a:r>
            <a:rPr lang="pt-PT" sz="2200" dirty="0" err="1"/>
            <a:t>had</a:t>
          </a:r>
          <a:r>
            <a:rPr lang="pt-PT" sz="2200" dirty="0"/>
            <a:t> </a:t>
          </a:r>
          <a:r>
            <a:rPr lang="pt-PT" sz="2200" dirty="0" err="1"/>
            <a:t>never</a:t>
          </a:r>
          <a:r>
            <a:rPr lang="pt-PT" sz="2200" dirty="0"/>
            <a:t> </a:t>
          </a:r>
          <a:r>
            <a:rPr lang="pt-PT" sz="2200" dirty="0" err="1"/>
            <a:t>had</a:t>
          </a:r>
          <a:r>
            <a:rPr lang="pt-PT" sz="2200" dirty="0"/>
            <a:t> </a:t>
          </a:r>
          <a:r>
            <a:rPr lang="pt-PT" sz="2200" dirty="0" err="1"/>
            <a:t>before</a:t>
          </a:r>
          <a:r>
            <a:rPr lang="pt-PT" sz="2200" dirty="0"/>
            <a:t> HR&gt;50bpm)</a:t>
          </a:r>
          <a:endParaRPr lang="en-US" sz="2200" dirty="0"/>
        </a:p>
      </dgm:t>
    </dgm:pt>
    <dgm:pt modelId="{BEAF7754-BD5A-41DF-81A2-F762CA80B0AF}" type="parTrans" cxnId="{70D0649B-8892-4986-8C8D-6C03B39B41B9}">
      <dgm:prSet/>
      <dgm:spPr/>
      <dgm:t>
        <a:bodyPr/>
        <a:lstStyle/>
        <a:p>
          <a:endParaRPr lang="en-US"/>
        </a:p>
      </dgm:t>
    </dgm:pt>
    <dgm:pt modelId="{F5AA44BE-D6D5-4EC6-8593-2DDA6B84847D}" type="sibTrans" cxnId="{70D0649B-8892-4986-8C8D-6C03B39B41B9}">
      <dgm:prSet/>
      <dgm:spPr/>
      <dgm:t>
        <a:bodyPr/>
        <a:lstStyle/>
        <a:p>
          <a:endParaRPr lang="en-US"/>
        </a:p>
      </dgm:t>
    </dgm:pt>
    <dgm:pt modelId="{E11DDB91-D30D-4A0E-B03F-E63E47E2D2B5}">
      <dgm:prSet custT="1"/>
      <dgm:spPr/>
      <dgm:t>
        <a:bodyPr/>
        <a:lstStyle/>
        <a:p>
          <a:pPr algn="just">
            <a:lnSpc>
              <a:spcPct val="100000"/>
            </a:lnSpc>
            <a:buFont typeface="Wingdings" pitchFamily="2" charset="2"/>
            <a:buChar char="ü"/>
          </a:pPr>
          <a:r>
            <a:rPr lang="pt-PT" sz="2200" dirty="0" err="1"/>
            <a:t>Cardioneuroablation</a:t>
          </a:r>
          <a:r>
            <a:rPr lang="pt-PT" sz="2200" dirty="0"/>
            <a:t> </a:t>
          </a:r>
          <a:r>
            <a:rPr lang="pt-PT" sz="2200" dirty="0" err="1"/>
            <a:t>is</a:t>
          </a:r>
          <a:r>
            <a:rPr lang="pt-PT" sz="2200" dirty="0"/>
            <a:t> </a:t>
          </a:r>
          <a:r>
            <a:rPr lang="pt-PT" sz="2200" dirty="0" err="1"/>
            <a:t>an</a:t>
          </a:r>
          <a:r>
            <a:rPr lang="pt-PT" sz="2200" dirty="0"/>
            <a:t> </a:t>
          </a:r>
          <a:r>
            <a:rPr lang="pt-PT" sz="2200" dirty="0" err="1"/>
            <a:t>innovative</a:t>
          </a:r>
          <a:r>
            <a:rPr lang="pt-PT" sz="2200" dirty="0"/>
            <a:t> </a:t>
          </a:r>
          <a:r>
            <a:rPr lang="pt-PT" sz="2200" dirty="0" err="1"/>
            <a:t>techique</a:t>
          </a:r>
          <a:r>
            <a:rPr lang="pt-PT" sz="2200" dirty="0"/>
            <a:t> </a:t>
          </a:r>
          <a:r>
            <a:rPr lang="pt-PT" sz="2200" dirty="0" err="1"/>
            <a:t>capable</a:t>
          </a:r>
          <a:r>
            <a:rPr lang="pt-PT" sz="2200" dirty="0"/>
            <a:t> </a:t>
          </a:r>
          <a:r>
            <a:rPr lang="pt-PT" sz="2200" dirty="0" err="1"/>
            <a:t>of</a:t>
          </a:r>
          <a:r>
            <a:rPr lang="pt-PT" sz="2200" dirty="0"/>
            <a:t> </a:t>
          </a:r>
          <a:r>
            <a:rPr lang="pt-PT" sz="2200" dirty="0" err="1"/>
            <a:t>reducing</a:t>
          </a:r>
          <a:r>
            <a:rPr lang="pt-PT" sz="2200" dirty="0"/>
            <a:t> </a:t>
          </a:r>
          <a:r>
            <a:rPr lang="pt-PT" sz="2200" dirty="0" err="1"/>
            <a:t>vagal</a:t>
          </a:r>
          <a:r>
            <a:rPr lang="pt-PT" sz="2200" dirty="0"/>
            <a:t> </a:t>
          </a:r>
          <a:r>
            <a:rPr lang="pt-PT" sz="2200" dirty="0" err="1"/>
            <a:t>bradicardya</a:t>
          </a:r>
          <a:r>
            <a:rPr lang="pt-PT" sz="2200" dirty="0"/>
            <a:t> </a:t>
          </a:r>
          <a:r>
            <a:rPr lang="pt-PT" sz="2200" dirty="0" err="1"/>
            <a:t>and</a:t>
          </a:r>
          <a:r>
            <a:rPr lang="pt-PT" sz="2200" dirty="0"/>
            <a:t> </a:t>
          </a:r>
          <a:r>
            <a:rPr lang="pt-PT" sz="2200" dirty="0" err="1"/>
            <a:t>syncope</a:t>
          </a:r>
          <a:r>
            <a:rPr lang="pt-PT" sz="2200" dirty="0"/>
            <a:t> </a:t>
          </a:r>
          <a:r>
            <a:rPr lang="pt-PT" sz="2200" dirty="0" err="1"/>
            <a:t>episodes</a:t>
          </a:r>
          <a:r>
            <a:rPr lang="pt-PT" sz="2200" dirty="0"/>
            <a:t>, </a:t>
          </a:r>
          <a:r>
            <a:rPr lang="pt-PT" sz="2200" dirty="0" err="1"/>
            <a:t>significantly</a:t>
          </a:r>
          <a:r>
            <a:rPr lang="pt-PT" sz="2200" dirty="0"/>
            <a:t> </a:t>
          </a:r>
          <a:r>
            <a:rPr lang="pt-PT" sz="2200" dirty="0" err="1"/>
            <a:t>improving</a:t>
          </a:r>
          <a:r>
            <a:rPr lang="pt-PT" sz="2200" dirty="0"/>
            <a:t> </a:t>
          </a:r>
          <a:r>
            <a:rPr lang="pt-PT" sz="2200" dirty="0" err="1"/>
            <a:t>quality</a:t>
          </a:r>
          <a:r>
            <a:rPr lang="pt-PT" sz="2200" dirty="0"/>
            <a:t> </a:t>
          </a:r>
          <a:r>
            <a:rPr lang="pt-PT" sz="2200" dirty="0" err="1"/>
            <a:t>of</a:t>
          </a:r>
          <a:r>
            <a:rPr lang="pt-PT" sz="2200" dirty="0"/>
            <a:t> </a:t>
          </a:r>
          <a:r>
            <a:rPr lang="pt-PT" sz="2200" dirty="0" err="1"/>
            <a:t>life</a:t>
          </a:r>
          <a:r>
            <a:rPr lang="pt-PT" sz="2200" dirty="0"/>
            <a:t> </a:t>
          </a:r>
          <a:r>
            <a:rPr lang="pt-PT" sz="2200" dirty="0" err="1"/>
            <a:t>and</a:t>
          </a:r>
          <a:r>
            <a:rPr lang="pt-PT" sz="2200" dirty="0"/>
            <a:t> </a:t>
          </a:r>
          <a:r>
            <a:rPr lang="pt-PT" sz="2200" dirty="0" err="1"/>
            <a:t>avoiding</a:t>
          </a:r>
          <a:r>
            <a:rPr lang="pt-PT" sz="2200" dirty="0"/>
            <a:t> pacemaker </a:t>
          </a:r>
          <a:r>
            <a:rPr lang="pt-PT" sz="2200" dirty="0" err="1"/>
            <a:t>implantation</a:t>
          </a:r>
          <a:r>
            <a:rPr lang="pt-PT" sz="2200" dirty="0"/>
            <a:t>. </a:t>
          </a:r>
          <a:endParaRPr lang="en-US" sz="2200" dirty="0"/>
        </a:p>
      </dgm:t>
    </dgm:pt>
    <dgm:pt modelId="{68DA1294-18CF-4B51-B710-9A3A3CDF104C}" type="parTrans" cxnId="{89D33D80-9C19-4227-936D-58E58A6F5240}">
      <dgm:prSet/>
      <dgm:spPr/>
      <dgm:t>
        <a:bodyPr/>
        <a:lstStyle/>
        <a:p>
          <a:endParaRPr lang="en-US"/>
        </a:p>
      </dgm:t>
    </dgm:pt>
    <dgm:pt modelId="{1A75243E-4280-478F-9C00-F764FDDF0099}" type="sibTrans" cxnId="{89D33D80-9C19-4227-936D-58E58A6F5240}">
      <dgm:prSet/>
      <dgm:spPr/>
      <dgm:t>
        <a:bodyPr/>
        <a:lstStyle/>
        <a:p>
          <a:endParaRPr lang="en-US"/>
        </a:p>
      </dgm:t>
    </dgm:pt>
    <dgm:pt modelId="{D8CCDCB1-587C-47D9-9881-511B66FF2DD2}" type="pres">
      <dgm:prSet presAssocID="{36EC48B3-9499-4521-915E-469AF60FBC70}" presName="root" presStyleCnt="0">
        <dgm:presLayoutVars>
          <dgm:dir/>
          <dgm:resizeHandles val="exact"/>
        </dgm:presLayoutVars>
      </dgm:prSet>
      <dgm:spPr/>
    </dgm:pt>
    <dgm:pt modelId="{34923D76-8A59-4F86-8458-1017D7E76C65}" type="pres">
      <dgm:prSet presAssocID="{906617FD-CACB-4C30-8984-E2B1E207995F}" presName="compNode" presStyleCnt="0"/>
      <dgm:spPr/>
    </dgm:pt>
    <dgm:pt modelId="{56BC46F4-5C32-4266-892E-327B819280AF}" type="pres">
      <dgm:prSet presAssocID="{906617FD-CACB-4C30-8984-E2B1E207995F}" presName="bgRect" presStyleLbl="bgShp" presStyleIdx="0" presStyleCnt="2"/>
      <dgm:spPr/>
    </dgm:pt>
    <dgm:pt modelId="{9BB6A433-FA8C-4DF3-BDD5-E9F898D80BEC}" type="pres">
      <dgm:prSet presAssocID="{906617FD-CACB-4C30-8984-E2B1E207995F}" presName="iconRect" presStyleLbl="node1" presStyleIdx="0" presStyleCnt="2"/>
      <dgm:spPr/>
    </dgm:pt>
    <dgm:pt modelId="{819CEDAB-2D2C-4C13-AADC-3519E8A09B38}" type="pres">
      <dgm:prSet presAssocID="{906617FD-CACB-4C30-8984-E2B1E207995F}" presName="spaceRect" presStyleCnt="0"/>
      <dgm:spPr/>
    </dgm:pt>
    <dgm:pt modelId="{7DF89E17-90F4-4889-A834-D66E3BA2DA8A}" type="pres">
      <dgm:prSet presAssocID="{906617FD-CACB-4C30-8984-E2B1E207995F}" presName="parTx" presStyleLbl="revTx" presStyleIdx="0" presStyleCnt="2">
        <dgm:presLayoutVars>
          <dgm:chMax val="0"/>
          <dgm:chPref val="0"/>
        </dgm:presLayoutVars>
      </dgm:prSet>
      <dgm:spPr/>
    </dgm:pt>
    <dgm:pt modelId="{51DB74E1-FD17-4D5B-8428-F8DEC71A45CA}" type="pres">
      <dgm:prSet presAssocID="{F5AA44BE-D6D5-4EC6-8593-2DDA6B84847D}" presName="sibTrans" presStyleCnt="0"/>
      <dgm:spPr/>
    </dgm:pt>
    <dgm:pt modelId="{14109CF2-C369-443D-9E5C-A174829975F8}" type="pres">
      <dgm:prSet presAssocID="{E11DDB91-D30D-4A0E-B03F-E63E47E2D2B5}" presName="compNode" presStyleCnt="0"/>
      <dgm:spPr/>
    </dgm:pt>
    <dgm:pt modelId="{88FC22C3-5C25-4BAE-B4BE-E27AD54E843D}" type="pres">
      <dgm:prSet presAssocID="{E11DDB91-D30D-4A0E-B03F-E63E47E2D2B5}" presName="bgRect" presStyleLbl="bgShp" presStyleIdx="1" presStyleCnt="2"/>
      <dgm:spPr/>
    </dgm:pt>
    <dgm:pt modelId="{E17FC266-8614-424C-B97B-EFFE8948731F}" type="pres">
      <dgm:prSet presAssocID="{E11DDB91-D30D-4A0E-B03F-E63E47E2D2B5}" presName="iconRect" presStyleLbl="node1" presStyleIdx="1" presStyleCnt="2"/>
      <dgm:spPr/>
    </dgm:pt>
    <dgm:pt modelId="{330B70B6-AA05-44DB-80BE-1323D880A6CD}" type="pres">
      <dgm:prSet presAssocID="{E11DDB91-D30D-4A0E-B03F-E63E47E2D2B5}" presName="spaceRect" presStyleCnt="0"/>
      <dgm:spPr/>
    </dgm:pt>
    <dgm:pt modelId="{E2191A62-4561-4626-A3F8-31C33A89E358}" type="pres">
      <dgm:prSet presAssocID="{E11DDB91-D30D-4A0E-B03F-E63E47E2D2B5}" presName="parTx" presStyleLbl="revTx" presStyleIdx="1" presStyleCnt="2">
        <dgm:presLayoutVars>
          <dgm:chMax val="0"/>
          <dgm:chPref val="0"/>
        </dgm:presLayoutVars>
      </dgm:prSet>
      <dgm:spPr/>
    </dgm:pt>
  </dgm:ptLst>
  <dgm:cxnLst>
    <dgm:cxn modelId="{CF1B5855-D442-432D-BE4C-3BA0B74E16FC}" type="presOf" srcId="{36EC48B3-9499-4521-915E-469AF60FBC70}" destId="{D8CCDCB1-587C-47D9-9881-511B66FF2DD2}" srcOrd="0" destOrd="0" presId="urn:microsoft.com/office/officeart/2018/2/layout/IconVerticalSolidList"/>
    <dgm:cxn modelId="{89D33D80-9C19-4227-936D-58E58A6F5240}" srcId="{36EC48B3-9499-4521-915E-469AF60FBC70}" destId="{E11DDB91-D30D-4A0E-B03F-E63E47E2D2B5}" srcOrd="1" destOrd="0" parTransId="{68DA1294-18CF-4B51-B710-9A3A3CDF104C}" sibTransId="{1A75243E-4280-478F-9C00-F764FDDF0099}"/>
    <dgm:cxn modelId="{9FD27192-EF97-4156-98B8-95F41637C2DC}" type="presOf" srcId="{906617FD-CACB-4C30-8984-E2B1E207995F}" destId="{7DF89E17-90F4-4889-A834-D66E3BA2DA8A}" srcOrd="0" destOrd="0" presId="urn:microsoft.com/office/officeart/2018/2/layout/IconVerticalSolidList"/>
    <dgm:cxn modelId="{70D0649B-8892-4986-8C8D-6C03B39B41B9}" srcId="{36EC48B3-9499-4521-915E-469AF60FBC70}" destId="{906617FD-CACB-4C30-8984-E2B1E207995F}" srcOrd="0" destOrd="0" parTransId="{BEAF7754-BD5A-41DF-81A2-F762CA80B0AF}" sibTransId="{F5AA44BE-D6D5-4EC6-8593-2DDA6B84847D}"/>
    <dgm:cxn modelId="{40996C9F-6E21-4649-95A6-CC389A2A1506}" type="presOf" srcId="{E11DDB91-D30D-4A0E-B03F-E63E47E2D2B5}" destId="{E2191A62-4561-4626-A3F8-31C33A89E358}" srcOrd="0" destOrd="0" presId="urn:microsoft.com/office/officeart/2018/2/layout/IconVerticalSolidList"/>
    <dgm:cxn modelId="{E2E0E171-3A6F-48BD-B4C4-E7F64CC597BF}" type="presParOf" srcId="{D8CCDCB1-587C-47D9-9881-511B66FF2DD2}" destId="{34923D76-8A59-4F86-8458-1017D7E76C65}" srcOrd="0" destOrd="0" presId="urn:microsoft.com/office/officeart/2018/2/layout/IconVerticalSolidList"/>
    <dgm:cxn modelId="{63E6F4D4-6A02-4697-95BD-1E7BECD8FE90}" type="presParOf" srcId="{34923D76-8A59-4F86-8458-1017D7E76C65}" destId="{56BC46F4-5C32-4266-892E-327B819280AF}" srcOrd="0" destOrd="0" presId="urn:microsoft.com/office/officeart/2018/2/layout/IconVerticalSolidList"/>
    <dgm:cxn modelId="{E1DA90F5-61DF-48B4-918A-EFBA1BEC493C}" type="presParOf" srcId="{34923D76-8A59-4F86-8458-1017D7E76C65}" destId="{9BB6A433-FA8C-4DF3-BDD5-E9F898D80BEC}" srcOrd="1" destOrd="0" presId="urn:microsoft.com/office/officeart/2018/2/layout/IconVerticalSolidList"/>
    <dgm:cxn modelId="{AFCFE953-4D20-481D-A7B9-F8C757C5BEAD}" type="presParOf" srcId="{34923D76-8A59-4F86-8458-1017D7E76C65}" destId="{819CEDAB-2D2C-4C13-AADC-3519E8A09B38}" srcOrd="2" destOrd="0" presId="urn:microsoft.com/office/officeart/2018/2/layout/IconVerticalSolidList"/>
    <dgm:cxn modelId="{7AE73261-10FA-419D-804A-1EDFD99FF60F}" type="presParOf" srcId="{34923D76-8A59-4F86-8458-1017D7E76C65}" destId="{7DF89E17-90F4-4889-A834-D66E3BA2DA8A}" srcOrd="3" destOrd="0" presId="urn:microsoft.com/office/officeart/2018/2/layout/IconVerticalSolidList"/>
    <dgm:cxn modelId="{9589D534-4328-4194-A5AF-6F47EF319FE8}" type="presParOf" srcId="{D8CCDCB1-587C-47D9-9881-511B66FF2DD2}" destId="{51DB74E1-FD17-4D5B-8428-F8DEC71A45CA}" srcOrd="1" destOrd="0" presId="urn:microsoft.com/office/officeart/2018/2/layout/IconVerticalSolidList"/>
    <dgm:cxn modelId="{648F1A32-B665-4124-AF25-66799CBB4B53}" type="presParOf" srcId="{D8CCDCB1-587C-47D9-9881-511B66FF2DD2}" destId="{14109CF2-C369-443D-9E5C-A174829975F8}" srcOrd="2" destOrd="0" presId="urn:microsoft.com/office/officeart/2018/2/layout/IconVerticalSolidList"/>
    <dgm:cxn modelId="{160FCC40-1DB9-4A50-A221-095A4E6D4063}" type="presParOf" srcId="{14109CF2-C369-443D-9E5C-A174829975F8}" destId="{88FC22C3-5C25-4BAE-B4BE-E27AD54E843D}" srcOrd="0" destOrd="0" presId="urn:microsoft.com/office/officeart/2018/2/layout/IconVerticalSolidList"/>
    <dgm:cxn modelId="{DD2DCC9B-43DD-4A19-9FD3-30CC9CCB9E8A}" type="presParOf" srcId="{14109CF2-C369-443D-9E5C-A174829975F8}" destId="{E17FC266-8614-424C-B97B-EFFE8948731F}" srcOrd="1" destOrd="0" presId="urn:microsoft.com/office/officeart/2018/2/layout/IconVerticalSolidList"/>
    <dgm:cxn modelId="{43DC9AA4-F1B0-44CD-A908-7258B869C375}" type="presParOf" srcId="{14109CF2-C369-443D-9E5C-A174829975F8}" destId="{330B70B6-AA05-44DB-80BE-1323D880A6CD}" srcOrd="2" destOrd="0" presId="urn:microsoft.com/office/officeart/2018/2/layout/IconVerticalSolidList"/>
    <dgm:cxn modelId="{5CEC3695-406F-4FD1-8AE0-A2B7A00C22D0}" type="presParOf" srcId="{14109CF2-C369-443D-9E5C-A174829975F8}" destId="{E2191A62-4561-4626-A3F8-31C33A89E358}"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BC46F4-5C32-4266-892E-327B819280AF}">
      <dsp:nvSpPr>
        <dsp:cNvPr id="0" name=""/>
        <dsp:cNvSpPr/>
      </dsp:nvSpPr>
      <dsp:spPr>
        <a:xfrm>
          <a:off x="0" y="394189"/>
          <a:ext cx="10058898" cy="1321694"/>
        </a:xfrm>
        <a:prstGeom prst="roundRect">
          <a:avLst>
            <a:gd name="adj" fmla="val 10000"/>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BB6A433-FA8C-4DF3-BDD5-E9F898D80BEC}">
      <dsp:nvSpPr>
        <dsp:cNvPr id="0" name=""/>
        <dsp:cNvSpPr/>
      </dsp:nvSpPr>
      <dsp:spPr>
        <a:xfrm>
          <a:off x="399812" y="691571"/>
          <a:ext cx="726932" cy="726932"/>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DF89E17-90F4-4889-A834-D66E3BA2DA8A}">
      <dsp:nvSpPr>
        <dsp:cNvPr id="0" name=""/>
        <dsp:cNvSpPr/>
      </dsp:nvSpPr>
      <dsp:spPr>
        <a:xfrm>
          <a:off x="1526557" y="394189"/>
          <a:ext cx="8532341" cy="1321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879" tIns="139879" rIns="139879" bIns="139879" numCol="1" spcCol="1270" anchor="ctr" anchorCtr="0">
          <a:noAutofit/>
        </a:bodyPr>
        <a:lstStyle/>
        <a:p>
          <a:pPr marL="0" lvl="0" indent="0" algn="l" defTabSz="977900">
            <a:lnSpc>
              <a:spcPct val="100000"/>
            </a:lnSpc>
            <a:spcBef>
              <a:spcPct val="0"/>
            </a:spcBef>
            <a:spcAft>
              <a:spcPct val="35000"/>
            </a:spcAft>
            <a:buFont typeface="Wingdings" pitchFamily="2" charset="2"/>
            <a:buNone/>
          </a:pPr>
          <a:r>
            <a:rPr lang="pt-PT" sz="2200" kern="1200" dirty="0" err="1"/>
            <a:t>After</a:t>
          </a:r>
          <a:r>
            <a:rPr lang="pt-PT" sz="2200" kern="1200" dirty="0"/>
            <a:t> RF </a:t>
          </a:r>
          <a:r>
            <a:rPr lang="pt-PT" sz="2200" kern="1200" dirty="0" err="1"/>
            <a:t>application</a:t>
          </a:r>
          <a:r>
            <a:rPr lang="pt-PT" sz="2200" kern="1200" dirty="0"/>
            <a:t> </a:t>
          </a:r>
          <a:r>
            <a:rPr lang="pt-PT" sz="2200" kern="1200" dirty="0" err="1"/>
            <a:t>the</a:t>
          </a:r>
          <a:r>
            <a:rPr lang="pt-PT" sz="2200" kern="1200" dirty="0"/>
            <a:t> </a:t>
          </a:r>
          <a:r>
            <a:rPr lang="pt-PT" sz="2200" kern="1200" dirty="0" err="1"/>
            <a:t>patient’s</a:t>
          </a:r>
          <a:r>
            <a:rPr lang="pt-PT" sz="2200" kern="1200" dirty="0"/>
            <a:t> HR rose </a:t>
          </a:r>
          <a:r>
            <a:rPr lang="pt-PT" sz="2200" kern="1200" dirty="0" err="1"/>
            <a:t>from</a:t>
          </a:r>
          <a:r>
            <a:rPr lang="pt-PT" sz="2200" kern="1200" dirty="0"/>
            <a:t> 44 to 80bpm (</a:t>
          </a:r>
          <a:r>
            <a:rPr lang="pt-PT" sz="2200" kern="1200" dirty="0" err="1"/>
            <a:t>the</a:t>
          </a:r>
          <a:r>
            <a:rPr lang="pt-PT" sz="2200" kern="1200" dirty="0"/>
            <a:t> </a:t>
          </a:r>
          <a:r>
            <a:rPr lang="pt-PT" sz="2200" kern="1200" dirty="0" err="1"/>
            <a:t>patient</a:t>
          </a:r>
          <a:r>
            <a:rPr lang="pt-PT" sz="2200" kern="1200" dirty="0"/>
            <a:t> </a:t>
          </a:r>
          <a:r>
            <a:rPr lang="pt-PT" sz="2200" kern="1200" dirty="0" err="1"/>
            <a:t>had</a:t>
          </a:r>
          <a:r>
            <a:rPr lang="pt-PT" sz="2200" kern="1200" dirty="0"/>
            <a:t> </a:t>
          </a:r>
          <a:r>
            <a:rPr lang="pt-PT" sz="2200" kern="1200" dirty="0" err="1"/>
            <a:t>never</a:t>
          </a:r>
          <a:r>
            <a:rPr lang="pt-PT" sz="2200" kern="1200" dirty="0"/>
            <a:t> </a:t>
          </a:r>
          <a:r>
            <a:rPr lang="pt-PT" sz="2200" kern="1200" dirty="0" err="1"/>
            <a:t>had</a:t>
          </a:r>
          <a:r>
            <a:rPr lang="pt-PT" sz="2200" kern="1200" dirty="0"/>
            <a:t> </a:t>
          </a:r>
          <a:r>
            <a:rPr lang="pt-PT" sz="2200" kern="1200" dirty="0" err="1"/>
            <a:t>before</a:t>
          </a:r>
          <a:r>
            <a:rPr lang="pt-PT" sz="2200" kern="1200" dirty="0"/>
            <a:t> HR&gt;50bpm)</a:t>
          </a:r>
          <a:endParaRPr lang="en-US" sz="2200" kern="1200" dirty="0"/>
        </a:p>
      </dsp:txBody>
      <dsp:txXfrm>
        <a:off x="1526557" y="394189"/>
        <a:ext cx="8532341" cy="1321694"/>
      </dsp:txXfrm>
    </dsp:sp>
    <dsp:sp modelId="{88FC22C3-5C25-4BAE-B4BE-E27AD54E843D}">
      <dsp:nvSpPr>
        <dsp:cNvPr id="0" name=""/>
        <dsp:cNvSpPr/>
      </dsp:nvSpPr>
      <dsp:spPr>
        <a:xfrm>
          <a:off x="0" y="1994136"/>
          <a:ext cx="10058898" cy="1321694"/>
        </a:xfrm>
        <a:prstGeom prst="roundRect">
          <a:avLst>
            <a:gd name="adj" fmla="val 10000"/>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17FC266-8614-424C-B97B-EFFE8948731F}">
      <dsp:nvSpPr>
        <dsp:cNvPr id="0" name=""/>
        <dsp:cNvSpPr/>
      </dsp:nvSpPr>
      <dsp:spPr>
        <a:xfrm>
          <a:off x="399812" y="2291517"/>
          <a:ext cx="726932" cy="726932"/>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2191A62-4561-4626-A3F8-31C33A89E358}">
      <dsp:nvSpPr>
        <dsp:cNvPr id="0" name=""/>
        <dsp:cNvSpPr/>
      </dsp:nvSpPr>
      <dsp:spPr>
        <a:xfrm>
          <a:off x="1526557" y="1994136"/>
          <a:ext cx="8532341" cy="1321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879" tIns="139879" rIns="139879" bIns="139879" numCol="1" spcCol="1270" anchor="ctr" anchorCtr="0">
          <a:noAutofit/>
        </a:bodyPr>
        <a:lstStyle/>
        <a:p>
          <a:pPr marL="0" lvl="0" indent="0" algn="just" defTabSz="977900">
            <a:lnSpc>
              <a:spcPct val="100000"/>
            </a:lnSpc>
            <a:spcBef>
              <a:spcPct val="0"/>
            </a:spcBef>
            <a:spcAft>
              <a:spcPct val="35000"/>
            </a:spcAft>
            <a:buFont typeface="Wingdings" pitchFamily="2" charset="2"/>
            <a:buNone/>
          </a:pPr>
          <a:r>
            <a:rPr lang="pt-PT" sz="2200" kern="1200" dirty="0" err="1"/>
            <a:t>Cardioneuroablation</a:t>
          </a:r>
          <a:r>
            <a:rPr lang="pt-PT" sz="2200" kern="1200" dirty="0"/>
            <a:t> </a:t>
          </a:r>
          <a:r>
            <a:rPr lang="pt-PT" sz="2200" kern="1200" dirty="0" err="1"/>
            <a:t>is</a:t>
          </a:r>
          <a:r>
            <a:rPr lang="pt-PT" sz="2200" kern="1200" dirty="0"/>
            <a:t> </a:t>
          </a:r>
          <a:r>
            <a:rPr lang="pt-PT" sz="2200" kern="1200" dirty="0" err="1"/>
            <a:t>an</a:t>
          </a:r>
          <a:r>
            <a:rPr lang="pt-PT" sz="2200" kern="1200" dirty="0"/>
            <a:t> </a:t>
          </a:r>
          <a:r>
            <a:rPr lang="pt-PT" sz="2200" kern="1200" dirty="0" err="1"/>
            <a:t>innovative</a:t>
          </a:r>
          <a:r>
            <a:rPr lang="pt-PT" sz="2200" kern="1200" dirty="0"/>
            <a:t> </a:t>
          </a:r>
          <a:r>
            <a:rPr lang="pt-PT" sz="2200" kern="1200" dirty="0" err="1"/>
            <a:t>techique</a:t>
          </a:r>
          <a:r>
            <a:rPr lang="pt-PT" sz="2200" kern="1200" dirty="0"/>
            <a:t> </a:t>
          </a:r>
          <a:r>
            <a:rPr lang="pt-PT" sz="2200" kern="1200" dirty="0" err="1"/>
            <a:t>capable</a:t>
          </a:r>
          <a:r>
            <a:rPr lang="pt-PT" sz="2200" kern="1200" dirty="0"/>
            <a:t> </a:t>
          </a:r>
          <a:r>
            <a:rPr lang="pt-PT" sz="2200" kern="1200" dirty="0" err="1"/>
            <a:t>of</a:t>
          </a:r>
          <a:r>
            <a:rPr lang="pt-PT" sz="2200" kern="1200" dirty="0"/>
            <a:t> </a:t>
          </a:r>
          <a:r>
            <a:rPr lang="pt-PT" sz="2200" kern="1200" dirty="0" err="1"/>
            <a:t>reducing</a:t>
          </a:r>
          <a:r>
            <a:rPr lang="pt-PT" sz="2200" kern="1200" dirty="0"/>
            <a:t> </a:t>
          </a:r>
          <a:r>
            <a:rPr lang="pt-PT" sz="2200" kern="1200" dirty="0" err="1"/>
            <a:t>vagal</a:t>
          </a:r>
          <a:r>
            <a:rPr lang="pt-PT" sz="2200" kern="1200" dirty="0"/>
            <a:t> </a:t>
          </a:r>
          <a:r>
            <a:rPr lang="pt-PT" sz="2200" kern="1200" dirty="0" err="1"/>
            <a:t>bradicardya</a:t>
          </a:r>
          <a:r>
            <a:rPr lang="pt-PT" sz="2200" kern="1200" dirty="0"/>
            <a:t> </a:t>
          </a:r>
          <a:r>
            <a:rPr lang="pt-PT" sz="2200" kern="1200" dirty="0" err="1"/>
            <a:t>and</a:t>
          </a:r>
          <a:r>
            <a:rPr lang="pt-PT" sz="2200" kern="1200" dirty="0"/>
            <a:t> </a:t>
          </a:r>
          <a:r>
            <a:rPr lang="pt-PT" sz="2200" kern="1200" dirty="0" err="1"/>
            <a:t>syncope</a:t>
          </a:r>
          <a:r>
            <a:rPr lang="pt-PT" sz="2200" kern="1200" dirty="0"/>
            <a:t> </a:t>
          </a:r>
          <a:r>
            <a:rPr lang="pt-PT" sz="2200" kern="1200" dirty="0" err="1"/>
            <a:t>episodes</a:t>
          </a:r>
          <a:r>
            <a:rPr lang="pt-PT" sz="2200" kern="1200" dirty="0"/>
            <a:t>, </a:t>
          </a:r>
          <a:r>
            <a:rPr lang="pt-PT" sz="2200" kern="1200" dirty="0" err="1"/>
            <a:t>significantly</a:t>
          </a:r>
          <a:r>
            <a:rPr lang="pt-PT" sz="2200" kern="1200" dirty="0"/>
            <a:t> </a:t>
          </a:r>
          <a:r>
            <a:rPr lang="pt-PT" sz="2200" kern="1200" dirty="0" err="1"/>
            <a:t>improving</a:t>
          </a:r>
          <a:r>
            <a:rPr lang="pt-PT" sz="2200" kern="1200" dirty="0"/>
            <a:t> </a:t>
          </a:r>
          <a:r>
            <a:rPr lang="pt-PT" sz="2200" kern="1200" dirty="0" err="1"/>
            <a:t>quality</a:t>
          </a:r>
          <a:r>
            <a:rPr lang="pt-PT" sz="2200" kern="1200" dirty="0"/>
            <a:t> </a:t>
          </a:r>
          <a:r>
            <a:rPr lang="pt-PT" sz="2200" kern="1200" dirty="0" err="1"/>
            <a:t>of</a:t>
          </a:r>
          <a:r>
            <a:rPr lang="pt-PT" sz="2200" kern="1200" dirty="0"/>
            <a:t> </a:t>
          </a:r>
          <a:r>
            <a:rPr lang="pt-PT" sz="2200" kern="1200" dirty="0" err="1"/>
            <a:t>life</a:t>
          </a:r>
          <a:r>
            <a:rPr lang="pt-PT" sz="2200" kern="1200" dirty="0"/>
            <a:t> </a:t>
          </a:r>
          <a:r>
            <a:rPr lang="pt-PT" sz="2200" kern="1200" dirty="0" err="1"/>
            <a:t>and</a:t>
          </a:r>
          <a:r>
            <a:rPr lang="pt-PT" sz="2200" kern="1200" dirty="0"/>
            <a:t> </a:t>
          </a:r>
          <a:r>
            <a:rPr lang="pt-PT" sz="2200" kern="1200" dirty="0" err="1"/>
            <a:t>avoiding</a:t>
          </a:r>
          <a:r>
            <a:rPr lang="pt-PT" sz="2200" kern="1200" dirty="0"/>
            <a:t> pacemaker </a:t>
          </a:r>
          <a:r>
            <a:rPr lang="pt-PT" sz="2200" kern="1200" dirty="0" err="1"/>
            <a:t>implantation</a:t>
          </a:r>
          <a:r>
            <a:rPr lang="pt-PT" sz="2200" kern="1200" dirty="0"/>
            <a:t>. </a:t>
          </a:r>
          <a:endParaRPr lang="en-US" sz="2200" kern="1200" dirty="0"/>
        </a:p>
      </dsp:txBody>
      <dsp:txXfrm>
        <a:off x="1526557" y="1994136"/>
        <a:ext cx="8532341" cy="1321694"/>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PT"/>
          </a:p>
        </p:txBody>
      </p:sp>
      <p:sp>
        <p:nvSpPr>
          <p:cNvPr id="3" name="Marcador de Posição d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822387-045F-D341-A9B1-4F4158917A16}" type="datetimeFigureOut">
              <a:rPr lang="pt-PT" smtClean="0"/>
              <a:t>21/01/24</a:t>
            </a:fld>
            <a:endParaRPr lang="pt-PT"/>
          </a:p>
        </p:txBody>
      </p:sp>
      <p:sp>
        <p:nvSpPr>
          <p:cNvPr id="4" name="Marcador de Posição da Imagem do Diapositivo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PT"/>
          </a:p>
        </p:txBody>
      </p:sp>
      <p:sp>
        <p:nvSpPr>
          <p:cNvPr id="5" name="Marcador de Posição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p>
        </p:txBody>
      </p:sp>
      <p:sp>
        <p:nvSpPr>
          <p:cNvPr id="6" name="Marcador de Posição do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PT"/>
          </a:p>
        </p:txBody>
      </p:sp>
      <p:sp>
        <p:nvSpPr>
          <p:cNvPr id="7" name="Marcador de Posição do Número do Diapositivo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0D66282-0DDC-674A-9FBA-1C5C004D2F41}" type="slidenum">
              <a:rPr lang="pt-PT" smtClean="0"/>
              <a:t>‹nº›</a:t>
            </a:fld>
            <a:endParaRPr lang="pt-PT"/>
          </a:p>
        </p:txBody>
      </p:sp>
    </p:spTree>
    <p:extLst>
      <p:ext uri="{BB962C8B-B14F-4D97-AF65-F5344CB8AC3E}">
        <p14:creationId xmlns:p14="http://schemas.microsoft.com/office/powerpoint/2010/main" val="26278244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The autonomic nervous system affects the physiological function of cardiovascular system</a:t>
            </a:r>
            <a:r>
              <a:rPr lang="en-US" sz="1800" kern="100" baseline="30000" dirty="0">
                <a:effectLst/>
                <a:latin typeface="Times New Roman" panose="02020603050405020304" pitchFamily="18" charset="0"/>
                <a:ea typeface="Calibri" panose="020F0502020204030204" pitchFamily="34" charset="0"/>
                <a:cs typeface="Times New Roman" panose="02020603050405020304" pitchFamily="18" charset="0"/>
              </a:rPr>
              <a:t>1</a:t>
            </a: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 Tonic activation of the </a:t>
            </a:r>
            <a:r>
              <a:rPr lang="en-US" sz="1800" kern="1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vagus</a:t>
            </a:r>
            <a:r>
              <a:rPr lang="en-US"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may result in hypotension, bradycardia, and potentially vasovagal syncope (VVS). Ganglionated </a:t>
            </a:r>
            <a:r>
              <a:rPr lang="en-US" sz="1800" kern="1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plexi</a:t>
            </a:r>
            <a:r>
              <a:rPr lang="en-US"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(GPs)  are intrinsic structures located in the epicardial atrial fat pads which connect preganglionic and postganglionic nerve fibers that affect HR, atrial and ventricular refractoriness and cardiac function</a:t>
            </a:r>
            <a:r>
              <a:rPr lang="en-US" sz="1800" kern="100" baseline="30000" dirty="0">
                <a:effectLst/>
                <a:latin typeface="Times New Roman" panose="02020603050405020304" pitchFamily="18" charset="0"/>
                <a:ea typeface="Calibri" panose="020F0502020204030204" pitchFamily="34" charset="0"/>
                <a:cs typeface="Times New Roman" panose="02020603050405020304" pitchFamily="18" charset="0"/>
              </a:rPr>
              <a:t>1</a:t>
            </a:r>
            <a:r>
              <a:rPr lang="en-US"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The GPs are the selected target for </a:t>
            </a:r>
            <a:r>
              <a:rPr lang="en-US" sz="1800" kern="1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cardioneuroablation</a:t>
            </a:r>
            <a:r>
              <a:rPr lang="en-US"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by destroying some of these GP, we then reduce the vagal input over the heart and so prevent excessive reduction of HR, excessive hypotension and thus VVS. There are hundreds of GPs that bring vagal input to the heart, but it is known the location of the ones that most influence HR (fibers that reach atria sinus and atrioventricular node) and thus we can target those during the </a:t>
            </a:r>
            <a:r>
              <a:rPr lang="en-US" sz="1800" kern="1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cadioneuroablation</a:t>
            </a:r>
            <a:r>
              <a:rPr lang="en-US"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procedure. </a:t>
            </a:r>
            <a:endParaRPr lang="pt-PT"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dirty="0"/>
          </a:p>
        </p:txBody>
      </p:sp>
      <p:sp>
        <p:nvSpPr>
          <p:cNvPr id="4" name="Marcador de Posição do Número do Diapositivo 3"/>
          <p:cNvSpPr>
            <a:spLocks noGrp="1"/>
          </p:cNvSpPr>
          <p:nvPr>
            <p:ph type="sldNum" sz="quarter" idx="5"/>
          </p:nvPr>
        </p:nvSpPr>
        <p:spPr/>
        <p:txBody>
          <a:bodyPr/>
          <a:lstStyle/>
          <a:p>
            <a:fld id="{F0D66282-0DDC-674A-9FBA-1C5C004D2F41}" type="slidenum">
              <a:rPr lang="pt-PT" smtClean="0"/>
              <a:t>3</a:t>
            </a:fld>
            <a:endParaRPr lang="pt-PT"/>
          </a:p>
        </p:txBody>
      </p:sp>
    </p:spTree>
    <p:extLst>
      <p:ext uri="{BB962C8B-B14F-4D97-AF65-F5344CB8AC3E}">
        <p14:creationId xmlns:p14="http://schemas.microsoft.com/office/powerpoint/2010/main" val="25103420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pt-PT"/>
              <a:t>Clique para editar o estilo</a:t>
            </a: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PT"/>
              <a:t>Faça clique para editar o estilo</a:t>
            </a:r>
          </a:p>
        </p:txBody>
      </p:sp>
      <p:sp>
        <p:nvSpPr>
          <p:cNvPr id="4" name="Marcador de Posição da Data 3"/>
          <p:cNvSpPr>
            <a:spLocks noGrp="1"/>
          </p:cNvSpPr>
          <p:nvPr>
            <p:ph type="dt" sz="half" idx="10"/>
          </p:nvPr>
        </p:nvSpPr>
        <p:spPr/>
        <p:txBody>
          <a:bodyPr/>
          <a:lstStyle/>
          <a:p>
            <a:fld id="{E431C0BB-DC71-4713-A787-95011EDB8CA8}" type="datetimeFigureOut">
              <a:rPr lang="pt-PT" smtClean="0"/>
              <a:t>21/01/24</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15A16595-07AD-4646-803E-1CCE41789BEC}" type="slidenum">
              <a:rPr lang="pt-PT" smtClean="0"/>
              <a:t>‹nº›</a:t>
            </a:fld>
            <a:endParaRPr lang="pt-PT"/>
          </a:p>
        </p:txBody>
      </p:sp>
    </p:spTree>
    <p:extLst>
      <p:ext uri="{BB962C8B-B14F-4D97-AF65-F5344CB8AC3E}">
        <p14:creationId xmlns:p14="http://schemas.microsoft.com/office/powerpoint/2010/main" val="10353607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a:t>Clique para editar o estilo</a:t>
            </a:r>
          </a:p>
        </p:txBody>
      </p:sp>
      <p:sp>
        <p:nvSpPr>
          <p:cNvPr id="3" name="Marcador de Posição de Texto Vertical 2"/>
          <p:cNvSpPr>
            <a:spLocks noGrp="1"/>
          </p:cNvSpPr>
          <p:nvPr>
            <p:ph type="body" orient="vert" idx="1"/>
          </p:nvPr>
        </p:nvSpPr>
        <p:spPr/>
        <p:txBody>
          <a:bodyPr vert="eaVert"/>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p>
        </p:txBody>
      </p:sp>
      <p:sp>
        <p:nvSpPr>
          <p:cNvPr id="4" name="Marcador de Posição da Data 3"/>
          <p:cNvSpPr>
            <a:spLocks noGrp="1"/>
          </p:cNvSpPr>
          <p:nvPr>
            <p:ph type="dt" sz="half" idx="10"/>
          </p:nvPr>
        </p:nvSpPr>
        <p:spPr/>
        <p:txBody>
          <a:bodyPr/>
          <a:lstStyle/>
          <a:p>
            <a:fld id="{E431C0BB-DC71-4713-A787-95011EDB8CA8}" type="datetimeFigureOut">
              <a:rPr lang="pt-PT" smtClean="0"/>
              <a:t>21/01/24</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15A16595-07AD-4646-803E-1CCE41789BEC}" type="slidenum">
              <a:rPr lang="pt-PT" smtClean="0"/>
              <a:t>‹nº›</a:t>
            </a:fld>
            <a:endParaRPr lang="pt-PT"/>
          </a:p>
        </p:txBody>
      </p:sp>
    </p:spTree>
    <p:extLst>
      <p:ext uri="{BB962C8B-B14F-4D97-AF65-F5344CB8AC3E}">
        <p14:creationId xmlns:p14="http://schemas.microsoft.com/office/powerpoint/2010/main" val="10425109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pt-PT"/>
              <a:t>Clique para editar o estilo</a:t>
            </a:r>
          </a:p>
        </p:txBody>
      </p:sp>
      <p:sp>
        <p:nvSpPr>
          <p:cNvPr id="3" name="Marcador de Posição de Texto Vertical 2"/>
          <p:cNvSpPr>
            <a:spLocks noGrp="1"/>
          </p:cNvSpPr>
          <p:nvPr>
            <p:ph type="body" orient="vert" idx="1"/>
          </p:nvPr>
        </p:nvSpPr>
        <p:spPr>
          <a:xfrm>
            <a:off x="838200" y="365125"/>
            <a:ext cx="7734300" cy="5811838"/>
          </a:xfrm>
        </p:spPr>
        <p:txBody>
          <a:bodyPr vert="eaVert"/>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p>
        </p:txBody>
      </p:sp>
      <p:sp>
        <p:nvSpPr>
          <p:cNvPr id="4" name="Marcador de Posição da Data 3"/>
          <p:cNvSpPr>
            <a:spLocks noGrp="1"/>
          </p:cNvSpPr>
          <p:nvPr>
            <p:ph type="dt" sz="half" idx="10"/>
          </p:nvPr>
        </p:nvSpPr>
        <p:spPr/>
        <p:txBody>
          <a:bodyPr/>
          <a:lstStyle/>
          <a:p>
            <a:fld id="{E431C0BB-DC71-4713-A787-95011EDB8CA8}" type="datetimeFigureOut">
              <a:rPr lang="pt-PT" smtClean="0"/>
              <a:t>21/01/24</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15A16595-07AD-4646-803E-1CCE41789BEC}" type="slidenum">
              <a:rPr lang="pt-PT" smtClean="0"/>
              <a:t>‹nº›</a:t>
            </a:fld>
            <a:endParaRPr lang="pt-PT"/>
          </a:p>
        </p:txBody>
      </p:sp>
    </p:spTree>
    <p:extLst>
      <p:ext uri="{BB962C8B-B14F-4D97-AF65-F5344CB8AC3E}">
        <p14:creationId xmlns:p14="http://schemas.microsoft.com/office/powerpoint/2010/main" val="28517187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a:t>Clique para editar o estilo</a:t>
            </a:r>
          </a:p>
        </p:txBody>
      </p:sp>
      <p:sp>
        <p:nvSpPr>
          <p:cNvPr id="3" name="Marcador de Posição de Conteúdo 2"/>
          <p:cNvSpPr>
            <a:spLocks noGrp="1"/>
          </p:cNvSpPr>
          <p:nvPr>
            <p:ph idx="1"/>
          </p:nvPr>
        </p:nvSpPr>
        <p:spPr/>
        <p:txBody>
          <a:bodyPr/>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p>
        </p:txBody>
      </p:sp>
      <p:sp>
        <p:nvSpPr>
          <p:cNvPr id="4" name="Marcador de Posição da Data 3"/>
          <p:cNvSpPr>
            <a:spLocks noGrp="1"/>
          </p:cNvSpPr>
          <p:nvPr>
            <p:ph type="dt" sz="half" idx="10"/>
          </p:nvPr>
        </p:nvSpPr>
        <p:spPr/>
        <p:txBody>
          <a:bodyPr/>
          <a:lstStyle/>
          <a:p>
            <a:fld id="{E431C0BB-DC71-4713-A787-95011EDB8CA8}" type="datetimeFigureOut">
              <a:rPr lang="pt-PT" smtClean="0"/>
              <a:t>21/01/24</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15A16595-07AD-4646-803E-1CCE41789BEC}" type="slidenum">
              <a:rPr lang="pt-PT" smtClean="0"/>
              <a:t>‹nº›</a:t>
            </a:fld>
            <a:endParaRPr lang="pt-PT"/>
          </a:p>
        </p:txBody>
      </p:sp>
    </p:spTree>
    <p:extLst>
      <p:ext uri="{BB962C8B-B14F-4D97-AF65-F5344CB8AC3E}">
        <p14:creationId xmlns:p14="http://schemas.microsoft.com/office/powerpoint/2010/main" val="3730569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pt-PT"/>
              <a:t>Clique para editar o estilo</a:t>
            </a:r>
          </a:p>
        </p:txBody>
      </p:sp>
      <p:sp>
        <p:nvSpPr>
          <p:cNvPr id="3" name="Marcador de Posição do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PT"/>
              <a:t>Clique para editar os estilos</a:t>
            </a:r>
          </a:p>
        </p:txBody>
      </p:sp>
      <p:sp>
        <p:nvSpPr>
          <p:cNvPr id="4" name="Marcador de Posição da Data 3"/>
          <p:cNvSpPr>
            <a:spLocks noGrp="1"/>
          </p:cNvSpPr>
          <p:nvPr>
            <p:ph type="dt" sz="half" idx="10"/>
          </p:nvPr>
        </p:nvSpPr>
        <p:spPr/>
        <p:txBody>
          <a:bodyPr/>
          <a:lstStyle/>
          <a:p>
            <a:fld id="{E431C0BB-DC71-4713-A787-95011EDB8CA8}" type="datetimeFigureOut">
              <a:rPr lang="pt-PT" smtClean="0"/>
              <a:t>21/01/24</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15A16595-07AD-4646-803E-1CCE41789BEC}" type="slidenum">
              <a:rPr lang="pt-PT" smtClean="0"/>
              <a:t>‹nº›</a:t>
            </a:fld>
            <a:endParaRPr lang="pt-PT"/>
          </a:p>
        </p:txBody>
      </p:sp>
    </p:spTree>
    <p:extLst>
      <p:ext uri="{BB962C8B-B14F-4D97-AF65-F5344CB8AC3E}">
        <p14:creationId xmlns:p14="http://schemas.microsoft.com/office/powerpoint/2010/main" val="6146263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a:t>Clique para editar o estilo</a:t>
            </a:r>
          </a:p>
        </p:txBody>
      </p:sp>
      <p:sp>
        <p:nvSpPr>
          <p:cNvPr id="3" name="Marcador de Posição de Conteúdo 2"/>
          <p:cNvSpPr>
            <a:spLocks noGrp="1"/>
          </p:cNvSpPr>
          <p:nvPr>
            <p:ph sz="half" idx="1"/>
          </p:nvPr>
        </p:nvSpPr>
        <p:spPr>
          <a:xfrm>
            <a:off x="838200" y="1825625"/>
            <a:ext cx="5181600" cy="4351338"/>
          </a:xfrm>
        </p:spPr>
        <p:txBody>
          <a:bodyPr/>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p>
        </p:txBody>
      </p:sp>
      <p:sp>
        <p:nvSpPr>
          <p:cNvPr id="4" name="Marcador de Posição de Conteúdo 3"/>
          <p:cNvSpPr>
            <a:spLocks noGrp="1"/>
          </p:cNvSpPr>
          <p:nvPr>
            <p:ph sz="half" idx="2"/>
          </p:nvPr>
        </p:nvSpPr>
        <p:spPr>
          <a:xfrm>
            <a:off x="6172200" y="1825625"/>
            <a:ext cx="5181600" cy="4351338"/>
          </a:xfrm>
        </p:spPr>
        <p:txBody>
          <a:bodyPr/>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p>
        </p:txBody>
      </p:sp>
      <p:sp>
        <p:nvSpPr>
          <p:cNvPr id="5" name="Marcador de Posição da Data 4"/>
          <p:cNvSpPr>
            <a:spLocks noGrp="1"/>
          </p:cNvSpPr>
          <p:nvPr>
            <p:ph type="dt" sz="half" idx="10"/>
          </p:nvPr>
        </p:nvSpPr>
        <p:spPr/>
        <p:txBody>
          <a:bodyPr/>
          <a:lstStyle/>
          <a:p>
            <a:fld id="{E431C0BB-DC71-4713-A787-95011EDB8CA8}" type="datetimeFigureOut">
              <a:rPr lang="pt-PT" smtClean="0"/>
              <a:t>21/01/24</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15A16595-07AD-4646-803E-1CCE41789BEC}" type="slidenum">
              <a:rPr lang="pt-PT" smtClean="0"/>
              <a:t>‹nº›</a:t>
            </a:fld>
            <a:endParaRPr lang="pt-PT"/>
          </a:p>
        </p:txBody>
      </p:sp>
    </p:spTree>
    <p:extLst>
      <p:ext uri="{BB962C8B-B14F-4D97-AF65-F5344CB8AC3E}">
        <p14:creationId xmlns:p14="http://schemas.microsoft.com/office/powerpoint/2010/main" val="30564203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pt-PT"/>
              <a:t>Clique para editar o estilo</a:t>
            </a:r>
          </a:p>
        </p:txBody>
      </p:sp>
      <p:sp>
        <p:nvSpPr>
          <p:cNvPr id="3" name="Marcador de Posição do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a:t>
            </a:r>
          </a:p>
        </p:txBody>
      </p:sp>
      <p:sp>
        <p:nvSpPr>
          <p:cNvPr id="4" name="Marcador de Posição de Conteúdo 3"/>
          <p:cNvSpPr>
            <a:spLocks noGrp="1"/>
          </p:cNvSpPr>
          <p:nvPr>
            <p:ph sz="half" idx="2"/>
          </p:nvPr>
        </p:nvSpPr>
        <p:spPr>
          <a:xfrm>
            <a:off x="839788" y="2505075"/>
            <a:ext cx="5157787" cy="3684588"/>
          </a:xfrm>
        </p:spPr>
        <p:txBody>
          <a:bodyPr/>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p>
        </p:txBody>
      </p:sp>
      <p:sp>
        <p:nvSpPr>
          <p:cNvPr id="5" name="Marcador de Posição do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a:t>
            </a:r>
          </a:p>
        </p:txBody>
      </p:sp>
      <p:sp>
        <p:nvSpPr>
          <p:cNvPr id="6" name="Marcador de Posição de Conteúdo 5"/>
          <p:cNvSpPr>
            <a:spLocks noGrp="1"/>
          </p:cNvSpPr>
          <p:nvPr>
            <p:ph sz="quarter" idx="4"/>
          </p:nvPr>
        </p:nvSpPr>
        <p:spPr>
          <a:xfrm>
            <a:off x="6172200" y="2505075"/>
            <a:ext cx="5183188" cy="3684588"/>
          </a:xfrm>
        </p:spPr>
        <p:txBody>
          <a:bodyPr/>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p>
        </p:txBody>
      </p:sp>
      <p:sp>
        <p:nvSpPr>
          <p:cNvPr id="7" name="Marcador de Posição da Data 6"/>
          <p:cNvSpPr>
            <a:spLocks noGrp="1"/>
          </p:cNvSpPr>
          <p:nvPr>
            <p:ph type="dt" sz="half" idx="10"/>
          </p:nvPr>
        </p:nvSpPr>
        <p:spPr/>
        <p:txBody>
          <a:bodyPr/>
          <a:lstStyle/>
          <a:p>
            <a:fld id="{E431C0BB-DC71-4713-A787-95011EDB8CA8}" type="datetimeFigureOut">
              <a:rPr lang="pt-PT" smtClean="0"/>
              <a:t>21/01/24</a:t>
            </a:fld>
            <a:endParaRPr lang="pt-PT"/>
          </a:p>
        </p:txBody>
      </p:sp>
      <p:sp>
        <p:nvSpPr>
          <p:cNvPr id="8" name="Marcador de Posição do Rodapé 7"/>
          <p:cNvSpPr>
            <a:spLocks noGrp="1"/>
          </p:cNvSpPr>
          <p:nvPr>
            <p:ph type="ftr" sz="quarter" idx="11"/>
          </p:nvPr>
        </p:nvSpPr>
        <p:spPr/>
        <p:txBody>
          <a:bodyPr/>
          <a:lstStyle/>
          <a:p>
            <a:endParaRPr lang="pt-PT"/>
          </a:p>
        </p:txBody>
      </p:sp>
      <p:sp>
        <p:nvSpPr>
          <p:cNvPr id="9" name="Marcador de Posição do Número do Diapositivo 8"/>
          <p:cNvSpPr>
            <a:spLocks noGrp="1"/>
          </p:cNvSpPr>
          <p:nvPr>
            <p:ph type="sldNum" sz="quarter" idx="12"/>
          </p:nvPr>
        </p:nvSpPr>
        <p:spPr/>
        <p:txBody>
          <a:bodyPr/>
          <a:lstStyle/>
          <a:p>
            <a:fld id="{15A16595-07AD-4646-803E-1CCE41789BEC}" type="slidenum">
              <a:rPr lang="pt-PT" smtClean="0"/>
              <a:t>‹nº›</a:t>
            </a:fld>
            <a:endParaRPr lang="pt-PT"/>
          </a:p>
        </p:txBody>
      </p:sp>
    </p:spTree>
    <p:extLst>
      <p:ext uri="{BB962C8B-B14F-4D97-AF65-F5344CB8AC3E}">
        <p14:creationId xmlns:p14="http://schemas.microsoft.com/office/powerpoint/2010/main" val="28491493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a:t>Clique para editar o estilo</a:t>
            </a:r>
          </a:p>
        </p:txBody>
      </p:sp>
      <p:sp>
        <p:nvSpPr>
          <p:cNvPr id="3" name="Marcador de Posição da Data 2"/>
          <p:cNvSpPr>
            <a:spLocks noGrp="1"/>
          </p:cNvSpPr>
          <p:nvPr>
            <p:ph type="dt" sz="half" idx="10"/>
          </p:nvPr>
        </p:nvSpPr>
        <p:spPr/>
        <p:txBody>
          <a:bodyPr/>
          <a:lstStyle/>
          <a:p>
            <a:fld id="{E431C0BB-DC71-4713-A787-95011EDB8CA8}" type="datetimeFigureOut">
              <a:rPr lang="pt-PT" smtClean="0"/>
              <a:t>21/01/24</a:t>
            </a:fld>
            <a:endParaRPr lang="pt-PT"/>
          </a:p>
        </p:txBody>
      </p:sp>
      <p:sp>
        <p:nvSpPr>
          <p:cNvPr id="4" name="Marcador de Posição do Rodapé 3"/>
          <p:cNvSpPr>
            <a:spLocks noGrp="1"/>
          </p:cNvSpPr>
          <p:nvPr>
            <p:ph type="ftr" sz="quarter" idx="11"/>
          </p:nvPr>
        </p:nvSpPr>
        <p:spPr/>
        <p:txBody>
          <a:bodyPr/>
          <a:lstStyle/>
          <a:p>
            <a:endParaRPr lang="pt-PT"/>
          </a:p>
        </p:txBody>
      </p:sp>
      <p:sp>
        <p:nvSpPr>
          <p:cNvPr id="5" name="Marcador de Posição do Número do Diapositivo 4"/>
          <p:cNvSpPr>
            <a:spLocks noGrp="1"/>
          </p:cNvSpPr>
          <p:nvPr>
            <p:ph type="sldNum" sz="quarter" idx="12"/>
          </p:nvPr>
        </p:nvSpPr>
        <p:spPr/>
        <p:txBody>
          <a:bodyPr/>
          <a:lstStyle/>
          <a:p>
            <a:fld id="{15A16595-07AD-4646-803E-1CCE41789BEC}" type="slidenum">
              <a:rPr lang="pt-PT" smtClean="0"/>
              <a:t>‹nº›</a:t>
            </a:fld>
            <a:endParaRPr lang="pt-PT"/>
          </a:p>
        </p:txBody>
      </p:sp>
    </p:spTree>
    <p:extLst>
      <p:ext uri="{BB962C8B-B14F-4D97-AF65-F5344CB8AC3E}">
        <p14:creationId xmlns:p14="http://schemas.microsoft.com/office/powerpoint/2010/main" val="24555076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Marcador de Posição da Data 1"/>
          <p:cNvSpPr>
            <a:spLocks noGrp="1"/>
          </p:cNvSpPr>
          <p:nvPr>
            <p:ph type="dt" sz="half" idx="10"/>
          </p:nvPr>
        </p:nvSpPr>
        <p:spPr/>
        <p:txBody>
          <a:bodyPr/>
          <a:lstStyle/>
          <a:p>
            <a:fld id="{E431C0BB-DC71-4713-A787-95011EDB8CA8}" type="datetimeFigureOut">
              <a:rPr lang="pt-PT" smtClean="0"/>
              <a:t>21/01/24</a:t>
            </a:fld>
            <a:endParaRPr lang="pt-PT"/>
          </a:p>
        </p:txBody>
      </p:sp>
      <p:sp>
        <p:nvSpPr>
          <p:cNvPr id="3" name="Marcador de Posição do Rodapé 2"/>
          <p:cNvSpPr>
            <a:spLocks noGrp="1"/>
          </p:cNvSpPr>
          <p:nvPr>
            <p:ph type="ftr" sz="quarter" idx="11"/>
          </p:nvPr>
        </p:nvSpPr>
        <p:spPr/>
        <p:txBody>
          <a:bodyPr/>
          <a:lstStyle/>
          <a:p>
            <a:endParaRPr lang="pt-PT"/>
          </a:p>
        </p:txBody>
      </p:sp>
      <p:sp>
        <p:nvSpPr>
          <p:cNvPr id="4" name="Marcador de Posição do Número do Diapositivo 3"/>
          <p:cNvSpPr>
            <a:spLocks noGrp="1"/>
          </p:cNvSpPr>
          <p:nvPr>
            <p:ph type="sldNum" sz="quarter" idx="12"/>
          </p:nvPr>
        </p:nvSpPr>
        <p:spPr/>
        <p:txBody>
          <a:bodyPr/>
          <a:lstStyle/>
          <a:p>
            <a:fld id="{15A16595-07AD-4646-803E-1CCE41789BEC}" type="slidenum">
              <a:rPr lang="pt-PT" smtClean="0"/>
              <a:t>‹nº›</a:t>
            </a:fld>
            <a:endParaRPr lang="pt-PT"/>
          </a:p>
        </p:txBody>
      </p:sp>
    </p:spTree>
    <p:extLst>
      <p:ext uri="{BB962C8B-B14F-4D97-AF65-F5344CB8AC3E}">
        <p14:creationId xmlns:p14="http://schemas.microsoft.com/office/powerpoint/2010/main" val="9699347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PT"/>
              <a:t>Clique para editar o estilo</a:t>
            </a:r>
          </a:p>
        </p:txBody>
      </p:sp>
      <p:sp>
        <p:nvSpPr>
          <p:cNvPr id="3" name="Marcador de Posição de Conteú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p>
        </p:txBody>
      </p:sp>
      <p:sp>
        <p:nvSpPr>
          <p:cNvPr id="4" name="Marcador de Posição do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PT"/>
              <a:t>Clique para editar os estilos</a:t>
            </a:r>
          </a:p>
        </p:txBody>
      </p:sp>
      <p:sp>
        <p:nvSpPr>
          <p:cNvPr id="5" name="Marcador de Posição da Data 4"/>
          <p:cNvSpPr>
            <a:spLocks noGrp="1"/>
          </p:cNvSpPr>
          <p:nvPr>
            <p:ph type="dt" sz="half" idx="10"/>
          </p:nvPr>
        </p:nvSpPr>
        <p:spPr/>
        <p:txBody>
          <a:bodyPr/>
          <a:lstStyle/>
          <a:p>
            <a:fld id="{E431C0BB-DC71-4713-A787-95011EDB8CA8}" type="datetimeFigureOut">
              <a:rPr lang="pt-PT" smtClean="0"/>
              <a:t>21/01/24</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15A16595-07AD-4646-803E-1CCE41789BEC}" type="slidenum">
              <a:rPr lang="pt-PT" smtClean="0"/>
              <a:t>‹nº›</a:t>
            </a:fld>
            <a:endParaRPr lang="pt-PT"/>
          </a:p>
        </p:txBody>
      </p:sp>
    </p:spTree>
    <p:extLst>
      <p:ext uri="{BB962C8B-B14F-4D97-AF65-F5344CB8AC3E}">
        <p14:creationId xmlns:p14="http://schemas.microsoft.com/office/powerpoint/2010/main" val="40891646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PT"/>
              <a:t>Clique para editar o estilo</a:t>
            </a:r>
          </a:p>
        </p:txBody>
      </p:sp>
      <p:sp>
        <p:nvSpPr>
          <p:cNvPr id="3" name="Marcador de Posição da Imagem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PT"/>
          </a:p>
        </p:txBody>
      </p:sp>
      <p:sp>
        <p:nvSpPr>
          <p:cNvPr id="4" name="Marcador de Posição do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PT"/>
              <a:t>Clique para editar os estilos</a:t>
            </a:r>
          </a:p>
        </p:txBody>
      </p:sp>
      <p:sp>
        <p:nvSpPr>
          <p:cNvPr id="5" name="Marcador de Posição da Data 4"/>
          <p:cNvSpPr>
            <a:spLocks noGrp="1"/>
          </p:cNvSpPr>
          <p:nvPr>
            <p:ph type="dt" sz="half" idx="10"/>
          </p:nvPr>
        </p:nvSpPr>
        <p:spPr/>
        <p:txBody>
          <a:bodyPr/>
          <a:lstStyle/>
          <a:p>
            <a:fld id="{E431C0BB-DC71-4713-A787-95011EDB8CA8}" type="datetimeFigureOut">
              <a:rPr lang="pt-PT" smtClean="0"/>
              <a:t>21/01/24</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15A16595-07AD-4646-803E-1CCE41789BEC}" type="slidenum">
              <a:rPr lang="pt-PT" smtClean="0"/>
              <a:t>‹nº›</a:t>
            </a:fld>
            <a:endParaRPr lang="pt-PT"/>
          </a:p>
        </p:txBody>
      </p:sp>
    </p:spTree>
    <p:extLst>
      <p:ext uri="{BB962C8B-B14F-4D97-AF65-F5344CB8AC3E}">
        <p14:creationId xmlns:p14="http://schemas.microsoft.com/office/powerpoint/2010/main" val="35806623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PT"/>
              <a:t>Clique para editar o estilo</a:t>
            </a:r>
          </a:p>
        </p:txBody>
      </p:sp>
      <p:sp>
        <p:nvSpPr>
          <p:cNvPr id="3" name="Marcador de Posição do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p>
        </p:txBody>
      </p:sp>
      <p:sp>
        <p:nvSpPr>
          <p:cNvPr id="4" name="Marcador de Posição d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31C0BB-DC71-4713-A787-95011EDB8CA8}" type="datetimeFigureOut">
              <a:rPr lang="pt-PT" smtClean="0"/>
              <a:t>21/01/24</a:t>
            </a:fld>
            <a:endParaRPr lang="pt-PT"/>
          </a:p>
        </p:txBody>
      </p:sp>
      <p:sp>
        <p:nvSpPr>
          <p:cNvPr id="5" name="Marcador de Posição do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PT"/>
          </a:p>
        </p:txBody>
      </p:sp>
      <p:sp>
        <p:nvSpPr>
          <p:cNvPr id="6" name="Marcador de Posição do Número do Diapositivo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A16595-07AD-4646-803E-1CCE41789BEC}" type="slidenum">
              <a:rPr lang="pt-PT" smtClean="0"/>
              <a:t>‹nº›</a:t>
            </a:fld>
            <a:endParaRPr lang="pt-PT"/>
          </a:p>
        </p:txBody>
      </p:sp>
    </p:spTree>
    <p:extLst>
      <p:ext uri="{BB962C8B-B14F-4D97-AF65-F5344CB8AC3E}">
        <p14:creationId xmlns:p14="http://schemas.microsoft.com/office/powerpoint/2010/main" val="31320664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8.jpg"/><Relationship Id="rId7" Type="http://schemas.microsoft.com/office/2007/relationships/hdphoto" Target="../media/hdphoto2.wdp"/><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10.png"/><Relationship Id="rId5" Type="http://schemas.microsoft.com/office/2007/relationships/hdphoto" Target="../media/hdphoto1.wdp"/><Relationship Id="rId4" Type="http://schemas.openxmlformats.org/officeDocument/2006/relationships/image" Target="../media/image9.png"/><Relationship Id="rId9" Type="http://schemas.microsoft.com/office/2007/relationships/hdphoto" Target="../media/hdphoto3.wdp"/></Relationships>
</file>

<file path=ppt/slides/_rels/slide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14.jpg"/><Relationship Id="rId5" Type="http://schemas.microsoft.com/office/2007/relationships/hdphoto" Target="../media/hdphoto4.wdp"/><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16.jpeg"/></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stretch>
            <a:fillRect/>
          </a:stretch>
        </a:blipFill>
        <a:effectLst/>
      </p:bgPr>
    </p:bg>
    <p:spTree>
      <p:nvGrpSpPr>
        <p:cNvPr id="1" name=""/>
        <p:cNvGrpSpPr/>
        <p:nvPr/>
      </p:nvGrpSpPr>
      <p:grpSpPr>
        <a:xfrm>
          <a:off x="0" y="0"/>
          <a:ext cx="0" cy="0"/>
          <a:chOff x="0" y="0"/>
          <a:chExt cx="0" cy="0"/>
        </a:xfrm>
      </p:grpSpPr>
      <p:sp>
        <p:nvSpPr>
          <p:cNvPr id="3" name="Text Placeholder 10">
            <a:extLst>
              <a:ext uri="{FF2B5EF4-FFF2-40B4-BE49-F238E27FC236}">
                <a16:creationId xmlns:a16="http://schemas.microsoft.com/office/drawing/2014/main" id="{1B0E55EA-A621-44F8-87FB-A9F7FA57558D}"/>
              </a:ext>
            </a:extLst>
          </p:cNvPr>
          <p:cNvSpPr txBox="1">
            <a:spLocks/>
          </p:cNvSpPr>
          <p:nvPr/>
        </p:nvSpPr>
        <p:spPr>
          <a:xfrm>
            <a:off x="544502" y="1336696"/>
            <a:ext cx="7516677" cy="2226728"/>
          </a:xfrm>
          <a:prstGeom prst="rect">
            <a:avLst/>
          </a:prstGeom>
          <a:noFill/>
        </p:spPr>
        <p:txBody>
          <a:bodyPr lIns="91440" tIns="45720" rIns="91440" bIns="45720" anchor="ctr"/>
          <a:ls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pt-PT" sz="3600" b="1" kern="100" dirty="0" err="1">
                <a:solidFill>
                  <a:schemeClr val="bg1"/>
                </a:solidFill>
                <a:effectLst/>
                <a:latin typeface="+mj-lt"/>
                <a:ea typeface="Calibri" panose="020F0502020204030204" pitchFamily="34" charset="0"/>
                <a:cs typeface="Times New Roman" panose="02020603050405020304" pitchFamily="18" charset="0"/>
              </a:rPr>
              <a:t>Cardioneuroablation</a:t>
            </a:r>
            <a:r>
              <a:rPr lang="pt-PT" sz="3600" b="1" kern="100" dirty="0">
                <a:solidFill>
                  <a:schemeClr val="bg1"/>
                </a:solidFill>
                <a:effectLst/>
                <a:latin typeface="+mj-lt"/>
                <a:ea typeface="Calibri" panose="020F0502020204030204" pitchFamily="34" charset="0"/>
                <a:cs typeface="Times New Roman" panose="02020603050405020304" pitchFamily="18" charset="0"/>
              </a:rPr>
              <a:t>: a </a:t>
            </a:r>
            <a:r>
              <a:rPr lang="pt-PT" sz="3600" b="1" kern="100" dirty="0" err="1">
                <a:solidFill>
                  <a:schemeClr val="bg1"/>
                </a:solidFill>
                <a:effectLst/>
                <a:latin typeface="+mj-lt"/>
                <a:ea typeface="Calibri" panose="020F0502020204030204" pitchFamily="34" charset="0"/>
                <a:cs typeface="Times New Roman" panose="02020603050405020304" pitchFamily="18" charset="0"/>
              </a:rPr>
              <a:t>new</a:t>
            </a:r>
            <a:r>
              <a:rPr lang="pt-PT" sz="3600" b="1" kern="100" dirty="0">
                <a:solidFill>
                  <a:schemeClr val="bg1"/>
                </a:solidFill>
                <a:effectLst/>
                <a:latin typeface="+mj-lt"/>
                <a:ea typeface="Calibri" panose="020F0502020204030204" pitchFamily="34" charset="0"/>
                <a:cs typeface="Times New Roman" panose="02020603050405020304" pitchFamily="18" charset="0"/>
              </a:rPr>
              <a:t> </a:t>
            </a:r>
            <a:r>
              <a:rPr lang="pt-PT" sz="3600" b="1" i="1" kern="100" dirty="0">
                <a:solidFill>
                  <a:schemeClr val="bg1"/>
                </a:solidFill>
                <a:effectLst/>
                <a:latin typeface="+mj-lt"/>
                <a:ea typeface="Calibri" panose="020F0502020204030204" pitchFamily="34" charset="0"/>
                <a:cs typeface="Times New Roman" panose="02020603050405020304" pitchFamily="18" charset="0"/>
              </a:rPr>
              <a:t>era </a:t>
            </a:r>
            <a:r>
              <a:rPr lang="pt-PT" sz="3600" b="1" kern="100" dirty="0">
                <a:solidFill>
                  <a:schemeClr val="bg1"/>
                </a:solidFill>
                <a:effectLst/>
                <a:latin typeface="+mj-lt"/>
                <a:ea typeface="Calibri" panose="020F0502020204030204" pitchFamily="34" charset="0"/>
                <a:cs typeface="Times New Roman" panose="02020603050405020304" pitchFamily="18" charset="0"/>
              </a:rPr>
              <a:t>for </a:t>
            </a:r>
            <a:r>
              <a:rPr lang="pt-PT" sz="3600" b="1" kern="100" dirty="0" err="1">
                <a:solidFill>
                  <a:schemeClr val="bg1"/>
                </a:solidFill>
                <a:effectLst/>
                <a:latin typeface="+mj-lt"/>
                <a:ea typeface="Calibri" panose="020F0502020204030204" pitchFamily="34" charset="0"/>
                <a:cs typeface="Times New Roman" panose="02020603050405020304" pitchFamily="18" charset="0"/>
              </a:rPr>
              <a:t>vagal</a:t>
            </a:r>
            <a:r>
              <a:rPr lang="pt-PT" sz="3600" b="1" kern="100" dirty="0">
                <a:solidFill>
                  <a:schemeClr val="bg1"/>
                </a:solidFill>
                <a:effectLst/>
                <a:latin typeface="+mj-lt"/>
                <a:ea typeface="Calibri" panose="020F0502020204030204" pitchFamily="34" charset="0"/>
                <a:cs typeface="Times New Roman" panose="02020603050405020304" pitchFamily="18" charset="0"/>
              </a:rPr>
              <a:t> </a:t>
            </a:r>
            <a:r>
              <a:rPr lang="pt-PT" sz="3600" b="1" kern="100" dirty="0" err="1">
                <a:solidFill>
                  <a:schemeClr val="bg1"/>
                </a:solidFill>
                <a:effectLst/>
                <a:latin typeface="+mj-lt"/>
                <a:ea typeface="Calibri" panose="020F0502020204030204" pitchFamily="34" charset="0"/>
                <a:cs typeface="Times New Roman" panose="02020603050405020304" pitchFamily="18" charset="0"/>
              </a:rPr>
              <a:t>syncope</a:t>
            </a:r>
            <a:r>
              <a:rPr lang="pt-PT" sz="3600" b="1" kern="100" dirty="0">
                <a:solidFill>
                  <a:schemeClr val="bg1"/>
                </a:solidFill>
                <a:effectLst/>
                <a:latin typeface="+mj-lt"/>
                <a:ea typeface="Calibri" panose="020F0502020204030204" pitchFamily="34" charset="0"/>
                <a:cs typeface="Times New Roman" panose="02020603050405020304" pitchFamily="18" charset="0"/>
              </a:rPr>
              <a:t>?</a:t>
            </a:r>
          </a:p>
          <a:p>
            <a:endParaRPr lang="pt-PT" altLang="ko-KR" dirty="0">
              <a:solidFill>
                <a:schemeClr val="bg1"/>
              </a:solidFill>
            </a:endParaRPr>
          </a:p>
        </p:txBody>
      </p:sp>
      <p:sp>
        <p:nvSpPr>
          <p:cNvPr id="5" name="Retângulo 4">
            <a:extLst>
              <a:ext uri="{FF2B5EF4-FFF2-40B4-BE49-F238E27FC236}">
                <a16:creationId xmlns:a16="http://schemas.microsoft.com/office/drawing/2014/main" id="{AFA4C6B1-98AB-4173-B7E7-E2B091F3628D}"/>
              </a:ext>
            </a:extLst>
          </p:cNvPr>
          <p:cNvSpPr/>
          <p:nvPr/>
        </p:nvSpPr>
        <p:spPr>
          <a:xfrm flipV="1">
            <a:off x="2365349" y="4147668"/>
            <a:ext cx="3564805" cy="88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pt-PT"/>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pt-PT" sz="1600">
              <a:solidFill>
                <a:srgbClr val="49A6AB"/>
              </a:solidFill>
            </a:endParaRPr>
          </a:p>
        </p:txBody>
      </p:sp>
      <p:sp>
        <p:nvSpPr>
          <p:cNvPr id="2" name="Subtitle 10">
            <a:extLst>
              <a:ext uri="{FF2B5EF4-FFF2-40B4-BE49-F238E27FC236}">
                <a16:creationId xmlns:a16="http://schemas.microsoft.com/office/drawing/2014/main" id="{0BD1CDAC-ADF1-D850-57A6-8DC9D7794D6D}"/>
              </a:ext>
            </a:extLst>
          </p:cNvPr>
          <p:cNvSpPr txBox="1">
            <a:spLocks/>
          </p:cNvSpPr>
          <p:nvPr/>
        </p:nvSpPr>
        <p:spPr>
          <a:xfrm>
            <a:off x="0" y="5117753"/>
            <a:ext cx="8605684" cy="122138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400" u="sng" dirty="0">
                <a:solidFill>
                  <a:schemeClr val="bg1"/>
                </a:solidFill>
              </a:rPr>
              <a:t>Joana Lima Lopes </a:t>
            </a:r>
            <a:r>
              <a:rPr lang="en-US" sz="1400" dirty="0">
                <a:solidFill>
                  <a:schemeClr val="bg1"/>
                </a:solidFill>
              </a:rPr>
              <a:t>| Nuno </a:t>
            </a:r>
            <a:r>
              <a:rPr lang="en-US" sz="1400" dirty="0" err="1">
                <a:solidFill>
                  <a:schemeClr val="bg1"/>
                </a:solidFill>
              </a:rPr>
              <a:t>Cabanelas</a:t>
            </a:r>
            <a:r>
              <a:rPr lang="en-US" sz="1400" dirty="0">
                <a:solidFill>
                  <a:schemeClr val="bg1"/>
                </a:solidFill>
              </a:rPr>
              <a:t>| Marco </a:t>
            </a:r>
            <a:r>
              <a:rPr lang="en-US" sz="1400" dirty="0" err="1">
                <a:solidFill>
                  <a:schemeClr val="bg1"/>
                </a:solidFill>
              </a:rPr>
              <a:t>Beringuilho</a:t>
            </a:r>
            <a:r>
              <a:rPr lang="en-US" sz="1400" dirty="0">
                <a:solidFill>
                  <a:schemeClr val="bg1"/>
                </a:solidFill>
              </a:rPr>
              <a:t> | AR Ferreira | Mariana Faustino | Francisco Madeira</a:t>
            </a:r>
          </a:p>
          <a:p>
            <a:endParaRPr lang="de-DE" sz="1600" dirty="0">
              <a:solidFill>
                <a:schemeClr val="bg1"/>
              </a:solidFill>
            </a:endParaRPr>
          </a:p>
        </p:txBody>
      </p:sp>
      <p:sp>
        <p:nvSpPr>
          <p:cNvPr id="4" name="Subtitle 2">
            <a:extLst>
              <a:ext uri="{FF2B5EF4-FFF2-40B4-BE49-F238E27FC236}">
                <a16:creationId xmlns:a16="http://schemas.microsoft.com/office/drawing/2014/main" id="{AE030C7E-E504-3943-A88F-5E6507465786}"/>
              </a:ext>
            </a:extLst>
          </p:cNvPr>
          <p:cNvSpPr txBox="1">
            <a:spLocks/>
          </p:cNvSpPr>
          <p:nvPr/>
        </p:nvSpPr>
        <p:spPr>
          <a:xfrm>
            <a:off x="3292264" y="5728445"/>
            <a:ext cx="2021154" cy="56559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600" dirty="0" err="1">
                <a:solidFill>
                  <a:schemeClr val="bg1"/>
                </a:solidFill>
              </a:rPr>
              <a:t>Serviço</a:t>
            </a:r>
            <a:r>
              <a:rPr lang="en-US" sz="1600" dirty="0">
                <a:solidFill>
                  <a:schemeClr val="bg1"/>
                </a:solidFill>
              </a:rPr>
              <a:t> de </a:t>
            </a:r>
            <a:r>
              <a:rPr lang="en-US" sz="1600" dirty="0" err="1">
                <a:solidFill>
                  <a:schemeClr val="bg1"/>
                </a:solidFill>
              </a:rPr>
              <a:t>Cardiologia</a:t>
            </a:r>
            <a:endParaRPr lang="en-US" sz="1600" dirty="0">
              <a:solidFill>
                <a:schemeClr val="bg1"/>
              </a:solidFill>
            </a:endParaRPr>
          </a:p>
        </p:txBody>
      </p:sp>
      <p:sp>
        <p:nvSpPr>
          <p:cNvPr id="6" name="Subtitle 2">
            <a:extLst>
              <a:ext uri="{FF2B5EF4-FFF2-40B4-BE49-F238E27FC236}">
                <a16:creationId xmlns:a16="http://schemas.microsoft.com/office/drawing/2014/main" id="{A87DA809-6E01-3AD7-8A9F-BBABF930557A}"/>
              </a:ext>
            </a:extLst>
          </p:cNvPr>
          <p:cNvSpPr txBox="1">
            <a:spLocks/>
          </p:cNvSpPr>
          <p:nvPr/>
        </p:nvSpPr>
        <p:spPr>
          <a:xfrm>
            <a:off x="9167063" y="4352140"/>
            <a:ext cx="2599114" cy="97992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200" b="1" dirty="0" err="1"/>
              <a:t>Prémio</a:t>
            </a:r>
            <a:r>
              <a:rPr lang="en-US" sz="2200" b="1" dirty="0"/>
              <a:t> </a:t>
            </a:r>
            <a:r>
              <a:rPr lang="en-US" sz="2200" b="1" dirty="0" err="1"/>
              <a:t>Científico</a:t>
            </a:r>
            <a:r>
              <a:rPr lang="en-US" sz="2200" b="1" dirty="0"/>
              <a:t> </a:t>
            </a:r>
          </a:p>
          <a:p>
            <a:pPr marL="0" indent="0" algn="ctr">
              <a:buNone/>
            </a:pPr>
            <a:r>
              <a:rPr lang="en-US" sz="2200" b="1" dirty="0"/>
              <a:t>Caso </a:t>
            </a:r>
            <a:r>
              <a:rPr lang="en-US" sz="2200" b="1" dirty="0" err="1"/>
              <a:t>Clínico</a:t>
            </a:r>
            <a:endParaRPr lang="en-US" sz="2200" b="1" dirty="0"/>
          </a:p>
        </p:txBody>
      </p:sp>
    </p:spTree>
    <p:extLst>
      <p:ext uri="{BB962C8B-B14F-4D97-AF65-F5344CB8AC3E}">
        <p14:creationId xmlns:p14="http://schemas.microsoft.com/office/powerpoint/2010/main" val="12547681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stretch>
            <a:fillRect/>
          </a:stretch>
        </a:blipFill>
        <a:effectLst/>
      </p:bgPr>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0A74B7D9-E1E3-9282-12DA-57D336ECDF74}"/>
              </a:ext>
            </a:extLst>
          </p:cNvPr>
          <p:cNvSpPr>
            <a:spLocks noGrp="1"/>
          </p:cNvSpPr>
          <p:nvPr>
            <p:ph type="title"/>
          </p:nvPr>
        </p:nvSpPr>
        <p:spPr>
          <a:xfrm>
            <a:off x="517433" y="818265"/>
            <a:ext cx="6609508" cy="1325563"/>
          </a:xfrm>
        </p:spPr>
        <p:txBody>
          <a:bodyPr>
            <a:normAutofit/>
          </a:bodyPr>
          <a:lstStyle/>
          <a:p>
            <a:pPr algn="ctr"/>
            <a:r>
              <a:rPr lang="de-DE" dirty="0"/>
              <a:t>Case </a:t>
            </a:r>
            <a:r>
              <a:rPr lang="de-DE" dirty="0" err="1"/>
              <a:t>report</a:t>
            </a:r>
            <a:r>
              <a:rPr lang="de-DE" dirty="0"/>
              <a:t> </a:t>
            </a:r>
            <a:r>
              <a:rPr lang="de-DE" b="1" dirty="0"/>
              <a:t>PRESENTATION</a:t>
            </a:r>
            <a:r>
              <a:rPr lang="de-DE" dirty="0"/>
              <a:t> </a:t>
            </a:r>
          </a:p>
        </p:txBody>
      </p:sp>
      <p:pic>
        <p:nvPicPr>
          <p:cNvPr id="1026" name="Picture 2" descr="Free Athlete Icon - Download in Glyph Style">
            <a:extLst>
              <a:ext uri="{FF2B5EF4-FFF2-40B4-BE49-F238E27FC236}">
                <a16:creationId xmlns:a16="http://schemas.microsoft.com/office/drawing/2014/main" id="{02BB30CD-9777-2BA8-8A4B-7E53D4336BD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833" y="2220491"/>
            <a:ext cx="2493682" cy="2493682"/>
          </a:xfrm>
          <a:prstGeom prst="rect">
            <a:avLst/>
          </a:prstGeom>
          <a:noFill/>
          <a:extLst>
            <a:ext uri="{909E8E84-426E-40DD-AFC4-6F175D3DCCD1}">
              <a14:hiddenFill xmlns:a14="http://schemas.microsoft.com/office/drawing/2010/main">
                <a:solidFill>
                  <a:srgbClr val="FFFFFF"/>
                </a:solidFill>
              </a14:hiddenFill>
            </a:ext>
          </a:extLst>
        </p:spPr>
      </p:pic>
      <p:grpSp>
        <p:nvGrpSpPr>
          <p:cNvPr id="8" name="Agrupar 7">
            <a:extLst>
              <a:ext uri="{FF2B5EF4-FFF2-40B4-BE49-F238E27FC236}">
                <a16:creationId xmlns:a16="http://schemas.microsoft.com/office/drawing/2014/main" id="{BF1C29CA-3DA0-42C5-A83F-27D638F37F9B}"/>
              </a:ext>
            </a:extLst>
          </p:cNvPr>
          <p:cNvGrpSpPr/>
          <p:nvPr/>
        </p:nvGrpSpPr>
        <p:grpSpPr>
          <a:xfrm>
            <a:off x="2899154" y="2220491"/>
            <a:ext cx="6393692" cy="2635748"/>
            <a:chOff x="3930095" y="2366682"/>
            <a:chExt cx="6393692" cy="2635748"/>
          </a:xfrm>
        </p:grpSpPr>
        <p:sp>
          <p:nvSpPr>
            <p:cNvPr id="2" name="CaixaDeTexto 1">
              <a:extLst>
                <a:ext uri="{FF2B5EF4-FFF2-40B4-BE49-F238E27FC236}">
                  <a16:creationId xmlns:a16="http://schemas.microsoft.com/office/drawing/2014/main" id="{3D2FD620-8EAC-FA59-4511-7C3F8D2F7ED5}"/>
                </a:ext>
              </a:extLst>
            </p:cNvPr>
            <p:cNvSpPr txBox="1"/>
            <p:nvPr/>
          </p:nvSpPr>
          <p:spPr>
            <a:xfrm>
              <a:off x="3930095" y="2688593"/>
              <a:ext cx="6393692" cy="2215991"/>
            </a:xfrm>
            <a:prstGeom prst="rect">
              <a:avLst/>
            </a:prstGeom>
            <a:noFill/>
          </p:spPr>
          <p:txBody>
            <a:bodyPr wrap="square" rtlCol="0">
              <a:spAutoFit/>
            </a:bodyPr>
            <a:lstStyle/>
            <a:p>
              <a:pPr marL="742950" lvl="1" indent="-285750">
                <a:lnSpc>
                  <a:spcPct val="150000"/>
                </a:lnSpc>
                <a:buFont typeface="Arial" panose="020B0604020202020204" pitchFamily="34" charset="0"/>
                <a:buChar char="•"/>
              </a:pPr>
              <a:r>
                <a:rPr lang="en-US" sz="1600" b="1" dirty="0">
                  <a:latin typeface="+mj-lt"/>
                </a:rPr>
                <a:t>42 years old </a:t>
              </a:r>
              <a:r>
                <a:rPr lang="en-US" sz="1600" dirty="0">
                  <a:latin typeface="+mj-lt"/>
                </a:rPr>
                <a:t>male athlete </a:t>
              </a:r>
            </a:p>
            <a:p>
              <a:pPr marL="742950" lvl="1" indent="-285750">
                <a:lnSpc>
                  <a:spcPct val="150000"/>
                </a:lnSpc>
                <a:buFont typeface="Arial" panose="020B0604020202020204" pitchFamily="34" charset="0"/>
                <a:buChar char="•"/>
              </a:pPr>
              <a:r>
                <a:rPr lang="pt-PT" sz="1600" dirty="0" err="1">
                  <a:latin typeface="+mj-lt"/>
                </a:rPr>
                <a:t>Bradycardia</a:t>
              </a:r>
              <a:r>
                <a:rPr lang="pt-PT" sz="1600" dirty="0">
                  <a:latin typeface="+mj-lt"/>
                </a:rPr>
                <a:t> </a:t>
              </a:r>
              <a:r>
                <a:rPr lang="pt-PT" sz="1600" dirty="0" err="1">
                  <a:latin typeface="+mj-lt"/>
                </a:rPr>
                <a:t>and</a:t>
              </a:r>
              <a:r>
                <a:rPr lang="pt-PT" sz="1600" dirty="0">
                  <a:latin typeface="+mj-lt"/>
                </a:rPr>
                <a:t> </a:t>
              </a:r>
              <a:r>
                <a:rPr lang="pt-PT" sz="1600" dirty="0" err="1">
                  <a:latin typeface="+mj-lt"/>
                </a:rPr>
                <a:t>vagal</a:t>
              </a:r>
              <a:r>
                <a:rPr lang="pt-PT" sz="1600" dirty="0">
                  <a:latin typeface="+mj-lt"/>
                </a:rPr>
                <a:t> </a:t>
              </a:r>
              <a:r>
                <a:rPr lang="pt-PT" sz="1600" b="1" dirty="0" err="1">
                  <a:latin typeface="+mj-lt"/>
                </a:rPr>
                <a:t>syncope</a:t>
              </a:r>
              <a:r>
                <a:rPr lang="pt-PT" sz="1600" dirty="0">
                  <a:latin typeface="+mj-lt"/>
                </a:rPr>
                <a:t> </a:t>
              </a:r>
              <a:r>
                <a:rPr lang="pt-PT" sz="1600" dirty="0" err="1">
                  <a:latin typeface="+mj-lt"/>
                </a:rPr>
                <a:t>episodes</a:t>
              </a:r>
              <a:endParaRPr lang="pt-PT" sz="1600" dirty="0">
                <a:latin typeface="+mj-lt"/>
              </a:endParaRPr>
            </a:p>
            <a:p>
              <a:pPr marL="742950" lvl="1" indent="-285750">
                <a:lnSpc>
                  <a:spcPct val="150000"/>
                </a:lnSpc>
                <a:buFont typeface="Arial" panose="020B0604020202020204" pitchFamily="34" charset="0"/>
                <a:buChar char="•"/>
              </a:pPr>
              <a:r>
                <a:rPr lang="en-US" sz="1600" b="1" dirty="0">
                  <a:effectLst/>
                  <a:latin typeface="+mj-lt"/>
                  <a:ea typeface="Calibri" panose="020F0502020204030204" pitchFamily="34" charset="0"/>
                </a:rPr>
                <a:t>ECGs</a:t>
              </a:r>
              <a:r>
                <a:rPr lang="en-US" sz="1600" dirty="0">
                  <a:effectLst/>
                  <a:latin typeface="+mj-lt"/>
                  <a:ea typeface="Calibri" panose="020F0502020204030204" pitchFamily="34" charset="0"/>
                </a:rPr>
                <a:t> showed sinus rhythm with bradycardia (40-44 bpm)</a:t>
              </a:r>
            </a:p>
            <a:p>
              <a:pPr marL="742950" lvl="1" indent="-285750">
                <a:lnSpc>
                  <a:spcPct val="150000"/>
                </a:lnSpc>
                <a:buFont typeface="Arial" panose="020B0604020202020204" pitchFamily="34" charset="0"/>
                <a:buChar char="•"/>
              </a:pPr>
              <a:r>
                <a:rPr lang="en-US" sz="1600" b="1" dirty="0">
                  <a:latin typeface="+mj-lt"/>
                </a:rPr>
                <a:t>Transthoracic Echocardiogram</a:t>
              </a:r>
              <a:r>
                <a:rPr lang="en-US" sz="1600" dirty="0">
                  <a:latin typeface="+mj-lt"/>
                </a:rPr>
                <a:t>: normal</a:t>
              </a:r>
              <a:endParaRPr lang="pt-PT" sz="1600" dirty="0">
                <a:latin typeface="+mj-lt"/>
              </a:endParaRPr>
            </a:p>
            <a:p>
              <a:pPr marL="742950" lvl="1" indent="-285750">
                <a:lnSpc>
                  <a:spcPct val="150000"/>
                </a:lnSpc>
                <a:buFont typeface="Arial" panose="020B0604020202020204" pitchFamily="34" charset="0"/>
                <a:buChar char="•"/>
              </a:pPr>
              <a:r>
                <a:rPr lang="pt-PT" sz="1600" b="1" dirty="0">
                  <a:latin typeface="+mj-lt"/>
                </a:rPr>
                <a:t>TILT </a:t>
              </a:r>
              <a:r>
                <a:rPr lang="pt-PT" sz="1600" b="1" dirty="0" err="1">
                  <a:latin typeface="+mj-lt"/>
                </a:rPr>
                <a:t>test</a:t>
              </a:r>
              <a:r>
                <a:rPr lang="pt-PT" sz="1600" dirty="0">
                  <a:latin typeface="+mj-lt"/>
                </a:rPr>
                <a:t>: positive - 2b </a:t>
              </a:r>
              <a:r>
                <a:rPr lang="pt-PT" sz="1600" dirty="0" err="1">
                  <a:latin typeface="+mj-lt"/>
                </a:rPr>
                <a:t>cardio</a:t>
              </a:r>
              <a:r>
                <a:rPr lang="pt-PT" sz="1600" dirty="0">
                  <a:latin typeface="+mj-lt"/>
                </a:rPr>
                <a:t> </a:t>
              </a:r>
              <a:r>
                <a:rPr lang="pt-PT" sz="1600" dirty="0" err="1">
                  <a:latin typeface="+mj-lt"/>
                </a:rPr>
                <a:t>inhibitory</a:t>
              </a:r>
              <a:r>
                <a:rPr lang="pt-PT" sz="1600" dirty="0">
                  <a:latin typeface="+mj-lt"/>
                </a:rPr>
                <a:t> response </a:t>
              </a:r>
              <a:r>
                <a:rPr lang="pt-PT" sz="1600" dirty="0" err="1">
                  <a:latin typeface="+mj-lt"/>
                </a:rPr>
                <a:t>and</a:t>
              </a:r>
              <a:r>
                <a:rPr lang="pt-PT" sz="1600" dirty="0">
                  <a:latin typeface="+mj-lt"/>
                </a:rPr>
                <a:t> 20s </a:t>
              </a:r>
              <a:r>
                <a:rPr lang="pt-PT" sz="1600" dirty="0" err="1">
                  <a:latin typeface="+mj-lt"/>
                </a:rPr>
                <a:t>asystole</a:t>
              </a:r>
              <a:endParaRPr lang="pt-PT" sz="1600" dirty="0">
                <a:latin typeface="+mj-lt"/>
              </a:endParaRPr>
            </a:p>
            <a:p>
              <a:endParaRPr lang="pt-PT" dirty="0"/>
            </a:p>
          </p:txBody>
        </p:sp>
        <p:sp>
          <p:nvSpPr>
            <p:cNvPr id="6" name="Parêntese Reto Esquerdo 5">
              <a:extLst>
                <a:ext uri="{FF2B5EF4-FFF2-40B4-BE49-F238E27FC236}">
                  <a16:creationId xmlns:a16="http://schemas.microsoft.com/office/drawing/2014/main" id="{5777DABD-518F-F447-D127-DE58DC277367}"/>
                </a:ext>
              </a:extLst>
            </p:cNvPr>
            <p:cNvSpPr/>
            <p:nvPr/>
          </p:nvSpPr>
          <p:spPr>
            <a:xfrm>
              <a:off x="4027779" y="2366682"/>
              <a:ext cx="567074" cy="2635748"/>
            </a:xfrm>
            <a:prstGeom prst="leftBracket">
              <a:avLst/>
            </a:prstGeom>
            <a:ln w="28575"/>
          </p:spPr>
          <p:style>
            <a:lnRef idx="2">
              <a:schemeClr val="accent3"/>
            </a:lnRef>
            <a:fillRef idx="0">
              <a:schemeClr val="accent3"/>
            </a:fillRef>
            <a:effectRef idx="1">
              <a:schemeClr val="accent3"/>
            </a:effectRef>
            <a:fontRef idx="minor">
              <a:schemeClr val="tx1"/>
            </a:fontRef>
          </p:style>
          <p:txBody>
            <a:bodyPr rtlCol="0" anchor="ctr"/>
            <a:lstStyle/>
            <a:p>
              <a:pPr algn="ctr"/>
              <a:endParaRPr lang="pt-PT"/>
            </a:p>
          </p:txBody>
        </p:sp>
      </p:grpSp>
      <p:sp>
        <p:nvSpPr>
          <p:cNvPr id="10" name="Seta Curvada à Direita 9">
            <a:extLst>
              <a:ext uri="{FF2B5EF4-FFF2-40B4-BE49-F238E27FC236}">
                <a16:creationId xmlns:a16="http://schemas.microsoft.com/office/drawing/2014/main" id="{7A9DCA57-1832-852E-22C6-79ED31510EA1}"/>
              </a:ext>
            </a:extLst>
          </p:cNvPr>
          <p:cNvSpPr/>
          <p:nvPr/>
        </p:nvSpPr>
        <p:spPr>
          <a:xfrm rot="19673933">
            <a:off x="6481482" y="5079621"/>
            <a:ext cx="806824" cy="1100808"/>
          </a:xfrm>
          <a:prstGeom prst="curvedRightArrow">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PT">
              <a:solidFill>
                <a:schemeClr val="tx1"/>
              </a:solidFill>
            </a:endParaRPr>
          </a:p>
        </p:txBody>
      </p:sp>
      <p:pic>
        <p:nvPicPr>
          <p:cNvPr id="1030" name="Picture 6" descr="Artificial cardiac pacemaker icon with pulse Vector Image">
            <a:extLst>
              <a:ext uri="{FF2B5EF4-FFF2-40B4-BE49-F238E27FC236}">
                <a16:creationId xmlns:a16="http://schemas.microsoft.com/office/drawing/2014/main" id="{7E2C53D4-AE4A-A23F-A508-4D445CBFD71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9183"/>
          <a:stretch/>
        </p:blipFill>
        <p:spPr bwMode="auto">
          <a:xfrm>
            <a:off x="7839387" y="4949392"/>
            <a:ext cx="1474706" cy="1236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96480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descr="Uma imagem com texto, software, Ícone de computador, Software de multimédia&#10;&#10;Descrição gerada automaticamente">
            <a:extLst>
              <a:ext uri="{FF2B5EF4-FFF2-40B4-BE49-F238E27FC236}">
                <a16:creationId xmlns:a16="http://schemas.microsoft.com/office/drawing/2014/main" id="{C1365F16-4A33-1A72-7573-B92202037B74}"/>
              </a:ext>
            </a:extLst>
          </p:cNvPr>
          <p:cNvPicPr>
            <a:picLocks noChangeAspect="1"/>
          </p:cNvPicPr>
          <p:nvPr/>
        </p:nvPicPr>
        <p:blipFill rotWithShape="1">
          <a:blip r:embed="rId3">
            <a:extLst>
              <a:ext uri="{28A0092B-C50C-407E-A947-70E740481C1C}">
                <a14:useLocalDpi xmlns:a14="http://schemas.microsoft.com/office/drawing/2010/main" val="0"/>
              </a:ext>
            </a:extLst>
          </a:blip>
          <a:srcRect l="26039" t="21024" r="68130" b="15851"/>
          <a:stretch/>
        </p:blipFill>
        <p:spPr>
          <a:xfrm>
            <a:off x="0" y="1"/>
            <a:ext cx="1117151" cy="6858000"/>
          </a:xfrm>
          <a:prstGeom prst="rect">
            <a:avLst/>
          </a:prstGeom>
        </p:spPr>
      </p:pic>
      <p:sp>
        <p:nvSpPr>
          <p:cNvPr id="3" name="Title 1">
            <a:extLst>
              <a:ext uri="{FF2B5EF4-FFF2-40B4-BE49-F238E27FC236}">
                <a16:creationId xmlns:a16="http://schemas.microsoft.com/office/drawing/2014/main" id="{E7C112EA-06D1-2EDB-6F6F-B7AC1578BBD8}"/>
              </a:ext>
            </a:extLst>
          </p:cNvPr>
          <p:cNvSpPr txBox="1">
            <a:spLocks/>
          </p:cNvSpPr>
          <p:nvPr/>
        </p:nvSpPr>
        <p:spPr>
          <a:xfrm>
            <a:off x="1117151" y="697242"/>
            <a:ext cx="10791543"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de-DE" dirty="0" err="1"/>
              <a:t>Cardioneuroablation</a:t>
            </a:r>
            <a:r>
              <a:rPr lang="de-DE" dirty="0"/>
              <a:t>: an innovative </a:t>
            </a:r>
            <a:r>
              <a:rPr lang="de-DE" dirty="0" err="1"/>
              <a:t>tecnhique</a:t>
            </a:r>
            <a:endParaRPr lang="de-DE" dirty="0"/>
          </a:p>
        </p:txBody>
      </p:sp>
      <p:pic>
        <p:nvPicPr>
          <p:cNvPr id="2050" name="Picture 2" descr="IJMS | Free Full-Text | Ganglionated Plexus Ablation ...">
            <a:extLst>
              <a:ext uri="{FF2B5EF4-FFF2-40B4-BE49-F238E27FC236}">
                <a16:creationId xmlns:a16="http://schemas.microsoft.com/office/drawing/2014/main" id="{3B5DD27F-3185-2F90-08AB-E2957E13D3E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3661" y="1381809"/>
            <a:ext cx="6615797" cy="54761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71559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descr="Uma imagem com texto, software, Ícone de computador, Software de multimédia&#10;&#10;Descrição gerada automaticamente">
            <a:extLst>
              <a:ext uri="{FF2B5EF4-FFF2-40B4-BE49-F238E27FC236}">
                <a16:creationId xmlns:a16="http://schemas.microsoft.com/office/drawing/2014/main" id="{C1365F16-4A33-1A72-7573-B92202037B74}"/>
              </a:ext>
            </a:extLst>
          </p:cNvPr>
          <p:cNvPicPr>
            <a:picLocks noChangeAspect="1"/>
          </p:cNvPicPr>
          <p:nvPr/>
        </p:nvPicPr>
        <p:blipFill rotWithShape="1">
          <a:blip r:embed="rId2">
            <a:extLst>
              <a:ext uri="{28A0092B-C50C-407E-A947-70E740481C1C}">
                <a14:useLocalDpi xmlns:a14="http://schemas.microsoft.com/office/drawing/2010/main" val="0"/>
              </a:ext>
            </a:extLst>
          </a:blip>
          <a:srcRect l="26039" t="21024" r="68130" b="15851"/>
          <a:stretch/>
        </p:blipFill>
        <p:spPr>
          <a:xfrm>
            <a:off x="0" y="1"/>
            <a:ext cx="1117151" cy="6858000"/>
          </a:xfrm>
          <a:prstGeom prst="rect">
            <a:avLst/>
          </a:prstGeom>
        </p:spPr>
      </p:pic>
      <p:sp>
        <p:nvSpPr>
          <p:cNvPr id="3" name="Title 1">
            <a:extLst>
              <a:ext uri="{FF2B5EF4-FFF2-40B4-BE49-F238E27FC236}">
                <a16:creationId xmlns:a16="http://schemas.microsoft.com/office/drawing/2014/main" id="{BCB9BEBB-42A8-2CB6-CFA1-4F6D7891C4E6}"/>
              </a:ext>
            </a:extLst>
          </p:cNvPr>
          <p:cNvSpPr txBox="1">
            <a:spLocks/>
          </p:cNvSpPr>
          <p:nvPr/>
        </p:nvSpPr>
        <p:spPr>
          <a:xfrm>
            <a:off x="1117151" y="697242"/>
            <a:ext cx="10791543"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de-DE" dirty="0" err="1"/>
              <a:t>Cardioneuroablation</a:t>
            </a:r>
            <a:r>
              <a:rPr lang="de-DE" dirty="0"/>
              <a:t>: an innovative </a:t>
            </a:r>
            <a:r>
              <a:rPr lang="de-DE" dirty="0" err="1"/>
              <a:t>tecnhique</a:t>
            </a:r>
            <a:endParaRPr lang="de-DE" dirty="0"/>
          </a:p>
        </p:txBody>
      </p:sp>
      <p:pic>
        <p:nvPicPr>
          <p:cNvPr id="5" name="Imagem 4" descr="Uma imagem com texto, captura de ecrã, arte&#10;&#10;Descrição gerada automaticamente">
            <a:extLst>
              <a:ext uri="{FF2B5EF4-FFF2-40B4-BE49-F238E27FC236}">
                <a16:creationId xmlns:a16="http://schemas.microsoft.com/office/drawing/2014/main" id="{6E001010-D1FD-0896-93D8-5F1E1539B3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8082" y="1554705"/>
            <a:ext cx="8701570" cy="5139277"/>
          </a:xfrm>
          <a:prstGeom prst="rect">
            <a:avLst/>
          </a:prstGeom>
        </p:spPr>
      </p:pic>
    </p:spTree>
    <p:extLst>
      <p:ext uri="{BB962C8B-B14F-4D97-AF65-F5344CB8AC3E}">
        <p14:creationId xmlns:p14="http://schemas.microsoft.com/office/powerpoint/2010/main" val="2506130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descr="Uma imagem com texto, software, Ícone de computador, Software de multimédia&#10;&#10;Descrição gerada automaticamente">
            <a:extLst>
              <a:ext uri="{FF2B5EF4-FFF2-40B4-BE49-F238E27FC236}">
                <a16:creationId xmlns:a16="http://schemas.microsoft.com/office/drawing/2014/main" id="{C1365F16-4A33-1A72-7573-B92202037B74}"/>
              </a:ext>
            </a:extLst>
          </p:cNvPr>
          <p:cNvPicPr>
            <a:picLocks noChangeAspect="1"/>
          </p:cNvPicPr>
          <p:nvPr/>
        </p:nvPicPr>
        <p:blipFill rotWithShape="1">
          <a:blip r:embed="rId2">
            <a:extLst>
              <a:ext uri="{28A0092B-C50C-407E-A947-70E740481C1C}">
                <a14:useLocalDpi xmlns:a14="http://schemas.microsoft.com/office/drawing/2010/main" val="0"/>
              </a:ext>
            </a:extLst>
          </a:blip>
          <a:srcRect l="26039" t="21024" r="68130" b="15851"/>
          <a:stretch/>
        </p:blipFill>
        <p:spPr>
          <a:xfrm>
            <a:off x="0" y="1"/>
            <a:ext cx="1117151" cy="6858000"/>
          </a:xfrm>
          <a:prstGeom prst="rect">
            <a:avLst/>
          </a:prstGeom>
        </p:spPr>
      </p:pic>
      <p:sp>
        <p:nvSpPr>
          <p:cNvPr id="4" name="CaixaDeTexto 3">
            <a:extLst>
              <a:ext uri="{FF2B5EF4-FFF2-40B4-BE49-F238E27FC236}">
                <a16:creationId xmlns:a16="http://schemas.microsoft.com/office/drawing/2014/main" id="{261089B8-99FF-E5CA-2201-A54C4909857E}"/>
              </a:ext>
            </a:extLst>
          </p:cNvPr>
          <p:cNvSpPr txBox="1"/>
          <p:nvPr/>
        </p:nvSpPr>
        <p:spPr>
          <a:xfrm>
            <a:off x="831401" y="6001448"/>
            <a:ext cx="4279402" cy="276999"/>
          </a:xfrm>
          <a:prstGeom prst="rect">
            <a:avLst/>
          </a:prstGeom>
          <a:noFill/>
        </p:spPr>
        <p:txBody>
          <a:bodyPr wrap="square" rtlCol="0">
            <a:spAutoFit/>
          </a:bodyPr>
          <a:lstStyle/>
          <a:p>
            <a:pPr algn="ctr"/>
            <a:r>
              <a:rPr lang="en-US" sz="1200" b="0" dirty="0">
                <a:solidFill>
                  <a:schemeClr val="tx1"/>
                </a:solidFill>
              </a:rPr>
              <a:t>Fig1 Sinus rhythm, 1:1 AV conduction, </a:t>
            </a:r>
            <a:r>
              <a:rPr lang="en-US" sz="1200" b="1" dirty="0">
                <a:solidFill>
                  <a:schemeClr val="accent2">
                    <a:lumMod val="75000"/>
                  </a:schemeClr>
                </a:solidFill>
              </a:rPr>
              <a:t>44bpm</a:t>
            </a:r>
            <a:r>
              <a:rPr lang="en-US" sz="1200" b="0" dirty="0">
                <a:solidFill>
                  <a:schemeClr val="accent2">
                    <a:lumMod val="75000"/>
                  </a:schemeClr>
                </a:solidFill>
              </a:rPr>
              <a:t> </a:t>
            </a:r>
            <a:endParaRPr lang="pt-PT" sz="1200" dirty="0">
              <a:solidFill>
                <a:schemeClr val="accent2">
                  <a:lumMod val="75000"/>
                </a:schemeClr>
              </a:solidFill>
            </a:endParaRPr>
          </a:p>
        </p:txBody>
      </p:sp>
      <p:pic>
        <p:nvPicPr>
          <p:cNvPr id="5" name="Picture 6">
            <a:extLst>
              <a:ext uri="{FF2B5EF4-FFF2-40B4-BE49-F238E27FC236}">
                <a16:creationId xmlns:a16="http://schemas.microsoft.com/office/drawing/2014/main" id="{75A90825-6643-7A04-DC95-BB1993A522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1617" y="2314534"/>
            <a:ext cx="5440303" cy="3538700"/>
          </a:xfrm>
          <a:prstGeom prst="rect">
            <a:avLst/>
          </a:prstGeom>
        </p:spPr>
      </p:pic>
      <p:grpSp>
        <p:nvGrpSpPr>
          <p:cNvPr id="6" name="Agrupar 5">
            <a:extLst>
              <a:ext uri="{FF2B5EF4-FFF2-40B4-BE49-F238E27FC236}">
                <a16:creationId xmlns:a16="http://schemas.microsoft.com/office/drawing/2014/main" id="{7BE84F2E-BB66-7EDC-3E62-79D6D02C6747}"/>
              </a:ext>
            </a:extLst>
          </p:cNvPr>
          <p:cNvGrpSpPr/>
          <p:nvPr/>
        </p:nvGrpSpPr>
        <p:grpSpPr>
          <a:xfrm>
            <a:off x="6629400" y="2312429"/>
            <a:ext cx="5497494" cy="3588309"/>
            <a:chOff x="655200" y="1382400"/>
            <a:chExt cx="7862400" cy="5180584"/>
          </a:xfrm>
        </p:grpSpPr>
        <p:sp>
          <p:nvSpPr>
            <p:cNvPr id="7" name="Rectangle 3">
              <a:extLst>
                <a:ext uri="{FF2B5EF4-FFF2-40B4-BE49-F238E27FC236}">
                  <a16:creationId xmlns:a16="http://schemas.microsoft.com/office/drawing/2014/main" id="{672CD1A8-DA86-4C05-27A8-3CD8B06E5B5F}"/>
                </a:ext>
              </a:extLst>
            </p:cNvPr>
            <p:cNvSpPr/>
            <p:nvPr/>
          </p:nvSpPr>
          <p:spPr>
            <a:xfrm>
              <a:off x="655200" y="1382400"/>
              <a:ext cx="7862400" cy="511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dirty="0"/>
            </a:p>
          </p:txBody>
        </p:sp>
        <p:pic>
          <p:nvPicPr>
            <p:cNvPr id="8" name="Picture 22" descr="A computer generated image of a heart&#10;&#10;Description automatically generated">
              <a:extLst>
                <a:ext uri="{FF2B5EF4-FFF2-40B4-BE49-F238E27FC236}">
                  <a16:creationId xmlns:a16="http://schemas.microsoft.com/office/drawing/2014/main" id="{80A6039C-9C85-3047-BDD2-E0B913C11D7D}"/>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16588" b="96564" l="14143" r="94989">
                          <a14:foregroundMark x1="18374" y1="55569" x2="16147" y2="49171"/>
                          <a14:foregroundMark x1="20713" y1="90758" x2="20935" y2="92062"/>
                          <a14:foregroundMark x1="16592" y1="84005" x2="15590" y2="83175"/>
                          <a14:foregroundMark x1="15367" y1="57820" x2="14143" y2="56991"/>
                          <a14:foregroundMark x1="64143" y1="24171" x2="64031" y2="19787"/>
                          <a14:foregroundMark x1="92094" y1="73697" x2="90869" y2="71327"/>
                          <a14:foregroundMark x1="89532" y1="55450" x2="95100" y2="58294"/>
                          <a14:foregroundMark x1="64143" y1="23341" x2="64588" y2="16706"/>
                          <a14:foregroundMark x1="70045" y1="93365" x2="60245" y2="93128"/>
                          <a14:foregroundMark x1="65367" y1="96564" x2="62249" y2="96327"/>
                        </a14:backgroundRemoval>
                      </a14:imgEffect>
                    </a14:imgLayer>
                  </a14:imgProps>
                </a:ext>
                <a:ext uri="{28A0092B-C50C-407E-A947-70E740481C1C}">
                  <a14:useLocalDpi xmlns:a14="http://schemas.microsoft.com/office/drawing/2010/main" val="0"/>
                </a:ext>
              </a:extLst>
            </a:blip>
            <a:srcRect l="11510" t="13763" r="1217"/>
            <a:stretch/>
          </p:blipFill>
          <p:spPr>
            <a:xfrm>
              <a:off x="1009065" y="1387828"/>
              <a:ext cx="3061232" cy="2842970"/>
            </a:xfrm>
            <a:prstGeom prst="rect">
              <a:avLst/>
            </a:prstGeom>
          </p:spPr>
        </p:pic>
        <p:pic>
          <p:nvPicPr>
            <p:cNvPr id="9" name="Picture 27" descr="A computer screen shot of a purple heart&#10;&#10;Description automatically generated">
              <a:extLst>
                <a:ext uri="{FF2B5EF4-FFF2-40B4-BE49-F238E27FC236}">
                  <a16:creationId xmlns:a16="http://schemas.microsoft.com/office/drawing/2014/main" id="{E2CE3F98-A704-A2F6-1F77-F827CE957AD2}"/>
                </a:ext>
              </a:extLst>
            </p:cNvPr>
            <p:cNvPicPr>
              <a:picLocks noChangeAspect="1"/>
            </p:cNvPicPr>
            <p:nvPr/>
          </p:nvPicPr>
          <p:blipFill rotWithShape="1">
            <a:blip r:embed="rId6">
              <a:extLst>
                <a:ext uri="{BEBA8EAE-BF5A-486C-A8C5-ECC9F3942E4B}">
                  <a14:imgProps xmlns:a14="http://schemas.microsoft.com/office/drawing/2010/main">
                    <a14:imgLayer r:embed="rId7">
                      <a14:imgEffect>
                        <a14:backgroundRemoval t="17317" b="96904" l="21165" r="87010">
                          <a14:foregroundMark x1="23516" y1="50688" x2="26764" y2="74312"/>
                          <a14:foregroundMark x1="26764" y1="74312" x2="26764" y2="74312"/>
                          <a14:foregroundMark x1="25084" y1="52982" x2="22620" y2="51950"/>
                          <a14:foregroundMark x1="34378" y1="92775" x2="43897" y2="93807"/>
                          <a14:foregroundMark x1="78163" y1="51606" x2="84882" y2="50688"/>
                          <a14:foregroundMark x1="81523" y1="31193" x2="80067" y2="26376"/>
                          <a14:foregroundMark x1="71109" y1="23968" x2="68869" y2="21445"/>
                          <a14:foregroundMark x1="69765" y1="18578" x2="68309" y2="17431"/>
                          <a14:foregroundMark x1="22396" y1="52982" x2="21725" y2="52982"/>
                          <a14:foregroundMark x1="48600" y1="97018" x2="50056" y2="97018"/>
                          <a14:foregroundMark x1="86786" y1="49541" x2="87122" y2="54702"/>
                          <a14:foregroundMark x1="86338" y1="47248" x2="86338" y2="48968"/>
                          <a14:foregroundMark x1="22284" y1="49885" x2="21165" y2="54243"/>
                        </a14:backgroundRemoval>
                      </a14:imgEffect>
                    </a14:imgLayer>
                  </a14:imgProps>
                </a:ext>
                <a:ext uri="{28A0092B-C50C-407E-A947-70E740481C1C}">
                  <a14:useLocalDpi xmlns:a14="http://schemas.microsoft.com/office/drawing/2010/main" val="0"/>
                </a:ext>
              </a:extLst>
            </a:blip>
            <a:srcRect l="20395" t="15078" r="11561" b="578"/>
            <a:stretch/>
          </p:blipFill>
          <p:spPr>
            <a:xfrm>
              <a:off x="2570228" y="3005098"/>
              <a:ext cx="2939476" cy="3557886"/>
            </a:xfrm>
            <a:prstGeom prst="rect">
              <a:avLst/>
            </a:prstGeom>
          </p:spPr>
        </p:pic>
        <p:pic>
          <p:nvPicPr>
            <p:cNvPr id="10" name="Picture 43" descr="A purple object with yellow dots&#10;&#10;Description automatically generated">
              <a:extLst>
                <a:ext uri="{FF2B5EF4-FFF2-40B4-BE49-F238E27FC236}">
                  <a16:creationId xmlns:a16="http://schemas.microsoft.com/office/drawing/2014/main" id="{D196CA25-8B72-EB6F-FA53-BE2EFF05B956}"/>
                </a:ext>
              </a:extLst>
            </p:cNvPr>
            <p:cNvPicPr>
              <a:picLocks noChangeAspect="1"/>
            </p:cNvPicPr>
            <p:nvPr/>
          </p:nvPicPr>
          <p:blipFill rotWithShape="1">
            <a:blip r:embed="rId8">
              <a:extLst>
                <a:ext uri="{BEBA8EAE-BF5A-486C-A8C5-ECC9F3942E4B}">
                  <a14:imgProps xmlns:a14="http://schemas.microsoft.com/office/drawing/2010/main">
                    <a14:imgLayer r:embed="rId9">
                      <a14:imgEffect>
                        <a14:backgroundRemoval t="13318" b="93228" l="15162" r="80491">
                          <a14:foregroundMark x1="15162" y1="55079" x2="21962" y2="56998"/>
                          <a14:foregroundMark x1="67670" y1="85666" x2="76923" y2="90632"/>
                          <a14:foregroundMark x1="76923" y1="90632" x2="77146" y2="90632"/>
                          <a14:foregroundMark x1="78038" y1="87246" x2="80713" y2="88600"/>
                          <a14:foregroundMark x1="77592" y1="91535" x2="74136" y2="93228"/>
                          <a14:foregroundMark x1="54069" y1="16366" x2="59532" y2="16930"/>
                          <a14:foregroundMark x1="58751" y1="14334" x2="57637" y2="13318"/>
                        </a14:backgroundRemoval>
                      </a14:imgEffect>
                    </a14:imgLayer>
                  </a14:imgProps>
                </a:ext>
                <a:ext uri="{28A0092B-C50C-407E-A947-70E740481C1C}">
                  <a14:useLocalDpi xmlns:a14="http://schemas.microsoft.com/office/drawing/2010/main" val="0"/>
                </a:ext>
              </a:extLst>
            </a:blip>
            <a:srcRect l="12156" t="11010" r="16568" b="2585"/>
            <a:stretch/>
          </p:blipFill>
          <p:spPr>
            <a:xfrm>
              <a:off x="5340484" y="1915851"/>
              <a:ext cx="3177116" cy="3804190"/>
            </a:xfrm>
            <a:prstGeom prst="rect">
              <a:avLst/>
            </a:prstGeom>
          </p:spPr>
        </p:pic>
      </p:grpSp>
      <p:sp>
        <p:nvSpPr>
          <p:cNvPr id="11" name="CaixaDeTexto 10">
            <a:extLst>
              <a:ext uri="{FF2B5EF4-FFF2-40B4-BE49-F238E27FC236}">
                <a16:creationId xmlns:a16="http://schemas.microsoft.com/office/drawing/2014/main" id="{2EB18CFA-BA46-22D2-C54F-966E07003C38}"/>
              </a:ext>
            </a:extLst>
          </p:cNvPr>
          <p:cNvSpPr txBox="1"/>
          <p:nvPr/>
        </p:nvSpPr>
        <p:spPr>
          <a:xfrm>
            <a:off x="6864762" y="5924955"/>
            <a:ext cx="5213177" cy="461665"/>
          </a:xfrm>
          <a:prstGeom prst="rect">
            <a:avLst/>
          </a:prstGeom>
          <a:noFill/>
        </p:spPr>
        <p:txBody>
          <a:bodyPr wrap="square" rtlCol="0">
            <a:spAutoFit/>
          </a:bodyPr>
          <a:lstStyle/>
          <a:p>
            <a:r>
              <a:rPr lang="pt-PT" sz="1200" dirty="0"/>
              <a:t>Fig.2 </a:t>
            </a:r>
            <a:r>
              <a:rPr lang="en-US" sz="1200" b="0" dirty="0">
                <a:solidFill>
                  <a:schemeClr val="tx1"/>
                </a:solidFill>
              </a:rPr>
              <a:t>Fractionation map (LA and RA):  left superior  GP, right superior and inferior GP, superior vena cava, crista terminalis</a:t>
            </a:r>
          </a:p>
        </p:txBody>
      </p:sp>
      <p:grpSp>
        <p:nvGrpSpPr>
          <p:cNvPr id="12" name="Agrupar 11">
            <a:extLst>
              <a:ext uri="{FF2B5EF4-FFF2-40B4-BE49-F238E27FC236}">
                <a16:creationId xmlns:a16="http://schemas.microsoft.com/office/drawing/2014/main" id="{1F8B1C47-F1E4-6262-D625-4CC062B902A0}"/>
              </a:ext>
            </a:extLst>
          </p:cNvPr>
          <p:cNvGrpSpPr/>
          <p:nvPr/>
        </p:nvGrpSpPr>
        <p:grpSpPr>
          <a:xfrm>
            <a:off x="1598178" y="1686646"/>
            <a:ext cx="3321396" cy="276999"/>
            <a:chOff x="226083" y="4191514"/>
            <a:chExt cx="3321396" cy="276999"/>
          </a:xfrm>
        </p:grpSpPr>
        <p:sp>
          <p:nvSpPr>
            <p:cNvPr id="13" name="CaixaDeTexto 12">
              <a:extLst>
                <a:ext uri="{FF2B5EF4-FFF2-40B4-BE49-F238E27FC236}">
                  <a16:creationId xmlns:a16="http://schemas.microsoft.com/office/drawing/2014/main" id="{4378E1BF-FAEB-34E7-530C-5B47CA24C719}"/>
                </a:ext>
              </a:extLst>
            </p:cNvPr>
            <p:cNvSpPr txBox="1"/>
            <p:nvPr/>
          </p:nvSpPr>
          <p:spPr>
            <a:xfrm>
              <a:off x="226083" y="4191514"/>
              <a:ext cx="3321396" cy="276999"/>
            </a:xfrm>
            <a:prstGeom prst="rect">
              <a:avLst/>
            </a:prstGeom>
            <a:noFill/>
          </p:spPr>
          <p:txBody>
            <a:bodyPr wrap="square" rtlCol="0">
              <a:spAutoFit/>
            </a:bodyPr>
            <a:lstStyle/>
            <a:p>
              <a:pPr algn="ctr"/>
              <a:r>
                <a:rPr lang="pt-PT" sz="1200" b="1" dirty="0">
                  <a:solidFill>
                    <a:srgbClr val="0070C0"/>
                  </a:solidFill>
                  <a:latin typeface="Verdana" panose="020B0604030504040204" pitchFamily="34" charset="0"/>
                  <a:ea typeface="Verdana" panose="020B0604030504040204" pitchFamily="34" charset="0"/>
                  <a:cs typeface="Verdana" panose="020B0604030504040204" pitchFamily="34" charset="0"/>
                </a:rPr>
                <a:t>BEGINING OF THE PROCEDURE</a:t>
              </a:r>
            </a:p>
          </p:txBody>
        </p:sp>
        <p:sp>
          <p:nvSpPr>
            <p:cNvPr id="14" name="Oval 13">
              <a:extLst>
                <a:ext uri="{FF2B5EF4-FFF2-40B4-BE49-F238E27FC236}">
                  <a16:creationId xmlns:a16="http://schemas.microsoft.com/office/drawing/2014/main" id="{34F09233-9A15-1566-CA9B-CDF2AFC921F9}"/>
                </a:ext>
              </a:extLst>
            </p:cNvPr>
            <p:cNvSpPr/>
            <p:nvPr/>
          </p:nvSpPr>
          <p:spPr>
            <a:xfrm>
              <a:off x="262484" y="4191514"/>
              <a:ext cx="239468" cy="270522"/>
            </a:xfrm>
            <a:prstGeom prst="ellipse">
              <a:avLst/>
            </a:prstGeom>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pt-PT" dirty="0"/>
                <a:t>1</a:t>
              </a:r>
            </a:p>
          </p:txBody>
        </p:sp>
      </p:grpSp>
      <p:grpSp>
        <p:nvGrpSpPr>
          <p:cNvPr id="15" name="Agrupar 14">
            <a:extLst>
              <a:ext uri="{FF2B5EF4-FFF2-40B4-BE49-F238E27FC236}">
                <a16:creationId xmlns:a16="http://schemas.microsoft.com/office/drawing/2014/main" id="{C04D96D7-F17E-0FAB-50DE-3A06AAF0B7C3}"/>
              </a:ext>
            </a:extLst>
          </p:cNvPr>
          <p:cNvGrpSpPr/>
          <p:nvPr/>
        </p:nvGrpSpPr>
        <p:grpSpPr>
          <a:xfrm>
            <a:off x="7770158" y="1657636"/>
            <a:ext cx="3109803" cy="306009"/>
            <a:chOff x="3978627" y="1155082"/>
            <a:chExt cx="3109803" cy="306009"/>
          </a:xfrm>
        </p:grpSpPr>
        <p:sp>
          <p:nvSpPr>
            <p:cNvPr id="16" name="CaixaDeTexto 15">
              <a:extLst>
                <a:ext uri="{FF2B5EF4-FFF2-40B4-BE49-F238E27FC236}">
                  <a16:creationId xmlns:a16="http://schemas.microsoft.com/office/drawing/2014/main" id="{BC69EDEA-2B0E-3D83-3760-C7DEC2019700}"/>
                </a:ext>
              </a:extLst>
            </p:cNvPr>
            <p:cNvSpPr txBox="1"/>
            <p:nvPr/>
          </p:nvSpPr>
          <p:spPr>
            <a:xfrm>
              <a:off x="4098361" y="1184092"/>
              <a:ext cx="2990069" cy="276999"/>
            </a:xfrm>
            <a:prstGeom prst="rect">
              <a:avLst/>
            </a:prstGeom>
            <a:noFill/>
          </p:spPr>
          <p:txBody>
            <a:bodyPr wrap="square" rtlCol="0">
              <a:spAutoFit/>
            </a:bodyPr>
            <a:lstStyle/>
            <a:p>
              <a:pPr algn="ctr"/>
              <a:r>
                <a:rPr lang="pt-PT" sz="1200" b="1" dirty="0">
                  <a:solidFill>
                    <a:srgbClr val="0070C0"/>
                  </a:solidFill>
                  <a:latin typeface="Verdana" panose="020B0604030504040204" pitchFamily="34" charset="0"/>
                  <a:ea typeface="Verdana" panose="020B0604030504040204" pitchFamily="34" charset="0"/>
                  <a:cs typeface="Verdana" panose="020B0604030504040204" pitchFamily="34" charset="0"/>
                </a:rPr>
                <a:t>MAPPING</a:t>
              </a:r>
            </a:p>
          </p:txBody>
        </p:sp>
        <p:sp>
          <p:nvSpPr>
            <p:cNvPr id="17" name="Oval 16">
              <a:extLst>
                <a:ext uri="{FF2B5EF4-FFF2-40B4-BE49-F238E27FC236}">
                  <a16:creationId xmlns:a16="http://schemas.microsoft.com/office/drawing/2014/main" id="{12C8928F-D1BB-2480-969C-84AC47967194}"/>
                </a:ext>
              </a:extLst>
            </p:cNvPr>
            <p:cNvSpPr/>
            <p:nvPr/>
          </p:nvSpPr>
          <p:spPr>
            <a:xfrm>
              <a:off x="3978627" y="1155082"/>
              <a:ext cx="239468" cy="270522"/>
            </a:xfrm>
            <a:prstGeom prst="ellipse">
              <a:avLst/>
            </a:prstGeom>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pt-PT" dirty="0"/>
                <a:t>2</a:t>
              </a:r>
            </a:p>
          </p:txBody>
        </p:sp>
      </p:grpSp>
      <p:sp>
        <p:nvSpPr>
          <p:cNvPr id="18" name="Title 1">
            <a:extLst>
              <a:ext uri="{FF2B5EF4-FFF2-40B4-BE49-F238E27FC236}">
                <a16:creationId xmlns:a16="http://schemas.microsoft.com/office/drawing/2014/main" id="{84B8EEBE-7828-E266-358A-76C0985EA3A8}"/>
              </a:ext>
            </a:extLst>
          </p:cNvPr>
          <p:cNvSpPr txBox="1">
            <a:spLocks/>
          </p:cNvSpPr>
          <p:nvPr/>
        </p:nvSpPr>
        <p:spPr>
          <a:xfrm>
            <a:off x="1198767" y="587707"/>
            <a:ext cx="6609508"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de-DE" dirty="0"/>
              <a:t>Case </a:t>
            </a:r>
            <a:r>
              <a:rPr lang="de-DE" dirty="0" err="1"/>
              <a:t>report</a:t>
            </a:r>
            <a:r>
              <a:rPr lang="de-DE" dirty="0"/>
              <a:t>: </a:t>
            </a:r>
            <a:r>
              <a:rPr lang="de-DE" b="1" dirty="0"/>
              <a:t>The </a:t>
            </a:r>
            <a:r>
              <a:rPr lang="de-DE" b="1" dirty="0" err="1"/>
              <a:t>procedure</a:t>
            </a:r>
            <a:endParaRPr lang="de-DE" b="1" dirty="0"/>
          </a:p>
        </p:txBody>
      </p:sp>
      <p:sp>
        <p:nvSpPr>
          <p:cNvPr id="3" name="CaixaDeTexto 2">
            <a:extLst>
              <a:ext uri="{FF2B5EF4-FFF2-40B4-BE49-F238E27FC236}">
                <a16:creationId xmlns:a16="http://schemas.microsoft.com/office/drawing/2014/main" id="{341AF9CC-2406-2833-761F-B335F2AD3D8C}"/>
              </a:ext>
            </a:extLst>
          </p:cNvPr>
          <p:cNvSpPr txBox="1"/>
          <p:nvPr/>
        </p:nvSpPr>
        <p:spPr>
          <a:xfrm>
            <a:off x="1176258" y="6581001"/>
            <a:ext cx="7486632" cy="276999"/>
          </a:xfrm>
          <a:prstGeom prst="rect">
            <a:avLst/>
          </a:prstGeom>
          <a:noFill/>
        </p:spPr>
        <p:txBody>
          <a:bodyPr wrap="square" rtlCol="0">
            <a:spAutoFit/>
          </a:bodyPr>
          <a:lstStyle/>
          <a:p>
            <a:r>
              <a:rPr lang="pt-PT" sz="1200" dirty="0"/>
              <a:t>LA: </a:t>
            </a:r>
            <a:r>
              <a:rPr lang="pt-PT" sz="1200" dirty="0" err="1"/>
              <a:t>left</a:t>
            </a:r>
            <a:r>
              <a:rPr lang="pt-PT" sz="1200" dirty="0"/>
              <a:t> </a:t>
            </a:r>
            <a:r>
              <a:rPr lang="pt-PT" sz="1200" dirty="0" err="1"/>
              <a:t>atrium</a:t>
            </a:r>
            <a:r>
              <a:rPr lang="pt-PT" sz="1200" dirty="0"/>
              <a:t>; RA: </a:t>
            </a:r>
            <a:r>
              <a:rPr lang="pt-PT" sz="1200" dirty="0" err="1"/>
              <a:t>right</a:t>
            </a:r>
            <a:r>
              <a:rPr lang="pt-PT" sz="1200" dirty="0"/>
              <a:t> </a:t>
            </a:r>
            <a:r>
              <a:rPr lang="pt-PT" sz="1200" dirty="0" err="1"/>
              <a:t>atrium</a:t>
            </a:r>
            <a:r>
              <a:rPr lang="pt-PT" sz="1200" dirty="0"/>
              <a:t>; GP: </a:t>
            </a:r>
            <a:r>
              <a:rPr lang="pt-PT" sz="1200" dirty="0" err="1"/>
              <a:t>ganglion</a:t>
            </a:r>
            <a:r>
              <a:rPr lang="pt-PT" sz="1200" dirty="0"/>
              <a:t> </a:t>
            </a:r>
            <a:r>
              <a:rPr lang="pt-PT" sz="1200" dirty="0" err="1"/>
              <a:t>plexi</a:t>
            </a:r>
            <a:r>
              <a:rPr lang="pt-PT" sz="1200" dirty="0"/>
              <a:t>, AV: </a:t>
            </a:r>
            <a:r>
              <a:rPr lang="pt-PT" sz="1200" dirty="0" err="1"/>
              <a:t>atrio-ventricular</a:t>
            </a:r>
            <a:r>
              <a:rPr lang="pt-PT" sz="1200" dirty="0"/>
              <a:t>;</a:t>
            </a:r>
          </a:p>
        </p:txBody>
      </p:sp>
    </p:spTree>
    <p:extLst>
      <p:ext uri="{BB962C8B-B14F-4D97-AF65-F5344CB8AC3E}">
        <p14:creationId xmlns:p14="http://schemas.microsoft.com/office/powerpoint/2010/main" val="19940736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descr="Uma imagem com texto, software, Ícone de computador, Software de multimédia&#10;&#10;Descrição gerada automaticamente">
            <a:extLst>
              <a:ext uri="{FF2B5EF4-FFF2-40B4-BE49-F238E27FC236}">
                <a16:creationId xmlns:a16="http://schemas.microsoft.com/office/drawing/2014/main" id="{C1365F16-4A33-1A72-7573-B92202037B74}"/>
              </a:ext>
            </a:extLst>
          </p:cNvPr>
          <p:cNvPicPr>
            <a:picLocks noChangeAspect="1"/>
          </p:cNvPicPr>
          <p:nvPr/>
        </p:nvPicPr>
        <p:blipFill rotWithShape="1">
          <a:blip r:embed="rId2">
            <a:extLst>
              <a:ext uri="{28A0092B-C50C-407E-A947-70E740481C1C}">
                <a14:useLocalDpi xmlns:a14="http://schemas.microsoft.com/office/drawing/2010/main" val="0"/>
              </a:ext>
            </a:extLst>
          </a:blip>
          <a:srcRect l="26039" t="21024" r="68130" b="15851"/>
          <a:stretch/>
        </p:blipFill>
        <p:spPr>
          <a:xfrm>
            <a:off x="0" y="1"/>
            <a:ext cx="1117151" cy="6858000"/>
          </a:xfrm>
          <a:prstGeom prst="rect">
            <a:avLst/>
          </a:prstGeom>
        </p:spPr>
      </p:pic>
      <p:sp>
        <p:nvSpPr>
          <p:cNvPr id="3" name="Title 1">
            <a:extLst>
              <a:ext uri="{FF2B5EF4-FFF2-40B4-BE49-F238E27FC236}">
                <a16:creationId xmlns:a16="http://schemas.microsoft.com/office/drawing/2014/main" id="{7FBD294D-7E96-468D-163A-DA83D5264358}"/>
              </a:ext>
            </a:extLst>
          </p:cNvPr>
          <p:cNvSpPr txBox="1">
            <a:spLocks/>
          </p:cNvSpPr>
          <p:nvPr/>
        </p:nvSpPr>
        <p:spPr>
          <a:xfrm>
            <a:off x="1198767" y="587707"/>
            <a:ext cx="6609508"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de-DE" dirty="0"/>
              <a:t>Case </a:t>
            </a:r>
            <a:r>
              <a:rPr lang="de-DE" dirty="0" err="1"/>
              <a:t>report</a:t>
            </a:r>
            <a:r>
              <a:rPr lang="de-DE" dirty="0"/>
              <a:t>: </a:t>
            </a:r>
            <a:r>
              <a:rPr lang="de-DE" b="1" dirty="0"/>
              <a:t>The </a:t>
            </a:r>
            <a:r>
              <a:rPr lang="de-DE" b="1" dirty="0" err="1"/>
              <a:t>procedure</a:t>
            </a:r>
            <a:endParaRPr lang="de-DE" b="1" dirty="0"/>
          </a:p>
        </p:txBody>
      </p:sp>
      <p:grpSp>
        <p:nvGrpSpPr>
          <p:cNvPr id="4" name="Agrupar 3">
            <a:extLst>
              <a:ext uri="{FF2B5EF4-FFF2-40B4-BE49-F238E27FC236}">
                <a16:creationId xmlns:a16="http://schemas.microsoft.com/office/drawing/2014/main" id="{ECC5F31B-23AE-E8D5-3A4B-DB097823C979}"/>
              </a:ext>
            </a:extLst>
          </p:cNvPr>
          <p:cNvGrpSpPr/>
          <p:nvPr/>
        </p:nvGrpSpPr>
        <p:grpSpPr>
          <a:xfrm>
            <a:off x="1221218" y="2024153"/>
            <a:ext cx="5336745" cy="3533686"/>
            <a:chOff x="655200" y="1382400"/>
            <a:chExt cx="7862400" cy="5128294"/>
          </a:xfrm>
        </p:grpSpPr>
        <p:sp>
          <p:nvSpPr>
            <p:cNvPr id="5" name="Rectangle 3">
              <a:extLst>
                <a:ext uri="{FF2B5EF4-FFF2-40B4-BE49-F238E27FC236}">
                  <a16:creationId xmlns:a16="http://schemas.microsoft.com/office/drawing/2014/main" id="{02054193-1044-5936-169E-620E66FFF7A4}"/>
                </a:ext>
              </a:extLst>
            </p:cNvPr>
            <p:cNvSpPr/>
            <p:nvPr/>
          </p:nvSpPr>
          <p:spPr>
            <a:xfrm>
              <a:off x="655200" y="1382400"/>
              <a:ext cx="7862400" cy="511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dirty="0"/>
            </a:p>
          </p:txBody>
        </p:sp>
        <p:pic>
          <p:nvPicPr>
            <p:cNvPr id="6" name="Picture 11" descr="A computer screen shot of a heart&#10;&#10;Description automatically generated">
              <a:extLst>
                <a:ext uri="{FF2B5EF4-FFF2-40B4-BE49-F238E27FC236}">
                  <a16:creationId xmlns:a16="http://schemas.microsoft.com/office/drawing/2014/main" id="{7B251509-1245-6F46-16CD-FDB01275D33A}"/>
                </a:ext>
              </a:extLst>
            </p:cNvPr>
            <p:cNvPicPr>
              <a:picLocks noChangeAspect="1"/>
            </p:cNvPicPr>
            <p:nvPr/>
          </p:nvPicPr>
          <p:blipFill rotWithShape="1">
            <a:blip r:embed="rId3">
              <a:extLst>
                <a:ext uri="{28A0092B-C50C-407E-A947-70E740481C1C}">
                  <a14:useLocalDpi xmlns:a14="http://schemas.microsoft.com/office/drawing/2010/main" val="0"/>
                </a:ext>
              </a:extLst>
            </a:blip>
            <a:srcRect l="15402" t="6282" r="16045"/>
            <a:stretch/>
          </p:blipFill>
          <p:spPr>
            <a:xfrm>
              <a:off x="852053" y="1600958"/>
              <a:ext cx="3138966" cy="4877148"/>
            </a:xfrm>
            <a:prstGeom prst="rect">
              <a:avLst/>
            </a:prstGeom>
          </p:spPr>
        </p:pic>
        <p:pic>
          <p:nvPicPr>
            <p:cNvPr id="7" name="Picture 14" descr="A computer screen shot of a heart&#10;&#10;Description automatically generated">
              <a:extLst>
                <a:ext uri="{FF2B5EF4-FFF2-40B4-BE49-F238E27FC236}">
                  <a16:creationId xmlns:a16="http://schemas.microsoft.com/office/drawing/2014/main" id="{2F0EF088-6460-EBA3-843E-72C00700BBB0}"/>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10254" b="96954" l="16895" r="90411">
                          <a14:foregroundMark x1="75571" y1="30355" x2="77740" y2="30152"/>
                          <a14:foregroundMark x1="34132" y1="19086" x2="27397" y2="16345"/>
                          <a14:foregroundMark x1="24886" y1="22234" x2="17009" y2="20812"/>
                          <a14:foregroundMark x1="28653" y1="17259" x2="29566" y2="10355"/>
                          <a14:foregroundMark x1="75571" y1="80508" x2="84475" y2="89848"/>
                          <a14:foregroundMark x1="84475" y1="89848" x2="85388" y2="92995"/>
                          <a14:foregroundMark x1="87671" y1="92081" x2="90525" y2="91878"/>
                          <a14:foregroundMark x1="80023" y1="95533" x2="81963" y2="96954"/>
                        </a14:backgroundRemoval>
                      </a14:imgEffect>
                    </a14:imgLayer>
                  </a14:imgProps>
                </a:ext>
                <a:ext uri="{28A0092B-C50C-407E-A947-70E740481C1C}">
                  <a14:useLocalDpi xmlns:a14="http://schemas.microsoft.com/office/drawing/2010/main" val="0"/>
                </a:ext>
              </a:extLst>
            </a:blip>
            <a:srcRect l="13932" t="7301" r="5915"/>
            <a:stretch/>
          </p:blipFill>
          <p:spPr>
            <a:xfrm>
              <a:off x="4572000" y="1522868"/>
              <a:ext cx="3835534" cy="4987826"/>
            </a:xfrm>
            <a:prstGeom prst="rect">
              <a:avLst/>
            </a:prstGeom>
          </p:spPr>
        </p:pic>
      </p:grpSp>
      <p:pic>
        <p:nvPicPr>
          <p:cNvPr id="8" name="Picture 6" descr="A close-up of a graph&#10;&#10;Description automatically generated">
            <a:extLst>
              <a:ext uri="{FF2B5EF4-FFF2-40B4-BE49-F238E27FC236}">
                <a16:creationId xmlns:a16="http://schemas.microsoft.com/office/drawing/2014/main" id="{EE4F97AB-A225-BDFF-A4C2-CC720F5CA1C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66080" y="2024152"/>
            <a:ext cx="5461803" cy="3533686"/>
          </a:xfrm>
          <a:prstGeom prst="rect">
            <a:avLst/>
          </a:prstGeom>
        </p:spPr>
      </p:pic>
      <p:sp>
        <p:nvSpPr>
          <p:cNvPr id="9" name="CaixaDeTexto 8">
            <a:extLst>
              <a:ext uri="{FF2B5EF4-FFF2-40B4-BE49-F238E27FC236}">
                <a16:creationId xmlns:a16="http://schemas.microsoft.com/office/drawing/2014/main" id="{5789BAAA-1C79-4E41-89BA-BDE3A12B2222}"/>
              </a:ext>
            </a:extLst>
          </p:cNvPr>
          <p:cNvSpPr txBox="1"/>
          <p:nvPr/>
        </p:nvSpPr>
        <p:spPr>
          <a:xfrm>
            <a:off x="1354836" y="5708438"/>
            <a:ext cx="3680899" cy="276999"/>
          </a:xfrm>
          <a:prstGeom prst="rect">
            <a:avLst/>
          </a:prstGeom>
          <a:noFill/>
        </p:spPr>
        <p:txBody>
          <a:bodyPr wrap="square" rtlCol="0">
            <a:spAutoFit/>
          </a:bodyPr>
          <a:lstStyle/>
          <a:p>
            <a:r>
              <a:rPr lang="pt-PT" sz="1200" dirty="0"/>
              <a:t>Fig.3 </a:t>
            </a:r>
            <a:r>
              <a:rPr lang="en-US" sz="1200" dirty="0"/>
              <a:t>RF lesions superior vena cava and left superior GP</a:t>
            </a:r>
            <a:endParaRPr lang="en-US" sz="1200" b="0" dirty="0">
              <a:solidFill>
                <a:schemeClr val="tx1"/>
              </a:solidFill>
            </a:endParaRPr>
          </a:p>
        </p:txBody>
      </p:sp>
      <p:sp>
        <p:nvSpPr>
          <p:cNvPr id="10" name="CaixaDeTexto 9">
            <a:extLst>
              <a:ext uri="{FF2B5EF4-FFF2-40B4-BE49-F238E27FC236}">
                <a16:creationId xmlns:a16="http://schemas.microsoft.com/office/drawing/2014/main" id="{C8E9DDF1-AA93-32E6-9E70-B89616F0A13E}"/>
              </a:ext>
            </a:extLst>
          </p:cNvPr>
          <p:cNvSpPr txBox="1"/>
          <p:nvPr/>
        </p:nvSpPr>
        <p:spPr>
          <a:xfrm>
            <a:off x="6867897" y="5708438"/>
            <a:ext cx="3502587" cy="877163"/>
          </a:xfrm>
          <a:prstGeom prst="rect">
            <a:avLst/>
          </a:prstGeom>
          <a:noFill/>
        </p:spPr>
        <p:txBody>
          <a:bodyPr wrap="square" rtlCol="0">
            <a:spAutoFit/>
          </a:bodyPr>
          <a:lstStyle/>
          <a:p>
            <a:r>
              <a:rPr lang="pt-PT" sz="1200" dirty="0"/>
              <a:t>Fig.4 </a:t>
            </a:r>
            <a:r>
              <a:rPr lang="en-US" sz="1200" b="0" dirty="0">
                <a:solidFill>
                  <a:schemeClr val="tx1"/>
                </a:solidFill>
              </a:rPr>
              <a:t>Final ECG Sinus rhythm, 1:1 conduction</a:t>
            </a:r>
            <a:r>
              <a:rPr lang="en-US" sz="1200" b="0" dirty="0">
                <a:solidFill>
                  <a:schemeClr val="accent2">
                    <a:lumMod val="75000"/>
                  </a:schemeClr>
                </a:solidFill>
              </a:rPr>
              <a:t>, </a:t>
            </a:r>
            <a:r>
              <a:rPr lang="en-US" sz="1200" b="1" dirty="0">
                <a:solidFill>
                  <a:schemeClr val="accent2">
                    <a:lumMod val="75000"/>
                  </a:schemeClr>
                </a:solidFill>
              </a:rPr>
              <a:t>81bpm</a:t>
            </a:r>
            <a:endParaRPr lang="en-US" sz="1200" b="1" baseline="30000" dirty="0">
              <a:solidFill>
                <a:schemeClr val="accent2">
                  <a:lumMod val="75000"/>
                </a:schemeClr>
              </a:solidFill>
            </a:endParaRPr>
          </a:p>
          <a:p>
            <a:pPr marL="0" lvl="1" indent="0" algn="just">
              <a:lnSpc>
                <a:spcPct val="150000"/>
              </a:lnSpc>
              <a:buNone/>
            </a:pPr>
            <a:endParaRPr lang="en-US" dirty="0"/>
          </a:p>
          <a:p>
            <a:endParaRPr lang="en-US" sz="1200" b="0" dirty="0">
              <a:solidFill>
                <a:schemeClr val="tx1"/>
              </a:solidFill>
            </a:endParaRPr>
          </a:p>
        </p:txBody>
      </p:sp>
      <p:sp>
        <p:nvSpPr>
          <p:cNvPr id="11" name="CaixaDeTexto 10">
            <a:extLst>
              <a:ext uri="{FF2B5EF4-FFF2-40B4-BE49-F238E27FC236}">
                <a16:creationId xmlns:a16="http://schemas.microsoft.com/office/drawing/2014/main" id="{434FDB23-7ABB-DF0A-5696-5F80B5650AE5}"/>
              </a:ext>
            </a:extLst>
          </p:cNvPr>
          <p:cNvSpPr txBox="1"/>
          <p:nvPr/>
        </p:nvSpPr>
        <p:spPr>
          <a:xfrm>
            <a:off x="6096000" y="6151426"/>
            <a:ext cx="6768534" cy="584775"/>
          </a:xfrm>
          <a:prstGeom prst="rect">
            <a:avLst/>
          </a:prstGeom>
          <a:noFill/>
        </p:spPr>
        <p:txBody>
          <a:bodyPr wrap="square" rtlCol="0">
            <a:spAutoFit/>
          </a:bodyPr>
          <a:lstStyle/>
          <a:p>
            <a:pPr marL="742950" lvl="1" indent="-285750">
              <a:buFont typeface="Arial" panose="020B0604020202020204" pitchFamily="34" charset="0"/>
              <a:buChar char="•"/>
            </a:pPr>
            <a:r>
              <a:rPr lang="en-US" sz="1400" b="1" dirty="0"/>
              <a:t>After atropine test</a:t>
            </a:r>
            <a:r>
              <a:rPr lang="en-US" sz="1400" dirty="0"/>
              <a:t>, no significant change occurred in cycle length)</a:t>
            </a:r>
          </a:p>
          <a:p>
            <a:endParaRPr lang="pt-PT" dirty="0"/>
          </a:p>
        </p:txBody>
      </p:sp>
      <p:grpSp>
        <p:nvGrpSpPr>
          <p:cNvPr id="12" name="Agrupar 11">
            <a:extLst>
              <a:ext uri="{FF2B5EF4-FFF2-40B4-BE49-F238E27FC236}">
                <a16:creationId xmlns:a16="http://schemas.microsoft.com/office/drawing/2014/main" id="{BACE9398-FAFC-2390-DB3B-8BDE331BD508}"/>
              </a:ext>
            </a:extLst>
          </p:cNvPr>
          <p:cNvGrpSpPr/>
          <p:nvPr/>
        </p:nvGrpSpPr>
        <p:grpSpPr>
          <a:xfrm>
            <a:off x="1766126" y="1492527"/>
            <a:ext cx="3680899" cy="276999"/>
            <a:chOff x="4071861" y="4165072"/>
            <a:chExt cx="3680899" cy="276999"/>
          </a:xfrm>
        </p:grpSpPr>
        <p:sp>
          <p:nvSpPr>
            <p:cNvPr id="13" name="CaixaDeTexto 12">
              <a:extLst>
                <a:ext uri="{FF2B5EF4-FFF2-40B4-BE49-F238E27FC236}">
                  <a16:creationId xmlns:a16="http://schemas.microsoft.com/office/drawing/2014/main" id="{9AABC288-7E34-3294-7D81-8E068A63EF5C}"/>
                </a:ext>
              </a:extLst>
            </p:cNvPr>
            <p:cNvSpPr txBox="1"/>
            <p:nvPr/>
          </p:nvSpPr>
          <p:spPr>
            <a:xfrm>
              <a:off x="4071861" y="4165072"/>
              <a:ext cx="3680899" cy="276999"/>
            </a:xfrm>
            <a:prstGeom prst="rect">
              <a:avLst/>
            </a:prstGeom>
            <a:noFill/>
          </p:spPr>
          <p:txBody>
            <a:bodyPr wrap="square" rtlCol="0">
              <a:spAutoFit/>
            </a:bodyPr>
            <a:lstStyle/>
            <a:p>
              <a:pPr algn="ctr"/>
              <a:r>
                <a:rPr lang="pt-PT" sz="1200" b="1" dirty="0">
                  <a:solidFill>
                    <a:srgbClr val="0070C0"/>
                  </a:solidFill>
                  <a:latin typeface="Verdana" panose="020B0604030504040204" pitchFamily="34" charset="0"/>
                  <a:ea typeface="Verdana" panose="020B0604030504040204" pitchFamily="34" charset="0"/>
                  <a:cs typeface="Verdana" panose="020B0604030504040204" pitchFamily="34" charset="0"/>
                </a:rPr>
                <a:t>RADIOFREQUENCY APLICATION</a:t>
              </a:r>
            </a:p>
          </p:txBody>
        </p:sp>
        <p:sp>
          <p:nvSpPr>
            <p:cNvPr id="14" name="Oval 13">
              <a:extLst>
                <a:ext uri="{FF2B5EF4-FFF2-40B4-BE49-F238E27FC236}">
                  <a16:creationId xmlns:a16="http://schemas.microsoft.com/office/drawing/2014/main" id="{8D48F62F-5EA1-4968-9BF2-77B79B928E54}"/>
                </a:ext>
              </a:extLst>
            </p:cNvPr>
            <p:cNvSpPr/>
            <p:nvPr/>
          </p:nvSpPr>
          <p:spPr>
            <a:xfrm>
              <a:off x="4198547" y="4168311"/>
              <a:ext cx="239468" cy="270522"/>
            </a:xfrm>
            <a:prstGeom prst="ellipse">
              <a:avLst/>
            </a:prstGeom>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pt-PT" dirty="0"/>
                <a:t>3</a:t>
              </a:r>
            </a:p>
          </p:txBody>
        </p:sp>
      </p:grpSp>
      <p:grpSp>
        <p:nvGrpSpPr>
          <p:cNvPr id="15" name="Agrupar 14">
            <a:extLst>
              <a:ext uri="{FF2B5EF4-FFF2-40B4-BE49-F238E27FC236}">
                <a16:creationId xmlns:a16="http://schemas.microsoft.com/office/drawing/2014/main" id="{D2A7C380-AAEC-F585-ED44-2963DDAF15A8}"/>
              </a:ext>
            </a:extLst>
          </p:cNvPr>
          <p:cNvGrpSpPr/>
          <p:nvPr/>
        </p:nvGrpSpPr>
        <p:grpSpPr>
          <a:xfrm>
            <a:off x="7808275" y="1471451"/>
            <a:ext cx="2990069" cy="302167"/>
            <a:chOff x="7992157" y="1157979"/>
            <a:chExt cx="2990069" cy="302167"/>
          </a:xfrm>
        </p:grpSpPr>
        <p:sp>
          <p:nvSpPr>
            <p:cNvPr id="16" name="CaixaDeTexto 15">
              <a:extLst>
                <a:ext uri="{FF2B5EF4-FFF2-40B4-BE49-F238E27FC236}">
                  <a16:creationId xmlns:a16="http://schemas.microsoft.com/office/drawing/2014/main" id="{6997CF61-27F9-FAB9-E1F9-BC210550BE25}"/>
                </a:ext>
              </a:extLst>
            </p:cNvPr>
            <p:cNvSpPr txBox="1"/>
            <p:nvPr/>
          </p:nvSpPr>
          <p:spPr>
            <a:xfrm>
              <a:off x="7992157" y="1183147"/>
              <a:ext cx="2990069" cy="276999"/>
            </a:xfrm>
            <a:prstGeom prst="rect">
              <a:avLst/>
            </a:prstGeom>
            <a:noFill/>
          </p:spPr>
          <p:txBody>
            <a:bodyPr wrap="square" rtlCol="0">
              <a:spAutoFit/>
            </a:bodyPr>
            <a:lstStyle/>
            <a:p>
              <a:pPr algn="ctr"/>
              <a:r>
                <a:rPr lang="pt-PT" sz="1200" b="1" dirty="0">
                  <a:solidFill>
                    <a:srgbClr val="0070C0"/>
                  </a:solidFill>
                  <a:latin typeface="Verdana" panose="020B0604030504040204" pitchFamily="34" charset="0"/>
                  <a:ea typeface="Verdana" panose="020B0604030504040204" pitchFamily="34" charset="0"/>
                  <a:cs typeface="Verdana" panose="020B0604030504040204" pitchFamily="34" charset="0"/>
                </a:rPr>
                <a:t>RESULT</a:t>
              </a:r>
            </a:p>
          </p:txBody>
        </p:sp>
        <p:sp>
          <p:nvSpPr>
            <p:cNvPr id="17" name="Oval 16">
              <a:extLst>
                <a:ext uri="{FF2B5EF4-FFF2-40B4-BE49-F238E27FC236}">
                  <a16:creationId xmlns:a16="http://schemas.microsoft.com/office/drawing/2014/main" id="{EC7C5842-7805-F109-C5F4-E9582B7324CE}"/>
                </a:ext>
              </a:extLst>
            </p:cNvPr>
            <p:cNvSpPr/>
            <p:nvPr/>
          </p:nvSpPr>
          <p:spPr>
            <a:xfrm>
              <a:off x="8083139" y="1157979"/>
              <a:ext cx="239468" cy="270522"/>
            </a:xfrm>
            <a:prstGeom prst="ellipse">
              <a:avLst/>
            </a:prstGeom>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pt-PT" dirty="0"/>
                <a:t>4</a:t>
              </a:r>
            </a:p>
          </p:txBody>
        </p:sp>
      </p:grpSp>
      <p:sp>
        <p:nvSpPr>
          <p:cNvPr id="18" name="CaixaDeTexto 17">
            <a:extLst>
              <a:ext uri="{FF2B5EF4-FFF2-40B4-BE49-F238E27FC236}">
                <a16:creationId xmlns:a16="http://schemas.microsoft.com/office/drawing/2014/main" id="{DB129A71-68F7-60F0-3BBE-CE54CD32723F}"/>
              </a:ext>
            </a:extLst>
          </p:cNvPr>
          <p:cNvSpPr txBox="1"/>
          <p:nvPr/>
        </p:nvSpPr>
        <p:spPr>
          <a:xfrm>
            <a:off x="1176258" y="6581001"/>
            <a:ext cx="7486632" cy="276999"/>
          </a:xfrm>
          <a:prstGeom prst="rect">
            <a:avLst/>
          </a:prstGeom>
          <a:noFill/>
        </p:spPr>
        <p:txBody>
          <a:bodyPr wrap="square" rtlCol="0">
            <a:spAutoFit/>
          </a:bodyPr>
          <a:lstStyle/>
          <a:p>
            <a:r>
              <a:rPr lang="pt-PT" sz="1200" dirty="0"/>
              <a:t>RF: </a:t>
            </a:r>
            <a:r>
              <a:rPr lang="pt-PT" sz="1200" dirty="0" err="1"/>
              <a:t>radiofrequency</a:t>
            </a:r>
            <a:r>
              <a:rPr lang="pt-PT" sz="1200" dirty="0"/>
              <a:t>; GP: </a:t>
            </a:r>
            <a:r>
              <a:rPr lang="pt-PT" sz="1200" dirty="0" err="1"/>
              <a:t>ganglion</a:t>
            </a:r>
            <a:r>
              <a:rPr lang="pt-PT" sz="1200" dirty="0"/>
              <a:t> </a:t>
            </a:r>
            <a:r>
              <a:rPr lang="pt-PT" sz="1200" dirty="0" err="1"/>
              <a:t>plexi</a:t>
            </a:r>
            <a:endParaRPr lang="pt-PT" sz="1200" dirty="0"/>
          </a:p>
        </p:txBody>
      </p:sp>
    </p:spTree>
    <p:extLst>
      <p:ext uri="{BB962C8B-B14F-4D97-AF65-F5344CB8AC3E}">
        <p14:creationId xmlns:p14="http://schemas.microsoft.com/office/powerpoint/2010/main" val="31185360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descr="Uma imagem com texto, software, Ícone de computador, Software de multimédia&#10;&#10;Descrição gerada automaticamente">
            <a:extLst>
              <a:ext uri="{FF2B5EF4-FFF2-40B4-BE49-F238E27FC236}">
                <a16:creationId xmlns:a16="http://schemas.microsoft.com/office/drawing/2014/main" id="{C1365F16-4A33-1A72-7573-B92202037B74}"/>
              </a:ext>
            </a:extLst>
          </p:cNvPr>
          <p:cNvPicPr>
            <a:picLocks noChangeAspect="1"/>
          </p:cNvPicPr>
          <p:nvPr/>
        </p:nvPicPr>
        <p:blipFill rotWithShape="1">
          <a:blip r:embed="rId2">
            <a:extLst>
              <a:ext uri="{28A0092B-C50C-407E-A947-70E740481C1C}">
                <a14:useLocalDpi xmlns:a14="http://schemas.microsoft.com/office/drawing/2010/main" val="0"/>
              </a:ext>
            </a:extLst>
          </a:blip>
          <a:srcRect l="26039" t="21024" r="68130" b="15851"/>
          <a:stretch/>
        </p:blipFill>
        <p:spPr>
          <a:xfrm>
            <a:off x="0" y="1"/>
            <a:ext cx="1117151" cy="6858000"/>
          </a:xfrm>
          <a:prstGeom prst="rect">
            <a:avLst/>
          </a:prstGeom>
        </p:spPr>
      </p:pic>
      <p:sp>
        <p:nvSpPr>
          <p:cNvPr id="3" name="Title 1">
            <a:extLst>
              <a:ext uri="{FF2B5EF4-FFF2-40B4-BE49-F238E27FC236}">
                <a16:creationId xmlns:a16="http://schemas.microsoft.com/office/drawing/2014/main" id="{5E947B41-E980-C3AF-F93C-4C66B3A78323}"/>
              </a:ext>
            </a:extLst>
          </p:cNvPr>
          <p:cNvSpPr txBox="1">
            <a:spLocks/>
          </p:cNvSpPr>
          <p:nvPr/>
        </p:nvSpPr>
        <p:spPr>
          <a:xfrm>
            <a:off x="1584530" y="544844"/>
            <a:ext cx="6609508"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b="1" dirty="0" err="1"/>
              <a:t>Conclusions</a:t>
            </a:r>
            <a:endParaRPr lang="de-DE" b="1" dirty="0"/>
          </a:p>
        </p:txBody>
      </p:sp>
      <p:grpSp>
        <p:nvGrpSpPr>
          <p:cNvPr id="9" name="Agrupar 8">
            <a:extLst>
              <a:ext uri="{FF2B5EF4-FFF2-40B4-BE49-F238E27FC236}">
                <a16:creationId xmlns:a16="http://schemas.microsoft.com/office/drawing/2014/main" id="{F5EC9C3F-7D42-06F9-9027-2231A2283A28}"/>
              </a:ext>
            </a:extLst>
          </p:cNvPr>
          <p:cNvGrpSpPr/>
          <p:nvPr/>
        </p:nvGrpSpPr>
        <p:grpSpPr>
          <a:xfrm>
            <a:off x="1412860" y="2070847"/>
            <a:ext cx="10058899" cy="3710021"/>
            <a:chOff x="1412860" y="2070847"/>
            <a:chExt cx="10058899" cy="3710021"/>
          </a:xfrm>
        </p:grpSpPr>
        <p:grpSp>
          <p:nvGrpSpPr>
            <p:cNvPr id="8" name="Agrupar 7">
              <a:extLst>
                <a:ext uri="{FF2B5EF4-FFF2-40B4-BE49-F238E27FC236}">
                  <a16:creationId xmlns:a16="http://schemas.microsoft.com/office/drawing/2014/main" id="{30957D24-4B0F-23AA-77BD-A73D4B6CFF82}"/>
                </a:ext>
              </a:extLst>
            </p:cNvPr>
            <p:cNvGrpSpPr/>
            <p:nvPr/>
          </p:nvGrpSpPr>
          <p:grpSpPr>
            <a:xfrm>
              <a:off x="1412860" y="2070847"/>
              <a:ext cx="10058899" cy="3710021"/>
              <a:chOff x="1412860" y="2070847"/>
              <a:chExt cx="10058899" cy="3710021"/>
            </a:xfrm>
          </p:grpSpPr>
          <p:graphicFrame>
            <p:nvGraphicFramePr>
              <p:cNvPr id="5" name="TextBox 3">
                <a:extLst>
                  <a:ext uri="{FF2B5EF4-FFF2-40B4-BE49-F238E27FC236}">
                    <a16:creationId xmlns:a16="http://schemas.microsoft.com/office/drawing/2014/main" id="{6150E13F-A71F-92B1-6838-5C0AC85E7A2C}"/>
                  </a:ext>
                </a:extLst>
              </p:cNvPr>
              <p:cNvGraphicFramePr/>
              <p:nvPr>
                <p:extLst>
                  <p:ext uri="{D42A27DB-BD31-4B8C-83A1-F6EECF244321}">
                    <p14:modId xmlns:p14="http://schemas.microsoft.com/office/powerpoint/2010/main" val="468554492"/>
                  </p:ext>
                </p:extLst>
              </p:nvPr>
            </p:nvGraphicFramePr>
            <p:xfrm>
              <a:off x="1412860" y="2070847"/>
              <a:ext cx="10058899" cy="37100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146" name="Picture 2" descr="Atrial fibrillation and autonomic nervous system: A translational approach  to guide therapeutic goals - Rebecchi - 2021 - Journal of Arrhythmia -  Wiley Online Library">
                <a:extLst>
                  <a:ext uri="{FF2B5EF4-FFF2-40B4-BE49-F238E27FC236}">
                    <a16:creationId xmlns:a16="http://schemas.microsoft.com/office/drawing/2014/main" id="{480EBB50-A0FA-6187-6B8A-EC759E213C1D}"/>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7250" t="15706" r="41121"/>
              <a:stretch/>
            </p:blipFill>
            <p:spPr bwMode="auto">
              <a:xfrm>
                <a:off x="1412860" y="4064000"/>
                <a:ext cx="1381140" cy="1328090"/>
              </a:xfrm>
              <a:prstGeom prst="rect">
                <a:avLst/>
              </a:prstGeom>
              <a:noFill/>
              <a:extLst>
                <a:ext uri="{909E8E84-426E-40DD-AFC4-6F175D3DCCD1}">
                  <a14:hiddenFill xmlns:a14="http://schemas.microsoft.com/office/drawing/2010/main">
                    <a:solidFill>
                      <a:srgbClr val="FFFFFF"/>
                    </a:solidFill>
                  </a14:hiddenFill>
                </a:ext>
              </a:extLst>
            </p:spPr>
          </p:pic>
        </p:grpSp>
        <p:pic>
          <p:nvPicPr>
            <p:cNvPr id="6148" name="Picture 4" descr="Vetores e ilustrações de Ecg para download gratuito | Freepik">
              <a:extLst>
                <a:ext uri="{FF2B5EF4-FFF2-40B4-BE49-F238E27FC236}">
                  <a16:creationId xmlns:a16="http://schemas.microsoft.com/office/drawing/2014/main" id="{1C9C03A7-595D-17DF-6B3C-678028533BB9}"/>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44248"/>
            <a:stretch/>
          </p:blipFill>
          <p:spPr bwMode="auto">
            <a:xfrm>
              <a:off x="1412860" y="2440757"/>
              <a:ext cx="1262607" cy="1337999"/>
            </a:xfrm>
            <a:prstGeom prst="rect">
              <a:avLst/>
            </a:prstGeom>
            <a:noFill/>
            <a:extLst>
              <a:ext uri="{909E8E84-426E-40DD-AFC4-6F175D3DCCD1}">
                <a14:hiddenFill xmlns:a14="http://schemas.microsoft.com/office/drawing/2010/main">
                  <a:solidFill>
                    <a:srgbClr val="FFFFFF"/>
                  </a:solidFill>
                </a14:hiddenFill>
              </a:ext>
            </a:extLst>
          </p:spPr>
        </p:pic>
      </p:grpSp>
      <p:sp>
        <p:nvSpPr>
          <p:cNvPr id="4" name="CaixaDeTexto 3">
            <a:extLst>
              <a:ext uri="{FF2B5EF4-FFF2-40B4-BE49-F238E27FC236}">
                <a16:creationId xmlns:a16="http://schemas.microsoft.com/office/drawing/2014/main" id="{94B507CE-C22C-6276-8C86-F0B14561A2FC}"/>
              </a:ext>
            </a:extLst>
          </p:cNvPr>
          <p:cNvSpPr txBox="1"/>
          <p:nvPr/>
        </p:nvSpPr>
        <p:spPr>
          <a:xfrm>
            <a:off x="1176258" y="6581001"/>
            <a:ext cx="7486632" cy="276999"/>
          </a:xfrm>
          <a:prstGeom prst="rect">
            <a:avLst/>
          </a:prstGeom>
          <a:noFill/>
        </p:spPr>
        <p:txBody>
          <a:bodyPr wrap="square" rtlCol="0">
            <a:spAutoFit/>
          </a:bodyPr>
          <a:lstStyle/>
          <a:p>
            <a:r>
              <a:rPr lang="pt-PT" sz="1200" dirty="0"/>
              <a:t>RF: </a:t>
            </a:r>
            <a:r>
              <a:rPr lang="pt-PT" sz="1200" dirty="0" err="1"/>
              <a:t>radiofrequency</a:t>
            </a:r>
            <a:r>
              <a:rPr lang="pt-PT" sz="1200" dirty="0"/>
              <a:t>; HR: </a:t>
            </a:r>
            <a:r>
              <a:rPr lang="pt-PT" sz="1200" dirty="0" err="1"/>
              <a:t>heart</a:t>
            </a:r>
            <a:r>
              <a:rPr lang="pt-PT" sz="1200" dirty="0"/>
              <a:t> rate</a:t>
            </a:r>
          </a:p>
        </p:txBody>
      </p:sp>
    </p:spTree>
    <p:extLst>
      <p:ext uri="{BB962C8B-B14F-4D97-AF65-F5344CB8AC3E}">
        <p14:creationId xmlns:p14="http://schemas.microsoft.com/office/powerpoint/2010/main" val="11383332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a:stretch>
            <a:fillRect/>
          </a:stretch>
        </a:blipFill>
        <a:effectLst/>
      </p:bgPr>
    </p:bg>
    <p:spTree>
      <p:nvGrpSpPr>
        <p:cNvPr id="1" name=""/>
        <p:cNvGrpSpPr/>
        <p:nvPr/>
      </p:nvGrpSpPr>
      <p:grpSpPr>
        <a:xfrm>
          <a:off x="0" y="0"/>
          <a:ext cx="0" cy="0"/>
          <a:chOff x="0" y="0"/>
          <a:chExt cx="0" cy="0"/>
        </a:xfrm>
      </p:grpSpPr>
      <p:sp>
        <p:nvSpPr>
          <p:cNvPr id="5" name="Text Placeholder 10">
            <a:extLst>
              <a:ext uri="{FF2B5EF4-FFF2-40B4-BE49-F238E27FC236}">
                <a16:creationId xmlns:a16="http://schemas.microsoft.com/office/drawing/2014/main" id="{8137C19C-E60D-47AF-82C9-B9A47A80D79C}"/>
              </a:ext>
            </a:extLst>
          </p:cNvPr>
          <p:cNvSpPr txBox="1">
            <a:spLocks/>
          </p:cNvSpPr>
          <p:nvPr/>
        </p:nvSpPr>
        <p:spPr>
          <a:xfrm>
            <a:off x="591975" y="4279119"/>
            <a:ext cx="4184295" cy="1209142"/>
          </a:xfrm>
          <a:prstGeom prst="rect">
            <a:avLst/>
          </a:prstGeom>
          <a:noFill/>
        </p:spPr>
        <p:txBody>
          <a:bodyPr lIns="91440" tIns="45720" rIns="91440" bIns="45720" anchor="ctr"/>
          <a:ls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t-PT" sz="5000" b="1" dirty="0">
                <a:solidFill>
                  <a:schemeClr val="bg1"/>
                </a:solidFill>
                <a:latin typeface="Arial"/>
                <a:cs typeface="Arial"/>
              </a:rPr>
              <a:t>OBRIGADO</a:t>
            </a:r>
            <a:endParaRPr lang="pt-PT" altLang="ko-KR" sz="5000" b="1">
              <a:solidFill>
                <a:schemeClr val="bg1"/>
              </a:solidFill>
              <a:latin typeface="Arial"/>
              <a:ea typeface="맑은 고딕"/>
              <a:cs typeface="Arial"/>
            </a:endParaRPr>
          </a:p>
        </p:txBody>
      </p:sp>
      <p:sp>
        <p:nvSpPr>
          <p:cNvPr id="7" name="Retângulo 6">
            <a:extLst>
              <a:ext uri="{FF2B5EF4-FFF2-40B4-BE49-F238E27FC236}">
                <a16:creationId xmlns:a16="http://schemas.microsoft.com/office/drawing/2014/main" id="{7662BE16-6C0F-4A45-9EC6-3AC48ACF398B}"/>
              </a:ext>
            </a:extLst>
          </p:cNvPr>
          <p:cNvSpPr/>
          <p:nvPr/>
        </p:nvSpPr>
        <p:spPr>
          <a:xfrm flipV="1">
            <a:off x="760451" y="5245242"/>
            <a:ext cx="1729409" cy="828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pt-PT"/>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pt-PT" sz="1600">
              <a:solidFill>
                <a:srgbClr val="49A6AB"/>
              </a:solidFill>
            </a:endParaRPr>
          </a:p>
        </p:txBody>
      </p:sp>
      <p:sp>
        <p:nvSpPr>
          <p:cNvPr id="2" name="Text Placeholder 10">
            <a:extLst>
              <a:ext uri="{FF2B5EF4-FFF2-40B4-BE49-F238E27FC236}">
                <a16:creationId xmlns:a16="http://schemas.microsoft.com/office/drawing/2014/main" id="{3D083E44-D95D-5371-AA77-A92F53E9281D}"/>
              </a:ext>
            </a:extLst>
          </p:cNvPr>
          <p:cNvSpPr txBox="1">
            <a:spLocks/>
          </p:cNvSpPr>
          <p:nvPr/>
        </p:nvSpPr>
        <p:spPr>
          <a:xfrm>
            <a:off x="630073" y="5325987"/>
            <a:ext cx="2528009" cy="907013"/>
          </a:xfrm>
          <a:prstGeom prst="rect">
            <a:avLst/>
          </a:prstGeom>
          <a:noFill/>
        </p:spPr>
        <p:txBody>
          <a:bodyPr lIns="91440" tIns="45720" rIns="91440" bIns="45720" anchor="ctr"/>
          <a:ls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t-PT" dirty="0">
                <a:solidFill>
                  <a:schemeClr val="bg1"/>
                </a:solidFill>
                <a:latin typeface="Arial"/>
                <a:ea typeface="맑은 고딕"/>
                <a:cs typeface="Arial"/>
              </a:rPr>
              <a:t>Joana Lima Lopes</a:t>
            </a:r>
          </a:p>
          <a:p>
            <a:r>
              <a:rPr lang="pt-PT" sz="1200" dirty="0">
                <a:solidFill>
                  <a:schemeClr val="bg1"/>
                </a:solidFill>
                <a:latin typeface="Arial"/>
                <a:ea typeface="맑은 고딕"/>
                <a:cs typeface="Arial"/>
              </a:rPr>
              <a:t>30/01/2024</a:t>
            </a:r>
            <a:endParaRPr lang="pt-PT" sz="1200" dirty="0">
              <a:solidFill>
                <a:schemeClr val="bg1"/>
              </a:solidFill>
              <a:latin typeface="Arial"/>
              <a:cs typeface="Arial"/>
            </a:endParaRPr>
          </a:p>
        </p:txBody>
      </p:sp>
    </p:spTree>
    <p:extLst>
      <p:ext uri="{BB962C8B-B14F-4D97-AF65-F5344CB8AC3E}">
        <p14:creationId xmlns:p14="http://schemas.microsoft.com/office/powerpoint/2010/main" val="100059872"/>
      </p:ext>
    </p:extLst>
  </p:cSld>
  <p:clrMapOvr>
    <a:masterClrMapping/>
  </p:clrMapOvr>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TotalTime>
  <Words>415</Words>
  <Application>Microsoft Macintosh PowerPoint</Application>
  <PresentationFormat>Ecrã Panorâmico</PresentationFormat>
  <Paragraphs>39</Paragraphs>
  <Slides>8</Slides>
  <Notes>1</Notes>
  <HiddenSlides>0</HiddenSlides>
  <MMClips>0</MMClips>
  <ScaleCrop>false</ScaleCrop>
  <HeadingPairs>
    <vt:vector size="6" baseType="variant">
      <vt:variant>
        <vt:lpstr>Tipos de letra usados</vt:lpstr>
      </vt:variant>
      <vt:variant>
        <vt:i4>6</vt:i4>
      </vt:variant>
      <vt:variant>
        <vt:lpstr>Tema</vt:lpstr>
      </vt:variant>
      <vt:variant>
        <vt:i4>1</vt:i4>
      </vt:variant>
      <vt:variant>
        <vt:lpstr>Títulos dos diapositivos</vt:lpstr>
      </vt:variant>
      <vt:variant>
        <vt:i4>8</vt:i4>
      </vt:variant>
    </vt:vector>
  </HeadingPairs>
  <TitlesOfParts>
    <vt:vector size="15" baseType="lpstr">
      <vt:lpstr>Arial</vt:lpstr>
      <vt:lpstr>Calibri</vt:lpstr>
      <vt:lpstr>Calibri Light</vt:lpstr>
      <vt:lpstr>Times New Roman</vt:lpstr>
      <vt:lpstr>Verdana</vt:lpstr>
      <vt:lpstr>Wingdings</vt:lpstr>
      <vt:lpstr>Tema do Office</vt:lpstr>
      <vt:lpstr>Apresentação do PowerPoint</vt:lpstr>
      <vt:lpstr>Case report PRESENTATION </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Nuno Morujo</dc:creator>
  <cp:lastModifiedBy>Joana Lopes</cp:lastModifiedBy>
  <cp:revision>417</cp:revision>
  <dcterms:created xsi:type="dcterms:W3CDTF">2021-07-01T09:00:46Z</dcterms:created>
  <dcterms:modified xsi:type="dcterms:W3CDTF">2024-01-21T10:15:45Z</dcterms:modified>
</cp:coreProperties>
</file>