
<file path=[Content_Types].xml><?xml version="1.0" encoding="utf-8"?>
<Types xmlns="http://schemas.openxmlformats.org/package/2006/content-types">
  <Default Extension="gif" ContentType="image/gif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54" r:id="rId2"/>
    <p:sldId id="424" r:id="rId3"/>
    <p:sldId id="473" r:id="rId4"/>
    <p:sldId id="429" r:id="rId5"/>
    <p:sldId id="433" r:id="rId6"/>
    <p:sldId id="434" r:id="rId7"/>
    <p:sldId id="373" r:id="rId8"/>
    <p:sldId id="461" r:id="rId9"/>
    <p:sldId id="462" r:id="rId10"/>
    <p:sldId id="440" r:id="rId11"/>
    <p:sldId id="476" r:id="rId12"/>
    <p:sldId id="381" r:id="rId13"/>
    <p:sldId id="475" r:id="rId14"/>
    <p:sldId id="474" r:id="rId15"/>
    <p:sldId id="372" r:id="rId16"/>
    <p:sldId id="411" r:id="rId17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ónio Sampaio Soares" initials="ASS" lastIdx="2" clrIdx="0">
    <p:extLst>
      <p:ext uri="{19B8F6BF-5375-455C-9EA6-DF929625EA0E}">
        <p15:presenceInfo xmlns:p15="http://schemas.microsoft.com/office/powerpoint/2012/main" userId="96f226aa13fa5fd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80" autoAdjust="0"/>
    <p:restoredTop sz="95214" autoAdjust="0"/>
  </p:normalViewPr>
  <p:slideViewPr>
    <p:cSldViewPr snapToGrid="0">
      <p:cViewPr varScale="1">
        <p:scale>
          <a:sx n="85" d="100"/>
          <a:sy n="85" d="100"/>
        </p:scale>
        <p:origin x="586" y="67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806EF1-CB18-47F1-B6F4-773D7CA18BFF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1CF7D-B388-4AB8-B282-DD6A01DD9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267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1CF7D-B388-4AB8-B282-DD6A01DD943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9942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LAST OF CHAPTER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1CF7D-B388-4AB8-B282-DD6A01DD943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4326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LAST OF CHAPTER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1CF7D-B388-4AB8-B282-DD6A01DD943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7410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Picture side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1CF7D-B388-4AB8-B282-DD6A01DD943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1580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Picture side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1CF7D-B388-4AB8-B282-DD6A01DD943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6815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1CF7D-B388-4AB8-B282-DD6A01DD943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24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Picture side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1CF7D-B388-4AB8-B282-DD6A01DD943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3169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Picture side</a:t>
            </a:r>
          </a:p>
          <a:p>
            <a:r>
              <a:rPr lang="en-GB" dirty="0"/>
              <a:t>Combine the graphs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1CF7D-B388-4AB8-B282-DD6A01DD943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4277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Picture side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1CF7D-B388-4AB8-B282-DD6A01DD943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536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Picture side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1CF7D-B388-4AB8-B282-DD6A01DD943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3334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Picture side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1CF7D-B388-4AB8-B282-DD6A01DD943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8175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Picture side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1CF7D-B388-4AB8-B282-DD6A01DD943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032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Picture side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1CF7D-B388-4AB8-B282-DD6A01DD943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357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Picture side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1CF7D-B388-4AB8-B282-DD6A01DD943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5651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Picture side</a:t>
            </a:r>
          </a:p>
          <a:p>
            <a:r>
              <a:rPr lang="en-GB" dirty="0"/>
              <a:t>Combine the graphs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1CF7D-B388-4AB8-B282-DD6A01DD943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4797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Case #2 Pearson correlation coefficient = 0.89</a:t>
            </a:r>
          </a:p>
          <a:p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	Case #2 R</a:t>
            </a:r>
            <a:r>
              <a:rPr lang="pt-PT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statistic = 0.8251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1CF7D-B388-4AB8-B282-DD6A01DD943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854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BCE46A-9649-4C9B-A0F3-58CFF66DE1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D004E15-3EA2-490D-A748-CE6DEB14C2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C70D6A6-5DC6-4F5C-8188-7499ECED2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0D399-FFBC-4B19-85AF-C5121B75B274}" type="datetime1">
              <a:rPr lang="pt-PT" smtClean="0"/>
              <a:t>30/01/2024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D89A060-B2C4-4940-B690-022FAAEB0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E54BA38-7EDB-410B-B305-2FC9D83CA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85370"/>
            <a:ext cx="2743200" cy="365125"/>
          </a:xfrm>
        </p:spPr>
        <p:txBody>
          <a:bodyPr/>
          <a:lstStyle/>
          <a:p>
            <a:fld id="{CB15B165-6999-489B-9D9D-D213052E5079}" type="slidenum">
              <a:rPr lang="pt-PT" smtClean="0"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48032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235161-B629-4FAB-805C-B148620A4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B0839123-434B-4563-ACA0-AE0EABDFEB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836BC439-5072-4783-913E-9A42E0031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1434-C04F-44C2-8493-6314130EA7C7}" type="datetime1">
              <a:rPr lang="pt-PT" smtClean="0"/>
              <a:t>30/01/2024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0EB03BC-373E-4869-838D-223BCC2FA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C37820A-B78A-4196-96A6-E56DEDA4B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0973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7F18D0D-5D77-4F8B-B2A6-4334CDFE9D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289FD026-57E5-4CC4-A14D-5F643C28D4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D5B026E3-AB59-4B9D-B7AF-7807BE648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F69DF-0F06-4A70-BCCB-E0FB509E5F3E}" type="datetime1">
              <a:rPr lang="pt-PT" smtClean="0"/>
              <a:t>30/01/2024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17E087EA-4D33-454C-A610-C5AA000A0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E28B0B46-35F2-4CFE-8D14-2ED752D8B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1382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49F90E-1186-49CE-84C0-BB7BEF340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522CA85B-9057-4D64-82A8-CB9377C2D1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6EC4087E-2E04-4DC1-93D4-07D9C3BE7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DA83F-FCCE-4A10-9FDD-50BCC424FC61}" type="datetime1">
              <a:rPr lang="pt-PT" smtClean="0"/>
              <a:t>30/01/2024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3B84E005-F199-48FA-AFE8-EE0674C13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8651969F-DC31-4AB7-9D55-B817B56DE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0467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63B40A-7734-4C1D-B98A-53788E684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25135CED-08E0-49DE-9379-223ABDDF2F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C029531E-B9EE-40B7-9835-B2ADDA183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C6973-12B0-482C-B952-0116E1BB3628}" type="datetime1">
              <a:rPr lang="pt-PT" smtClean="0"/>
              <a:t>30/01/2024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A7E922CB-DBBC-4AC7-97D5-0FAB05C8B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61DC94B4-3D7D-4853-A051-AD36B845E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7717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6B6D2C-30D8-4295-994A-A287EF20E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5F243E4-66A9-4B1A-A704-6C9F00E30A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84EEDAC-E9A0-4A6F-9068-55E4C8075A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33ACAA63-F2DB-4DF3-A9CC-F653A673B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55BE-205C-4EE5-822D-AF99CA4B04C8}" type="datetime1">
              <a:rPr lang="pt-PT" smtClean="0"/>
              <a:t>30/01/2024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5360D621-35BD-40A5-BE73-42EEA8A19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969A123D-A91F-4884-ACB3-33E847615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0452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B1D159-E01B-40BC-B9A8-9B722A74B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21AD2B7E-AC35-4B35-82E5-3E6BA3FEE4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1C582D70-14F2-4514-998C-C952F6CE02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D59D542C-92BD-4736-97C6-57190B34F8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2C02F575-0608-4FDA-B52D-3904B1FF3A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8169C792-DB83-43C1-ADDD-674C00957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4B01-F2CA-417F-97E0-D415A190F035}" type="datetime1">
              <a:rPr lang="pt-PT" smtClean="0"/>
              <a:t>30/01/2024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8CB2872B-5F41-44FC-B97E-0E6A4EC2E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A4CE9207-C98C-45F5-9BAE-10FBCC6CF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3506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9E7CDA-ACE1-40D5-AE6E-BB0E6190C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973A40D9-1487-491E-8ADE-BB197C955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6E500-7EC8-43E6-9385-4564A7E8A163}" type="datetime1">
              <a:rPr lang="pt-PT" smtClean="0"/>
              <a:t>30/01/2024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7EC92C43-F236-4F75-92A9-BF91B3C49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D8A25423-96F8-43E5-8117-C6BE78822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5550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B44C6AD5-72C1-4935-8C6B-9F5902621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506BD-436F-464D-A382-850CAE2AB05D}" type="datetime1">
              <a:rPr lang="pt-PT" smtClean="0"/>
              <a:t>30/01/2024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99BE1580-F089-421F-863F-5E9FCBA5D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92254E36-308C-4470-8E56-5F5588C7A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7964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031B22-ACFD-48C8-8746-A8B1D95F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B4ECBB8-C5BA-4A70-AF06-6130F8B3E6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F96AC2F9-57E9-40A9-849D-37A2A83CE6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C62F065B-779C-46EA-85B3-251E03C8C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FFC4-73AC-468E-931B-1C8A7AD78A79}" type="datetime1">
              <a:rPr lang="pt-PT" smtClean="0"/>
              <a:t>30/01/2024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A28C53DF-8365-4024-8B1E-E32BA3881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A12B9912-1586-4011-BE64-67CB13B51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3895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2D9A40-FFDC-487B-9E23-377AAE45B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25C3E3CD-B0B7-4B49-88E0-5EF10DEF2D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C703ED39-1CD6-4FBF-B824-32DC8F13C5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5CF1B69F-1BCB-40B3-8E21-BEDE7EF43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52C4D-BB64-4384-B92E-BE9A3DD64D39}" type="datetime1">
              <a:rPr lang="pt-PT" smtClean="0"/>
              <a:t>30/01/2024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CF192985-1F51-45DF-A5A1-E81377FD7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C6616147-F75E-48A2-9E97-AF16B7EAD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8650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E36D22EF-315F-447D-8C28-7ACCD1C50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D770A577-C078-4AE2-B63B-11CC39FF7E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6081B38A-7843-49C8-83FE-DFD797F73E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00A67-3AA6-4567-B52F-D669359D0BE9}" type="datetime1">
              <a:rPr lang="pt-PT" smtClean="0"/>
              <a:t>30/01/2024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3B42DED5-CF9C-4EAB-B829-7BFE4F5D38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0668EDD4-7ACA-4CFD-8208-F15CA7496D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5B165-6999-489B-9D9D-D213052E5079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3659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huggingface.co/spaces/asampaiosoares/fluorescence_id_app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microsoft.com/office/2007/relationships/media" Target="../media/media2.mp4"/><Relationship Id="rId7" Type="http://schemas.openxmlformats.org/officeDocument/2006/relationships/image" Target="../media/image18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3.png"/><Relationship Id="rId4" Type="http://schemas.openxmlformats.org/officeDocument/2006/relationships/video" Target="../media/media2.mp4"/><Relationship Id="rId9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ull page with uclh">
            <a:extLst>
              <a:ext uri="{FF2B5EF4-FFF2-40B4-BE49-F238E27FC236}">
                <a16:creationId xmlns:a16="http://schemas.microsoft.com/office/drawing/2014/main" id="{656BBDEC-E6E9-4657-B3AF-423E00133C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4" t="18426" r="3985" b="66227"/>
          <a:stretch/>
        </p:blipFill>
        <p:spPr bwMode="auto">
          <a:xfrm>
            <a:off x="0" y="1735247"/>
            <a:ext cx="12192000" cy="312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379F5138-06F5-4CEE-8653-82F704DEA9CE}"/>
              </a:ext>
            </a:extLst>
          </p:cNvPr>
          <p:cNvSpPr txBox="1"/>
          <p:nvPr/>
        </p:nvSpPr>
        <p:spPr>
          <a:xfrm>
            <a:off x="0" y="2548781"/>
            <a:ext cx="1219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Multisensor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perfusion assessment cohort study</a:t>
            </a:r>
            <a:b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Towards standardized fluorescence angiography </a:t>
            </a:r>
          </a:p>
          <a:p>
            <a:pPr algn="ctr"/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colorectal surgery</a:t>
            </a:r>
            <a:endParaRPr lang="pt-PT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AF5A784-09BC-4EE3-8D71-D7AA924DD37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7" t="15077" r="9952" b="13678"/>
          <a:stretch/>
        </p:blipFill>
        <p:spPr>
          <a:xfrm>
            <a:off x="10364807" y="99106"/>
            <a:ext cx="1757611" cy="81264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477F6D9-7200-4681-A5DA-9B158AAB2424}"/>
              </a:ext>
            </a:extLst>
          </p:cNvPr>
          <p:cNvSpPr/>
          <p:nvPr/>
        </p:nvSpPr>
        <p:spPr>
          <a:xfrm>
            <a:off x="3138039" y="4858280"/>
            <a:ext cx="591591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800" i="1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AS Soares, S Bano, NT Clancy, D </a:t>
            </a:r>
            <a:r>
              <a:rPr lang="en-GB" sz="1800" i="1" kern="1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Stoyanov</a:t>
            </a:r>
            <a:r>
              <a:rPr lang="en-GB" sz="1800" i="1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LB Lovat, M Chand 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b="1" dirty="0"/>
          </a:p>
          <a:p>
            <a:pPr algn="ctr"/>
            <a:endParaRPr lang="pt-PT" b="1" dirty="0"/>
          </a:p>
          <a:p>
            <a:pPr algn="ctr"/>
            <a:r>
              <a:rPr lang="pt-PT" b="1" dirty="0"/>
              <a:t>Prémio científico Hospital Prof. Dr. Fernando Fonseca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2C53B66-CF31-4597-B5CF-D2BD6F2F5DE9}"/>
              </a:ext>
            </a:extLst>
          </p:cNvPr>
          <p:cNvSpPr/>
          <p:nvPr/>
        </p:nvSpPr>
        <p:spPr>
          <a:xfrm>
            <a:off x="5511541" y="6017673"/>
            <a:ext cx="1168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30 Jan 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C312BF-15F0-4F36-A3D4-95C464816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1</a:t>
            </a:fld>
            <a:endParaRPr lang="pt-PT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3062DF-051D-843C-BBB5-4EE0AC3141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169" y="267302"/>
            <a:ext cx="2657475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786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ixaDeTexto 8">
            <a:extLst>
              <a:ext uri="{FF2B5EF4-FFF2-40B4-BE49-F238E27FC236}">
                <a16:creationId xmlns:a16="http://schemas.microsoft.com/office/drawing/2014/main" id="{0D50CE65-DA60-4184-AADC-8B25A500AAF6}"/>
              </a:ext>
            </a:extLst>
          </p:cNvPr>
          <p:cNvSpPr txBox="1"/>
          <p:nvPr/>
        </p:nvSpPr>
        <p:spPr>
          <a:xfrm>
            <a:off x="989479" y="6285315"/>
            <a:ext cx="10512239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Correlação positiva forte (0.73) entre intensidade de fluorescência e saturação de oxigénio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7A20EC-5C98-46A7-BC40-F89E67098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10</a:t>
            </a:fld>
            <a:endParaRPr lang="pt-PT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B47E2A-A6E7-A548-76F0-3613B7F377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7" t="15077" r="9952" b="13678"/>
          <a:stretch/>
        </p:blipFill>
        <p:spPr>
          <a:xfrm>
            <a:off x="11185208" y="85812"/>
            <a:ext cx="883422" cy="408456"/>
          </a:xfrm>
          <a:prstGeom prst="rect">
            <a:avLst/>
          </a:prstGeom>
        </p:spPr>
      </p:pic>
      <p:sp>
        <p:nvSpPr>
          <p:cNvPr id="4" name="CaixaDeTexto 8">
            <a:extLst>
              <a:ext uri="{FF2B5EF4-FFF2-40B4-BE49-F238E27FC236}">
                <a16:creationId xmlns:a16="http://schemas.microsoft.com/office/drawing/2014/main" id="{CBE43DFC-C2C0-8B9D-837B-5271B638D27F}"/>
              </a:ext>
            </a:extLst>
          </p:cNvPr>
          <p:cNvSpPr txBox="1"/>
          <p:nvPr/>
        </p:nvSpPr>
        <p:spPr>
          <a:xfrm>
            <a:off x="0" y="503329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Resultados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CD0EC9-4A02-EEF0-580F-F92EC010AB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753" y="138988"/>
            <a:ext cx="1890432" cy="338787"/>
          </a:xfrm>
          <a:prstGeom prst="rect">
            <a:avLst/>
          </a:prstGeom>
        </p:spPr>
      </p:pic>
      <p:pic>
        <p:nvPicPr>
          <p:cNvPr id="15" name="Picture 14" descr="A graph showing the amount of oxygen saturation&#10;&#10;Description automatically generated">
            <a:extLst>
              <a:ext uri="{FF2B5EF4-FFF2-40B4-BE49-F238E27FC236}">
                <a16:creationId xmlns:a16="http://schemas.microsoft.com/office/drawing/2014/main" id="{9DD3727F-C45C-90FC-5D70-C1CF47C689F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54"/>
          <a:stretch/>
        </p:blipFill>
        <p:spPr>
          <a:xfrm>
            <a:off x="989479" y="1489319"/>
            <a:ext cx="10203079" cy="436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504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7A20EC-5C98-46A7-BC40-F89E67098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11</a:t>
            </a:fld>
            <a:endParaRPr lang="pt-PT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B47E2A-A6E7-A548-76F0-3613B7F377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7" t="15077" r="9952" b="13678"/>
          <a:stretch/>
        </p:blipFill>
        <p:spPr>
          <a:xfrm>
            <a:off x="11185208" y="85812"/>
            <a:ext cx="883422" cy="408456"/>
          </a:xfrm>
          <a:prstGeom prst="rect">
            <a:avLst/>
          </a:prstGeom>
        </p:spPr>
      </p:pic>
      <p:sp>
        <p:nvSpPr>
          <p:cNvPr id="4" name="CaixaDeTexto 8">
            <a:extLst>
              <a:ext uri="{FF2B5EF4-FFF2-40B4-BE49-F238E27FC236}">
                <a16:creationId xmlns:a16="http://schemas.microsoft.com/office/drawing/2014/main" id="{CBE43DFC-C2C0-8B9D-837B-5271B638D27F}"/>
              </a:ext>
            </a:extLst>
          </p:cNvPr>
          <p:cNvSpPr txBox="1"/>
          <p:nvPr/>
        </p:nvSpPr>
        <p:spPr>
          <a:xfrm>
            <a:off x="0" y="503329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Conclusão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CD0EC9-4A02-EEF0-580F-F92EC010AB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753" y="138988"/>
            <a:ext cx="1890432" cy="338787"/>
          </a:xfrm>
          <a:prstGeom prst="rect">
            <a:avLst/>
          </a:prstGeom>
        </p:spPr>
      </p:pic>
      <p:sp>
        <p:nvSpPr>
          <p:cNvPr id="6" name="CaixaDeTexto 8">
            <a:extLst>
              <a:ext uri="{FF2B5EF4-FFF2-40B4-BE49-F238E27FC236}">
                <a16:creationId xmlns:a16="http://schemas.microsoft.com/office/drawing/2014/main" id="{28A2F418-E986-9F9B-EE7A-B45575528162}"/>
              </a:ext>
            </a:extLst>
          </p:cNvPr>
          <p:cNvSpPr txBox="1"/>
          <p:nvPr/>
        </p:nvSpPr>
        <p:spPr>
          <a:xfrm>
            <a:off x="579506" y="2255719"/>
            <a:ext cx="1148912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Usando uma metodologia de emparelhamento de imagens NIR e MSI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Intensidade de fluorescência tem correlação positiva forte com saturação de O</a:t>
            </a:r>
            <a:r>
              <a:rPr lang="pt-PT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desenvolvimento de soluções tecnológicas baseadas na análise da fluorescência</a:t>
            </a:r>
          </a:p>
          <a:p>
            <a:endParaRPr lang="pt-PT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94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DA5F8992-C762-45E0-A751-D546EBDBFA1F}"/>
              </a:ext>
            </a:extLst>
          </p:cNvPr>
          <p:cNvSpPr txBox="1"/>
          <p:nvPr/>
        </p:nvSpPr>
        <p:spPr>
          <a:xfrm>
            <a:off x="319029" y="1495012"/>
            <a:ext cx="1021304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>
                <a:latin typeface="Arial" panose="020B0604020202020204" pitchFamily="34" charset="0"/>
                <a:cs typeface="Arial" panose="020B0604020202020204" pitchFamily="34" charset="0"/>
              </a:rPr>
              <a:t>App para detecção de tecido perfundido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4FC095-45C2-4AF4-8E63-5660A7940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12</a:t>
            </a:fld>
            <a:endParaRPr lang="pt-PT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C19750B-BD70-4965-A09A-5F37B0957A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064" t="37637" r="23956" b="26414"/>
          <a:stretch/>
        </p:blipFill>
        <p:spPr>
          <a:xfrm>
            <a:off x="4849035" y="2074638"/>
            <a:ext cx="6777884" cy="38092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C0C24C2-E340-4C25-9FC8-3319029DD6A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68"/>
          <a:stretch/>
        </p:blipFill>
        <p:spPr>
          <a:xfrm>
            <a:off x="1320108" y="3006850"/>
            <a:ext cx="3418018" cy="218851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3E3116-DEFB-435C-B98C-3B71782CDDBA}"/>
              </a:ext>
            </a:extLst>
          </p:cNvPr>
          <p:cNvSpPr txBox="1"/>
          <p:nvPr/>
        </p:nvSpPr>
        <p:spPr>
          <a:xfrm>
            <a:off x="9282391" y="5952840"/>
            <a:ext cx="2499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Deep neural network architecture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332DC4-B137-44FF-8FF2-FF4DE755C56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68"/>
          <a:stretch/>
        </p:blipFill>
        <p:spPr>
          <a:xfrm>
            <a:off x="1320108" y="3006849"/>
            <a:ext cx="3418018" cy="2188511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DE34791-F19D-0355-E27C-0277F9D1423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7" t="15077" r="9952" b="13678"/>
          <a:stretch/>
        </p:blipFill>
        <p:spPr>
          <a:xfrm>
            <a:off x="11185208" y="85812"/>
            <a:ext cx="883422" cy="408456"/>
          </a:xfrm>
          <a:prstGeom prst="rect">
            <a:avLst/>
          </a:prstGeom>
        </p:spPr>
      </p:pic>
      <p:sp>
        <p:nvSpPr>
          <p:cNvPr id="5" name="CaixaDeTexto 8">
            <a:extLst>
              <a:ext uri="{FF2B5EF4-FFF2-40B4-BE49-F238E27FC236}">
                <a16:creationId xmlns:a16="http://schemas.microsoft.com/office/drawing/2014/main" id="{3814D6F4-062B-AD1F-8E72-7882DB47454D}"/>
              </a:ext>
            </a:extLst>
          </p:cNvPr>
          <p:cNvSpPr txBox="1"/>
          <p:nvPr/>
        </p:nvSpPr>
        <p:spPr>
          <a:xfrm>
            <a:off x="0" y="503329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Próximos passos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1F67958-21BF-2065-8B59-90333A350B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753" y="138988"/>
            <a:ext cx="1890432" cy="33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324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DA5F8992-C762-45E0-A751-D546EBDBFA1F}"/>
              </a:ext>
            </a:extLst>
          </p:cNvPr>
          <p:cNvSpPr txBox="1"/>
          <p:nvPr/>
        </p:nvSpPr>
        <p:spPr>
          <a:xfrm>
            <a:off x="319029" y="1495012"/>
            <a:ext cx="1021304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>
                <a:latin typeface="Arial" panose="020B0604020202020204" pitchFamily="34" charset="0"/>
                <a:cs typeface="Arial" panose="020B0604020202020204" pitchFamily="34" charset="0"/>
              </a:rPr>
              <a:t>App para detecção de tecido perfundido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4FC095-45C2-4AF4-8E63-5660A7940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13</a:t>
            </a:fld>
            <a:endParaRPr lang="pt-P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E34791-F19D-0355-E27C-0277F9D1423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7" t="15077" r="9952" b="13678"/>
          <a:stretch/>
        </p:blipFill>
        <p:spPr>
          <a:xfrm>
            <a:off x="11185208" y="85812"/>
            <a:ext cx="883422" cy="408456"/>
          </a:xfrm>
          <a:prstGeom prst="rect">
            <a:avLst/>
          </a:prstGeom>
        </p:spPr>
      </p:pic>
      <p:sp>
        <p:nvSpPr>
          <p:cNvPr id="5" name="CaixaDeTexto 8">
            <a:extLst>
              <a:ext uri="{FF2B5EF4-FFF2-40B4-BE49-F238E27FC236}">
                <a16:creationId xmlns:a16="http://schemas.microsoft.com/office/drawing/2014/main" id="{3814D6F4-062B-AD1F-8E72-7882DB47454D}"/>
              </a:ext>
            </a:extLst>
          </p:cNvPr>
          <p:cNvSpPr txBox="1"/>
          <p:nvPr/>
        </p:nvSpPr>
        <p:spPr>
          <a:xfrm>
            <a:off x="0" y="503329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Próximos passos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1F67958-21BF-2065-8B59-90333A350B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753" y="138988"/>
            <a:ext cx="1890432" cy="3387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0CA1C22-7FD7-D6D4-868D-83A88DAA9BB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27" t="14836" r="55147" b="44118"/>
          <a:stretch/>
        </p:blipFill>
        <p:spPr>
          <a:xfrm>
            <a:off x="319029" y="2126728"/>
            <a:ext cx="11192925" cy="323626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2908549-326B-F384-2D6E-89064B9B08F6}"/>
              </a:ext>
            </a:extLst>
          </p:cNvPr>
          <p:cNvSpPr txBox="1"/>
          <p:nvPr/>
        </p:nvSpPr>
        <p:spPr>
          <a:xfrm>
            <a:off x="1810870" y="5601013"/>
            <a:ext cx="90095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hlinkClick r:id="rId6"/>
              </a:rPr>
              <a:t>https://huggingface.co/spaces/asampaiosoares/fluorescence_id_app</a:t>
            </a:r>
            <a:endParaRPr lang="en-GB" dirty="0"/>
          </a:p>
          <a:p>
            <a:pPr algn="ctr"/>
            <a:r>
              <a:rPr lang="en-US" dirty="0"/>
              <a:t>Fluorescence angiography classification in colorectal surgery -- A preliminary report, </a:t>
            </a:r>
            <a:r>
              <a:rPr lang="en-US" dirty="0" err="1"/>
              <a:t>arXiv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8980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ull page with uclh">
            <a:extLst>
              <a:ext uri="{FF2B5EF4-FFF2-40B4-BE49-F238E27FC236}">
                <a16:creationId xmlns:a16="http://schemas.microsoft.com/office/drawing/2014/main" id="{656BBDEC-E6E9-4657-B3AF-423E00133C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4" t="18426" r="3985" b="66227"/>
          <a:stretch/>
        </p:blipFill>
        <p:spPr bwMode="auto">
          <a:xfrm>
            <a:off x="0" y="1735247"/>
            <a:ext cx="12192000" cy="312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379F5138-06F5-4CEE-8653-82F704DEA9CE}"/>
              </a:ext>
            </a:extLst>
          </p:cNvPr>
          <p:cNvSpPr txBox="1"/>
          <p:nvPr/>
        </p:nvSpPr>
        <p:spPr>
          <a:xfrm>
            <a:off x="0" y="2548781"/>
            <a:ext cx="1219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Multisensor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perfusion assessment cohort study</a:t>
            </a:r>
            <a:b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Towards standardized fluorescence angiography </a:t>
            </a:r>
          </a:p>
          <a:p>
            <a:pPr algn="ctr"/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colorectal surgery</a:t>
            </a:r>
            <a:endParaRPr lang="pt-PT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AF5A784-09BC-4EE3-8D71-D7AA924DD37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7" t="15077" r="9952" b="13678"/>
          <a:stretch/>
        </p:blipFill>
        <p:spPr>
          <a:xfrm>
            <a:off x="10364807" y="99106"/>
            <a:ext cx="1757611" cy="81264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477F6D9-7200-4681-A5DA-9B158AAB2424}"/>
              </a:ext>
            </a:extLst>
          </p:cNvPr>
          <p:cNvSpPr/>
          <p:nvPr/>
        </p:nvSpPr>
        <p:spPr>
          <a:xfrm>
            <a:off x="3138039" y="4858280"/>
            <a:ext cx="591591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800" i="1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AS Soares, S Bano, NT Clancy, D </a:t>
            </a:r>
            <a:r>
              <a:rPr lang="en-GB" sz="1800" i="1" kern="100" dirty="0" err="1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Stoyanov</a:t>
            </a:r>
            <a:r>
              <a:rPr lang="en-GB" sz="1800" i="1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LB Lovat, M Chand 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b="1" dirty="0"/>
          </a:p>
          <a:p>
            <a:pPr algn="ctr"/>
            <a:endParaRPr lang="pt-PT" b="1" dirty="0"/>
          </a:p>
          <a:p>
            <a:pPr algn="ctr"/>
            <a:r>
              <a:rPr lang="pt-PT" b="1" dirty="0"/>
              <a:t>Prémio científico Hospital Prof. Dr. Fernando Fonseca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2C53B66-CF31-4597-B5CF-D2BD6F2F5DE9}"/>
              </a:ext>
            </a:extLst>
          </p:cNvPr>
          <p:cNvSpPr/>
          <p:nvPr/>
        </p:nvSpPr>
        <p:spPr>
          <a:xfrm>
            <a:off x="5511541" y="6017673"/>
            <a:ext cx="1168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30 Jan 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C312BF-15F0-4F36-A3D4-95C464816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14</a:t>
            </a:fld>
            <a:endParaRPr lang="pt-PT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3062DF-051D-843C-BBB5-4EE0AC3141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169" y="267302"/>
            <a:ext cx="2657475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283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DA5F8992-C762-45E0-A751-D546EBDBFA1F}"/>
              </a:ext>
            </a:extLst>
          </p:cNvPr>
          <p:cNvSpPr txBox="1"/>
          <p:nvPr/>
        </p:nvSpPr>
        <p:spPr>
          <a:xfrm>
            <a:off x="948286" y="1501102"/>
            <a:ext cx="8349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>
                <a:latin typeface="Arial" panose="020B0604020202020204" pitchFamily="34" charset="0"/>
                <a:cs typeface="Arial" panose="020B0604020202020204" pitchFamily="34" charset="0"/>
              </a:rPr>
              <a:t>Calibração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VID_20190517_124952">
            <a:hlinkClick r:id="" action="ppaction://media"/>
            <a:extLst>
              <a:ext uri="{FF2B5EF4-FFF2-40B4-BE49-F238E27FC236}">
                <a16:creationId xmlns:a16="http://schemas.microsoft.com/office/drawing/2014/main" id="{5949F8D6-2AE7-422B-9CD1-EE492037612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04658" y="2740051"/>
            <a:ext cx="3138136" cy="386164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19CE52-2079-46CD-8972-2BA4D6499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15</a:t>
            </a:fld>
            <a:endParaRPr lang="pt-PT" dirty="0"/>
          </a:p>
        </p:txBody>
      </p:sp>
      <p:pic>
        <p:nvPicPr>
          <p:cNvPr id="3" name="camera calibration_matlab">
            <a:hlinkClick r:id="" action="ppaction://media"/>
            <a:extLst>
              <a:ext uri="{FF2B5EF4-FFF2-40B4-BE49-F238E27FC236}">
                <a16:creationId xmlns:a16="http://schemas.microsoft.com/office/drawing/2014/main" id="{AB3DE486-9A9C-460F-9388-E57F53CB83C3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18887" r="742" b="8501"/>
          <a:stretch/>
        </p:blipFill>
        <p:spPr>
          <a:xfrm>
            <a:off x="4294207" y="1801146"/>
            <a:ext cx="7496354" cy="48005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55E55ED-B985-48CC-15BB-85773C06D54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7" t="15077" r="9952" b="13678"/>
          <a:stretch/>
        </p:blipFill>
        <p:spPr>
          <a:xfrm>
            <a:off x="11185208" y="85812"/>
            <a:ext cx="883422" cy="408456"/>
          </a:xfrm>
          <a:prstGeom prst="rect">
            <a:avLst/>
          </a:prstGeom>
        </p:spPr>
      </p:pic>
      <p:sp>
        <p:nvSpPr>
          <p:cNvPr id="5" name="CaixaDeTexto 8">
            <a:extLst>
              <a:ext uri="{FF2B5EF4-FFF2-40B4-BE49-F238E27FC236}">
                <a16:creationId xmlns:a16="http://schemas.microsoft.com/office/drawing/2014/main" id="{CACA53E1-251E-D884-4A7B-6A7637D9EBC9}"/>
              </a:ext>
            </a:extLst>
          </p:cNvPr>
          <p:cNvSpPr txBox="1"/>
          <p:nvPr/>
        </p:nvSpPr>
        <p:spPr>
          <a:xfrm>
            <a:off x="0" y="503329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Métodos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4B5445-8135-10AC-BB7B-9900E4662C4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753" y="138988"/>
            <a:ext cx="1890432" cy="33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037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5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1352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49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 mute="1" showWhenStopped="0">
                <p:cTn id="15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DA5F8992-C762-45E0-A751-D546EBDBFA1F}"/>
              </a:ext>
            </a:extLst>
          </p:cNvPr>
          <p:cNvSpPr txBox="1"/>
          <p:nvPr/>
        </p:nvSpPr>
        <p:spPr>
          <a:xfrm>
            <a:off x="301514" y="1293599"/>
            <a:ext cx="1021304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>
                <a:latin typeface="Arial" panose="020B0604020202020204" pitchFamily="34" charset="0"/>
                <a:cs typeface="Arial" panose="020B0604020202020204" pitchFamily="34" charset="0"/>
              </a:rPr>
              <a:t>Amostragem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PixelAnnotationTool software</a:t>
            </a:r>
          </a:p>
          <a:p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github.com/abreheret/PixelAnnotationTool</a:t>
            </a: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endParaRPr lang="pt-P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33D379-8833-4B04-A41A-B68D478F1031}"/>
              </a:ext>
            </a:extLst>
          </p:cNvPr>
          <p:cNvSpPr txBox="1"/>
          <p:nvPr/>
        </p:nvSpPr>
        <p:spPr>
          <a:xfrm>
            <a:off x="3898325" y="6043222"/>
            <a:ext cx="4680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Caso #2 – </a:t>
            </a:r>
            <a:r>
              <a:rPr lang="en-GB" dirty="0" err="1"/>
              <a:t>imagem</a:t>
            </a:r>
            <a:r>
              <a:rPr lang="en-GB" dirty="0"/>
              <a:t> </a:t>
            </a:r>
            <a:r>
              <a:rPr lang="en-GB" dirty="0" err="1"/>
              <a:t>não</a:t>
            </a:r>
            <a:r>
              <a:rPr lang="en-GB" dirty="0"/>
              <a:t> </a:t>
            </a:r>
            <a:r>
              <a:rPr lang="en-GB" dirty="0" err="1"/>
              <a:t>calibrada</a:t>
            </a:r>
            <a:r>
              <a:rPr lang="en-GB" dirty="0"/>
              <a:t> do </a:t>
            </a:r>
            <a:r>
              <a:rPr lang="en-GB" dirty="0" err="1"/>
              <a:t>cólon</a:t>
            </a:r>
            <a:r>
              <a:rPr lang="en-GB" dirty="0"/>
              <a:t>, </a:t>
            </a:r>
            <a:r>
              <a:rPr lang="en-GB" dirty="0" err="1"/>
              <a:t>câmara</a:t>
            </a:r>
            <a:r>
              <a:rPr lang="en-GB" dirty="0"/>
              <a:t> </a:t>
            </a:r>
            <a:r>
              <a:rPr lang="en-GB" i="1" dirty="0"/>
              <a:t>near infra red</a:t>
            </a:r>
            <a:r>
              <a:rPr lang="en-GB" dirty="0"/>
              <a:t>, </a:t>
            </a:r>
            <a:r>
              <a:rPr lang="en-GB" dirty="0" err="1"/>
              <a:t>máscara</a:t>
            </a:r>
            <a:endParaRPr lang="en-GB" dirty="0"/>
          </a:p>
        </p:txBody>
      </p:sp>
      <p:pic>
        <p:nvPicPr>
          <p:cNvPr id="6" name="Picture 5" descr="A close up of food&#10;&#10;Description automatically generated">
            <a:extLst>
              <a:ext uri="{FF2B5EF4-FFF2-40B4-BE49-F238E27FC236}">
                <a16:creationId xmlns:a16="http://schemas.microsoft.com/office/drawing/2014/main" id="{B6201FA9-6FEA-4AC4-977E-9BBA393F8C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4" t="9564" r="12096" b="5265"/>
          <a:stretch/>
        </p:blipFill>
        <p:spPr>
          <a:xfrm>
            <a:off x="3698297" y="2780644"/>
            <a:ext cx="5080915" cy="3243493"/>
          </a:xfrm>
          <a:prstGeom prst="rect">
            <a:avLst/>
          </a:prstGeom>
        </p:spPr>
      </p:pic>
      <p:pic>
        <p:nvPicPr>
          <p:cNvPr id="10" name="Picture 9" descr="A picture containing animal&#10;&#10;Description automatically generated">
            <a:extLst>
              <a:ext uri="{FF2B5EF4-FFF2-40B4-BE49-F238E27FC236}">
                <a16:creationId xmlns:a16="http://schemas.microsoft.com/office/drawing/2014/main" id="{F2F75D0A-9A72-4A89-8EE6-FC79ABF24EE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6" t="9024" r="11791" b="5063"/>
          <a:stretch/>
        </p:blipFill>
        <p:spPr>
          <a:xfrm>
            <a:off x="3698297" y="2780644"/>
            <a:ext cx="5080916" cy="324349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93D777-D13A-461E-82EB-AE31CEEFE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16</a:t>
            </a:fld>
            <a:endParaRPr lang="pt-PT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B0B2FA-0B07-714E-D1FE-AB5A68695C5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7" t="15077" r="9952" b="13678"/>
          <a:stretch/>
        </p:blipFill>
        <p:spPr>
          <a:xfrm>
            <a:off x="11185208" y="85812"/>
            <a:ext cx="883422" cy="408456"/>
          </a:xfrm>
          <a:prstGeom prst="rect">
            <a:avLst/>
          </a:prstGeom>
        </p:spPr>
      </p:pic>
      <p:sp>
        <p:nvSpPr>
          <p:cNvPr id="4" name="CaixaDeTexto 8">
            <a:extLst>
              <a:ext uri="{FF2B5EF4-FFF2-40B4-BE49-F238E27FC236}">
                <a16:creationId xmlns:a16="http://schemas.microsoft.com/office/drawing/2014/main" id="{6CDF47E8-512E-3856-F974-714005395008}"/>
              </a:ext>
            </a:extLst>
          </p:cNvPr>
          <p:cNvSpPr txBox="1"/>
          <p:nvPr/>
        </p:nvSpPr>
        <p:spPr>
          <a:xfrm>
            <a:off x="0" y="503329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Métodos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1F8436-0F34-3994-6ACF-FCC8DBA7C3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753" y="138988"/>
            <a:ext cx="1890432" cy="33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28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1201160-D9BE-4923-A253-C06CA5E3B6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7" t="15077" r="9952" b="13678"/>
          <a:stretch/>
        </p:blipFill>
        <p:spPr>
          <a:xfrm>
            <a:off x="11185208" y="85812"/>
            <a:ext cx="883422" cy="408456"/>
          </a:xfrm>
          <a:prstGeom prst="rect">
            <a:avLst/>
          </a:prstGeom>
        </p:spPr>
      </p:pic>
      <p:sp>
        <p:nvSpPr>
          <p:cNvPr id="11" name="CaixaDeTexto 8">
            <a:extLst>
              <a:ext uri="{FF2B5EF4-FFF2-40B4-BE49-F238E27FC236}">
                <a16:creationId xmlns:a16="http://schemas.microsoft.com/office/drawing/2014/main" id="{8C48FE08-E53A-4BF5-806E-61FA0DB38534}"/>
              </a:ext>
            </a:extLst>
          </p:cNvPr>
          <p:cNvSpPr txBox="1"/>
          <p:nvPr/>
        </p:nvSpPr>
        <p:spPr>
          <a:xfrm>
            <a:off x="0" y="503329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Estrutura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AE2E980-E869-4C54-AE63-63C01489324D}"/>
              </a:ext>
            </a:extLst>
          </p:cNvPr>
          <p:cNvSpPr/>
          <p:nvPr/>
        </p:nvSpPr>
        <p:spPr>
          <a:xfrm>
            <a:off x="1015670" y="1821901"/>
            <a:ext cx="6613374" cy="2793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Introdução</a:t>
            </a:r>
          </a:p>
          <a:p>
            <a:pPr>
              <a:lnSpc>
                <a:spcPct val="150000"/>
              </a:lnSpc>
            </a:pP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Métodos</a:t>
            </a:r>
          </a:p>
          <a:p>
            <a:pPr>
              <a:lnSpc>
                <a:spcPct val="150000"/>
              </a:lnSpc>
            </a:pP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</a:p>
          <a:p>
            <a:pPr>
              <a:lnSpc>
                <a:spcPct val="150000"/>
              </a:lnSpc>
            </a:pP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Conclusão</a:t>
            </a:r>
          </a:p>
          <a:p>
            <a:pPr>
              <a:lnSpc>
                <a:spcPct val="150000"/>
              </a:lnSpc>
            </a:pP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Próximos passos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ACBFA6-189D-49CE-9DE8-5E5E5A4CE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2</a:t>
            </a:fld>
            <a:endParaRPr lang="pt-PT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9EC8E1-DFF1-612E-8708-D72139AE4A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753" y="138988"/>
            <a:ext cx="1890432" cy="33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998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1201160-D9BE-4923-A253-C06CA5E3B6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7" t="15077" r="9952" b="13678"/>
          <a:stretch/>
        </p:blipFill>
        <p:spPr>
          <a:xfrm>
            <a:off x="11185208" y="85812"/>
            <a:ext cx="883422" cy="408456"/>
          </a:xfrm>
          <a:prstGeom prst="rect">
            <a:avLst/>
          </a:prstGeom>
        </p:spPr>
      </p:pic>
      <p:sp>
        <p:nvSpPr>
          <p:cNvPr id="11" name="CaixaDeTexto 8">
            <a:extLst>
              <a:ext uri="{FF2B5EF4-FFF2-40B4-BE49-F238E27FC236}">
                <a16:creationId xmlns:a16="http://schemas.microsoft.com/office/drawing/2014/main" id="{8C48FE08-E53A-4BF5-806E-61FA0DB38534}"/>
              </a:ext>
            </a:extLst>
          </p:cNvPr>
          <p:cNvSpPr txBox="1"/>
          <p:nvPr/>
        </p:nvSpPr>
        <p:spPr>
          <a:xfrm>
            <a:off x="0" y="503329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Introdução</a:t>
            </a:r>
          </a:p>
        </p:txBody>
      </p:sp>
      <p:pic>
        <p:nvPicPr>
          <p:cNvPr id="6" name="Picture 5" descr="A picture containing cookie cutter, text&#10;&#10;Description automatically generated">
            <a:extLst>
              <a:ext uri="{FF2B5EF4-FFF2-40B4-BE49-F238E27FC236}">
                <a16:creationId xmlns:a16="http://schemas.microsoft.com/office/drawing/2014/main" id="{40F7514E-3FD9-4451-828F-54B95766DB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79" y="1919478"/>
            <a:ext cx="4924454" cy="393956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AE2E980-E869-4C54-AE63-63C01489324D}"/>
              </a:ext>
            </a:extLst>
          </p:cNvPr>
          <p:cNvSpPr/>
          <p:nvPr/>
        </p:nvSpPr>
        <p:spPr>
          <a:xfrm>
            <a:off x="549505" y="2243243"/>
            <a:ext cx="6613374" cy="3093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Ainda é comum hoje em dia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5.5 - 15.6% </a:t>
            </a:r>
            <a:r>
              <a:rPr lang="pt-PT" sz="1100" i="1" dirty="0">
                <a:latin typeface="Arial" panose="020B0604020202020204" pitchFamily="34" charset="0"/>
                <a:cs typeface="Arial" panose="020B0604020202020204" pitchFamily="34" charset="0"/>
              </a:rPr>
              <a:t>(ESCP Rectal Cancer Audit, Col Disease, 2018) </a:t>
            </a:r>
          </a:p>
          <a:p>
            <a:pPr>
              <a:lnSpc>
                <a:spcPct val="150000"/>
              </a:lnSpc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Elevada mortalidade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19.7% aos 90 dias se reoperado </a:t>
            </a:r>
            <a:r>
              <a:rPr lang="pt-PT" sz="1100" i="1" dirty="0">
                <a:latin typeface="Arial" panose="020B0604020202020204" pitchFamily="34" charset="0"/>
                <a:cs typeface="Arial" panose="020B0604020202020204" pitchFamily="34" charset="0"/>
              </a:rPr>
              <a:t>(NELA 2018)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PT" sz="1200" i="1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Elevado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custo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£1.1 a £3.5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milhões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libras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anualmente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(Ashraf, Col Disease, 2013)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B28EACB-C6D7-475F-9840-84B337EFCAB5}"/>
              </a:ext>
            </a:extLst>
          </p:cNvPr>
          <p:cNvSpPr/>
          <p:nvPr/>
        </p:nvSpPr>
        <p:spPr>
          <a:xfrm>
            <a:off x="141925" y="1630553"/>
            <a:ext cx="4120039" cy="577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>
                <a:latin typeface="Arial" panose="020B0604020202020204" pitchFamily="34" charset="0"/>
                <a:cs typeface="Arial" panose="020B0604020202020204" pitchFamily="34" charset="0"/>
              </a:rPr>
              <a:t>Deiscência da anastomose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ACBFA6-189D-49CE-9DE8-5E5E5A4CE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3</a:t>
            </a:fld>
            <a:endParaRPr lang="pt-PT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9EC8E1-DFF1-612E-8708-D72139AE4A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753" y="138988"/>
            <a:ext cx="1890432" cy="33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312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D6E0A7E-6C51-4A8C-AFDC-7C95BDCD48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3025" y="1125504"/>
            <a:ext cx="4395605" cy="498168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066115E-AB12-4893-AFDD-D7C821AE8D18}"/>
              </a:ext>
            </a:extLst>
          </p:cNvPr>
          <p:cNvSpPr txBox="1"/>
          <p:nvPr/>
        </p:nvSpPr>
        <p:spPr>
          <a:xfrm>
            <a:off x="315455" y="1344957"/>
            <a:ext cx="735757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Fatores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vasculares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são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fundamentais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/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Cólon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esquerdo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é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vascularizado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mesentérica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inferior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A. marginal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Decisão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ponto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secção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do colon é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clínica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C5CDA8C-516F-4BBD-8CCB-7D0B5C0E0B62}"/>
              </a:ext>
            </a:extLst>
          </p:cNvPr>
          <p:cNvSpPr/>
          <p:nvPr/>
        </p:nvSpPr>
        <p:spPr>
          <a:xfrm>
            <a:off x="9962549" y="2667581"/>
            <a:ext cx="1448789" cy="2587659"/>
          </a:xfrm>
          <a:custGeom>
            <a:avLst/>
            <a:gdLst>
              <a:gd name="connsiteX0" fmla="*/ 384048 w 1536192"/>
              <a:gd name="connsiteY0" fmla="*/ 0 h 2761488"/>
              <a:gd name="connsiteX1" fmla="*/ 1469136 w 1536192"/>
              <a:gd name="connsiteY1" fmla="*/ 0 h 2761488"/>
              <a:gd name="connsiteX2" fmla="*/ 1414272 w 1536192"/>
              <a:gd name="connsiteY2" fmla="*/ 554736 h 2761488"/>
              <a:gd name="connsiteX3" fmla="*/ 1444752 w 1536192"/>
              <a:gd name="connsiteY3" fmla="*/ 841248 h 2761488"/>
              <a:gd name="connsiteX4" fmla="*/ 1493520 w 1536192"/>
              <a:gd name="connsiteY4" fmla="*/ 1225296 h 2761488"/>
              <a:gd name="connsiteX5" fmla="*/ 1536192 w 1536192"/>
              <a:gd name="connsiteY5" fmla="*/ 1615440 h 2761488"/>
              <a:gd name="connsiteX6" fmla="*/ 1536192 w 1536192"/>
              <a:gd name="connsiteY6" fmla="*/ 1975104 h 2761488"/>
              <a:gd name="connsiteX7" fmla="*/ 1353312 w 1536192"/>
              <a:gd name="connsiteY7" fmla="*/ 2334768 h 2761488"/>
              <a:gd name="connsiteX8" fmla="*/ 1146048 w 1536192"/>
              <a:gd name="connsiteY8" fmla="*/ 2627376 h 2761488"/>
              <a:gd name="connsiteX9" fmla="*/ 737616 w 1536192"/>
              <a:gd name="connsiteY9" fmla="*/ 2761488 h 2761488"/>
              <a:gd name="connsiteX10" fmla="*/ 597408 w 1536192"/>
              <a:gd name="connsiteY10" fmla="*/ 2749296 h 2761488"/>
              <a:gd name="connsiteX11" fmla="*/ 6096 w 1536192"/>
              <a:gd name="connsiteY11" fmla="*/ 1322832 h 2761488"/>
              <a:gd name="connsiteX12" fmla="*/ 0 w 1536192"/>
              <a:gd name="connsiteY12" fmla="*/ 1127760 h 2761488"/>
              <a:gd name="connsiteX13" fmla="*/ 225552 w 1536192"/>
              <a:gd name="connsiteY13" fmla="*/ 633984 h 2761488"/>
              <a:gd name="connsiteX14" fmla="*/ 384048 w 1536192"/>
              <a:gd name="connsiteY14" fmla="*/ 0 h 276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36192" h="2761488">
                <a:moveTo>
                  <a:pt x="384048" y="0"/>
                </a:moveTo>
                <a:lnTo>
                  <a:pt x="1469136" y="0"/>
                </a:lnTo>
                <a:lnTo>
                  <a:pt x="1414272" y="554736"/>
                </a:lnTo>
                <a:lnTo>
                  <a:pt x="1444752" y="841248"/>
                </a:lnTo>
                <a:lnTo>
                  <a:pt x="1493520" y="1225296"/>
                </a:lnTo>
                <a:lnTo>
                  <a:pt x="1536192" y="1615440"/>
                </a:lnTo>
                <a:lnTo>
                  <a:pt x="1536192" y="1975104"/>
                </a:lnTo>
                <a:lnTo>
                  <a:pt x="1353312" y="2334768"/>
                </a:lnTo>
                <a:lnTo>
                  <a:pt x="1146048" y="2627376"/>
                </a:lnTo>
                <a:lnTo>
                  <a:pt x="737616" y="2761488"/>
                </a:lnTo>
                <a:lnTo>
                  <a:pt x="597408" y="2749296"/>
                </a:lnTo>
                <a:lnTo>
                  <a:pt x="6096" y="1322832"/>
                </a:lnTo>
                <a:lnTo>
                  <a:pt x="0" y="1127760"/>
                </a:lnTo>
                <a:lnTo>
                  <a:pt x="225552" y="633984"/>
                </a:lnTo>
                <a:lnTo>
                  <a:pt x="384048" y="0"/>
                </a:lnTo>
                <a:close/>
              </a:path>
            </a:pathLst>
          </a:custGeom>
          <a:solidFill>
            <a:schemeClr val="accent4">
              <a:alpha val="46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295D4CF-FB0A-4860-B01E-5DD9F3630FD7}"/>
              </a:ext>
            </a:extLst>
          </p:cNvPr>
          <p:cNvGrpSpPr/>
          <p:nvPr/>
        </p:nvGrpSpPr>
        <p:grpSpPr>
          <a:xfrm>
            <a:off x="1734401" y="3544853"/>
            <a:ext cx="2548936" cy="3166863"/>
            <a:chOff x="4899387" y="3032857"/>
            <a:chExt cx="3061707" cy="3505843"/>
          </a:xfrm>
        </p:grpSpPr>
        <p:pic>
          <p:nvPicPr>
            <p:cNvPr id="18" name="Picture 17" descr="A picture containing cookie cutter, text&#10;&#10;Description automatically generated">
              <a:extLst>
                <a:ext uri="{FF2B5EF4-FFF2-40B4-BE49-F238E27FC236}">
                  <a16:creationId xmlns:a16="http://schemas.microsoft.com/office/drawing/2014/main" id="{58EF314C-B834-4CBF-9410-9C76C175CF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010" r="37826"/>
            <a:stretch/>
          </p:blipFill>
          <p:spPr>
            <a:xfrm>
              <a:off x="4899387" y="3032857"/>
              <a:ext cx="3061707" cy="3505843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E13FC15-17F4-4C11-A7B7-386217ECEE06}"/>
                </a:ext>
              </a:extLst>
            </p:cNvPr>
            <p:cNvSpPr/>
            <p:nvPr/>
          </p:nvSpPr>
          <p:spPr>
            <a:xfrm>
              <a:off x="7649497" y="4080387"/>
              <a:ext cx="311597" cy="16518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803BF37-9DA9-4E4A-9320-FCD3A7D9D892}"/>
                </a:ext>
              </a:extLst>
            </p:cNvPr>
            <p:cNvSpPr/>
            <p:nvPr/>
          </p:nvSpPr>
          <p:spPr>
            <a:xfrm>
              <a:off x="5570731" y="6125746"/>
              <a:ext cx="412955" cy="412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Picture 3" descr="A hot dog&#10;&#10;Description automatically generated">
            <a:extLst>
              <a:ext uri="{FF2B5EF4-FFF2-40B4-BE49-F238E27FC236}">
                <a16:creationId xmlns:a16="http://schemas.microsoft.com/office/drawing/2014/main" id="{575721E5-B132-4675-99B7-84F35CCDC2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87756" y="4319049"/>
            <a:ext cx="2920810" cy="141183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AC1EA0-838F-4187-A99C-80E702391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4</a:t>
            </a:fld>
            <a:endParaRPr lang="pt-PT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BE07CD-9D2D-E7D1-D11C-E87DD72EB61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7" t="15077" r="9952" b="13678"/>
          <a:stretch/>
        </p:blipFill>
        <p:spPr>
          <a:xfrm>
            <a:off x="11185208" y="85812"/>
            <a:ext cx="883422" cy="408456"/>
          </a:xfrm>
          <a:prstGeom prst="rect">
            <a:avLst/>
          </a:prstGeom>
        </p:spPr>
      </p:pic>
      <p:sp>
        <p:nvSpPr>
          <p:cNvPr id="6" name="CaixaDeTexto 8">
            <a:extLst>
              <a:ext uri="{FF2B5EF4-FFF2-40B4-BE49-F238E27FC236}">
                <a16:creationId xmlns:a16="http://schemas.microsoft.com/office/drawing/2014/main" id="{C3C2A098-FA44-7EBF-0A87-CE9ED6480206}"/>
              </a:ext>
            </a:extLst>
          </p:cNvPr>
          <p:cNvSpPr txBox="1"/>
          <p:nvPr/>
        </p:nvSpPr>
        <p:spPr>
          <a:xfrm>
            <a:off x="0" y="503329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Introdução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D690065-A7E6-FA41-2DAA-39575CFD60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753" y="138988"/>
            <a:ext cx="1890432" cy="33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222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D6E0A7E-6C51-4A8C-AFDC-7C95BDCD48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939" y="900068"/>
            <a:ext cx="4711061" cy="533920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066115E-AB12-4893-AFDD-D7C821AE8D18}"/>
              </a:ext>
            </a:extLst>
          </p:cNvPr>
          <p:cNvSpPr txBox="1"/>
          <p:nvPr/>
        </p:nvSpPr>
        <p:spPr>
          <a:xfrm>
            <a:off x="846987" y="1763462"/>
            <a:ext cx="67798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Angiografia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fluorescência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Verde de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indocianina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+ camera NIR (</a:t>
            </a: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near infrared)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Redução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significative taxa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deiscências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</a:rPr>
              <a:t>Como?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C5CDA8C-516F-4BBD-8CCB-7D0B5C0E0B62}"/>
              </a:ext>
            </a:extLst>
          </p:cNvPr>
          <p:cNvSpPr/>
          <p:nvPr/>
        </p:nvSpPr>
        <p:spPr>
          <a:xfrm>
            <a:off x="9954768" y="2602266"/>
            <a:ext cx="1536192" cy="2761488"/>
          </a:xfrm>
          <a:custGeom>
            <a:avLst/>
            <a:gdLst>
              <a:gd name="connsiteX0" fmla="*/ 384048 w 1536192"/>
              <a:gd name="connsiteY0" fmla="*/ 0 h 2761488"/>
              <a:gd name="connsiteX1" fmla="*/ 1469136 w 1536192"/>
              <a:gd name="connsiteY1" fmla="*/ 0 h 2761488"/>
              <a:gd name="connsiteX2" fmla="*/ 1414272 w 1536192"/>
              <a:gd name="connsiteY2" fmla="*/ 554736 h 2761488"/>
              <a:gd name="connsiteX3" fmla="*/ 1444752 w 1536192"/>
              <a:gd name="connsiteY3" fmla="*/ 841248 h 2761488"/>
              <a:gd name="connsiteX4" fmla="*/ 1493520 w 1536192"/>
              <a:gd name="connsiteY4" fmla="*/ 1225296 h 2761488"/>
              <a:gd name="connsiteX5" fmla="*/ 1536192 w 1536192"/>
              <a:gd name="connsiteY5" fmla="*/ 1615440 h 2761488"/>
              <a:gd name="connsiteX6" fmla="*/ 1536192 w 1536192"/>
              <a:gd name="connsiteY6" fmla="*/ 1975104 h 2761488"/>
              <a:gd name="connsiteX7" fmla="*/ 1353312 w 1536192"/>
              <a:gd name="connsiteY7" fmla="*/ 2334768 h 2761488"/>
              <a:gd name="connsiteX8" fmla="*/ 1146048 w 1536192"/>
              <a:gd name="connsiteY8" fmla="*/ 2627376 h 2761488"/>
              <a:gd name="connsiteX9" fmla="*/ 737616 w 1536192"/>
              <a:gd name="connsiteY9" fmla="*/ 2761488 h 2761488"/>
              <a:gd name="connsiteX10" fmla="*/ 597408 w 1536192"/>
              <a:gd name="connsiteY10" fmla="*/ 2749296 h 2761488"/>
              <a:gd name="connsiteX11" fmla="*/ 6096 w 1536192"/>
              <a:gd name="connsiteY11" fmla="*/ 1322832 h 2761488"/>
              <a:gd name="connsiteX12" fmla="*/ 0 w 1536192"/>
              <a:gd name="connsiteY12" fmla="*/ 1127760 h 2761488"/>
              <a:gd name="connsiteX13" fmla="*/ 225552 w 1536192"/>
              <a:gd name="connsiteY13" fmla="*/ 633984 h 2761488"/>
              <a:gd name="connsiteX14" fmla="*/ 384048 w 1536192"/>
              <a:gd name="connsiteY14" fmla="*/ 0 h 276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36192" h="2761488">
                <a:moveTo>
                  <a:pt x="384048" y="0"/>
                </a:moveTo>
                <a:lnTo>
                  <a:pt x="1469136" y="0"/>
                </a:lnTo>
                <a:lnTo>
                  <a:pt x="1414272" y="554736"/>
                </a:lnTo>
                <a:lnTo>
                  <a:pt x="1444752" y="841248"/>
                </a:lnTo>
                <a:lnTo>
                  <a:pt x="1493520" y="1225296"/>
                </a:lnTo>
                <a:lnTo>
                  <a:pt x="1536192" y="1615440"/>
                </a:lnTo>
                <a:lnTo>
                  <a:pt x="1536192" y="1975104"/>
                </a:lnTo>
                <a:lnTo>
                  <a:pt x="1353312" y="2334768"/>
                </a:lnTo>
                <a:lnTo>
                  <a:pt x="1146048" y="2627376"/>
                </a:lnTo>
                <a:lnTo>
                  <a:pt x="737616" y="2761488"/>
                </a:lnTo>
                <a:lnTo>
                  <a:pt x="597408" y="2749296"/>
                </a:lnTo>
                <a:lnTo>
                  <a:pt x="6096" y="1322832"/>
                </a:lnTo>
                <a:lnTo>
                  <a:pt x="0" y="1127760"/>
                </a:lnTo>
                <a:lnTo>
                  <a:pt x="225552" y="633984"/>
                </a:lnTo>
                <a:lnTo>
                  <a:pt x="384048" y="0"/>
                </a:lnTo>
                <a:close/>
              </a:path>
            </a:pathLst>
          </a:custGeom>
          <a:solidFill>
            <a:schemeClr val="accent4">
              <a:alpha val="46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close up of a green blanket&#10;&#10;Description automatically generated">
            <a:extLst>
              <a:ext uri="{FF2B5EF4-FFF2-40B4-BE49-F238E27FC236}">
                <a16:creationId xmlns:a16="http://schemas.microsoft.com/office/drawing/2014/main" id="{E6649974-8F6C-4054-B1AA-207EDC7E90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262" y="3301589"/>
            <a:ext cx="4711061" cy="227718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58AB2D-0C50-48CA-B088-D197F09EC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5</a:t>
            </a:fld>
            <a:endParaRPr lang="pt-PT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3F53DC-5A64-4C2F-9641-5E0F21859416}"/>
              </a:ext>
            </a:extLst>
          </p:cNvPr>
          <p:cNvSpPr/>
          <p:nvPr/>
        </p:nvSpPr>
        <p:spPr>
          <a:xfrm>
            <a:off x="1083246" y="6268536"/>
            <a:ext cx="100201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Soares, A. S. &amp; Chand, M. The Role for Perfusion Angiography. </a:t>
            </a:r>
            <a:r>
              <a:rPr lang="en-GB" sz="1200" i="1" dirty="0"/>
              <a:t>Transanal Minim. Invasive Surg. Transanal Total Mesorectal Excision</a:t>
            </a:r>
            <a:r>
              <a:rPr lang="en-GB" sz="1200" dirty="0"/>
              <a:t> 373–380 (2019)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D8C1D32-0A9E-4F78-A38C-A3B354ED5591}"/>
              </a:ext>
            </a:extLst>
          </p:cNvPr>
          <p:cNvSpPr/>
          <p:nvPr/>
        </p:nvSpPr>
        <p:spPr>
          <a:xfrm>
            <a:off x="1083245" y="6508305"/>
            <a:ext cx="103267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Soares, A. S. &amp; Chand, M. Fluorescence in Colorectal Surgery. in </a:t>
            </a:r>
            <a:r>
              <a:rPr lang="en-US" sz="1200" i="1" dirty="0"/>
              <a:t>Advanced Techniques in Minimally Invasive and Robotic Colorectal Surgery</a:t>
            </a:r>
            <a:r>
              <a:rPr lang="en-US" sz="1200" dirty="0"/>
              <a:t> 17–23 (Springer, 2019)</a:t>
            </a:r>
            <a:endParaRPr lang="en-GB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ACB901-2985-2558-D689-2DBE2607088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7" t="15077" r="9952" b="13678"/>
          <a:stretch/>
        </p:blipFill>
        <p:spPr>
          <a:xfrm>
            <a:off x="11185208" y="85812"/>
            <a:ext cx="883422" cy="408456"/>
          </a:xfrm>
          <a:prstGeom prst="rect">
            <a:avLst/>
          </a:prstGeom>
        </p:spPr>
      </p:pic>
      <p:sp>
        <p:nvSpPr>
          <p:cNvPr id="6" name="CaixaDeTexto 8">
            <a:extLst>
              <a:ext uri="{FF2B5EF4-FFF2-40B4-BE49-F238E27FC236}">
                <a16:creationId xmlns:a16="http://schemas.microsoft.com/office/drawing/2014/main" id="{D80216C2-64DE-3979-52DB-7849FC4A311B}"/>
              </a:ext>
            </a:extLst>
          </p:cNvPr>
          <p:cNvSpPr txBox="1"/>
          <p:nvPr/>
        </p:nvSpPr>
        <p:spPr>
          <a:xfrm>
            <a:off x="0" y="503329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Introdução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E6693BA-D804-232C-7892-E28CDCD7EF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753" y="138988"/>
            <a:ext cx="1890432" cy="33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305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066115E-AB12-4893-AFDD-D7C821AE8D18}"/>
              </a:ext>
            </a:extLst>
          </p:cNvPr>
          <p:cNvSpPr txBox="1"/>
          <p:nvPr/>
        </p:nvSpPr>
        <p:spPr>
          <a:xfrm>
            <a:off x="396240" y="1413542"/>
            <a:ext cx="66012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Imagem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multispectral (MSI)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Avaliação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não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invasiva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oxigenação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tecidular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Biópsia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ótica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45502C-A761-4821-AF57-832E76856B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750" t="31852" r="36167" b="23259"/>
          <a:stretch/>
        </p:blipFill>
        <p:spPr>
          <a:xfrm>
            <a:off x="769980" y="2798659"/>
            <a:ext cx="5462151" cy="2729226"/>
          </a:xfrm>
          <a:prstGeom prst="rect">
            <a:avLst/>
          </a:prstGeom>
        </p:spPr>
      </p:pic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520FA04F-07A4-4690-8127-7D31DDC0E9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465" y="2955050"/>
            <a:ext cx="4836164" cy="272922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DAC6EFA-BC93-4CB8-BB4C-847D72A38F5E}"/>
              </a:ext>
            </a:extLst>
          </p:cNvPr>
          <p:cNvSpPr txBox="1"/>
          <p:nvPr/>
        </p:nvSpPr>
        <p:spPr>
          <a:xfrm>
            <a:off x="9786802" y="5684276"/>
            <a:ext cx="2796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Clancy, </a:t>
            </a:r>
            <a:r>
              <a:rPr lang="en-GB" sz="1200" i="1" dirty="0" err="1"/>
              <a:t>Biom</a:t>
            </a:r>
            <a:r>
              <a:rPr lang="en-GB" sz="1200" i="1" dirty="0"/>
              <a:t> Optics Exp, 2015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2ACF5B-D2FB-4D54-8BEB-0C04D00F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66053"/>
            <a:ext cx="2743200" cy="365125"/>
          </a:xfrm>
        </p:spPr>
        <p:txBody>
          <a:bodyPr/>
          <a:lstStyle/>
          <a:p>
            <a:fld id="{CB15B165-6999-489B-9D9D-D213052E5079}" type="slidenum">
              <a:rPr lang="pt-PT" smtClean="0"/>
              <a:t>6</a:t>
            </a:fld>
            <a:endParaRPr lang="pt-P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EADCBC-F982-87FE-2076-29EDE3178C5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7" t="15077" r="9952" b="13678"/>
          <a:stretch/>
        </p:blipFill>
        <p:spPr>
          <a:xfrm>
            <a:off x="11185208" y="85812"/>
            <a:ext cx="883422" cy="408456"/>
          </a:xfrm>
          <a:prstGeom prst="rect">
            <a:avLst/>
          </a:prstGeom>
        </p:spPr>
      </p:pic>
      <p:sp>
        <p:nvSpPr>
          <p:cNvPr id="5" name="CaixaDeTexto 8">
            <a:extLst>
              <a:ext uri="{FF2B5EF4-FFF2-40B4-BE49-F238E27FC236}">
                <a16:creationId xmlns:a16="http://schemas.microsoft.com/office/drawing/2014/main" id="{E3B9F2BE-CC8F-24D2-DABD-53D8914F0008}"/>
              </a:ext>
            </a:extLst>
          </p:cNvPr>
          <p:cNvSpPr txBox="1"/>
          <p:nvPr/>
        </p:nvSpPr>
        <p:spPr>
          <a:xfrm>
            <a:off x="0" y="503329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Introdução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82A974C-04B8-1439-1147-47AD176BA0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753" y="138988"/>
            <a:ext cx="1890432" cy="338787"/>
          </a:xfrm>
          <a:prstGeom prst="rect">
            <a:avLst/>
          </a:prstGeom>
        </p:spPr>
      </p:pic>
      <p:sp>
        <p:nvSpPr>
          <p:cNvPr id="7" name="CaixaDeTexto 8">
            <a:extLst>
              <a:ext uri="{FF2B5EF4-FFF2-40B4-BE49-F238E27FC236}">
                <a16:creationId xmlns:a16="http://schemas.microsoft.com/office/drawing/2014/main" id="{9F7F0BA7-D919-32DC-A5B2-9450D51EE71C}"/>
              </a:ext>
            </a:extLst>
          </p:cNvPr>
          <p:cNvSpPr txBox="1"/>
          <p:nvPr/>
        </p:nvSpPr>
        <p:spPr>
          <a:xfrm>
            <a:off x="989479" y="6285315"/>
            <a:ext cx="10512239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>
                <a:latin typeface="Arial" panose="020B0604020202020204" pitchFamily="34" charset="0"/>
                <a:cs typeface="Arial" panose="020B0604020202020204" pitchFamily="34" charset="0"/>
              </a:rPr>
              <a:t>Objetivo</a:t>
            </a: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: avaliar correlação entre intensidade de fluorescência e saturação O</a:t>
            </a:r>
            <a:r>
              <a:rPr lang="pt-PT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46915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DA5F8992-C762-45E0-A751-D546EBDBFA1F}"/>
              </a:ext>
            </a:extLst>
          </p:cNvPr>
          <p:cNvSpPr txBox="1"/>
          <p:nvPr/>
        </p:nvSpPr>
        <p:spPr>
          <a:xfrm>
            <a:off x="267388" y="1698576"/>
            <a:ext cx="83495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>
                <a:latin typeface="Arial" panose="020B0604020202020204" pitchFamily="34" charset="0"/>
                <a:cs typeface="Arial" panose="020B0604020202020204" pitchFamily="34" charset="0"/>
              </a:rPr>
              <a:t>Colheita de dados</a:t>
            </a:r>
            <a:endParaRPr lang="pt-PT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P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P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sz="2000" u="sng" dirty="0">
                <a:latin typeface="Arial" panose="020B0604020202020204" pitchFamily="34" charset="0"/>
                <a:cs typeface="Arial" panose="020B0604020202020204" pitchFamily="34" charset="0"/>
              </a:rPr>
              <a:t>Sequência de aquisição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A664CEA-417E-4FFF-8566-8E040317A98C}"/>
              </a:ext>
            </a:extLst>
          </p:cNvPr>
          <p:cNvGrpSpPr/>
          <p:nvPr/>
        </p:nvGrpSpPr>
        <p:grpSpPr>
          <a:xfrm>
            <a:off x="533400" y="3557135"/>
            <a:ext cx="6957466" cy="2046747"/>
            <a:chOff x="448759" y="3694419"/>
            <a:chExt cx="6957466" cy="2046747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B2016F04-E984-4420-8923-C1CC8D94B97E}"/>
                </a:ext>
              </a:extLst>
            </p:cNvPr>
            <p:cNvCxnSpPr>
              <a:cxnSpLocks/>
            </p:cNvCxnSpPr>
            <p:nvPr/>
          </p:nvCxnSpPr>
          <p:spPr>
            <a:xfrm>
              <a:off x="1054259" y="4716937"/>
              <a:ext cx="6351966" cy="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E24617E-0CA4-4A81-8429-5B04EC7C03E1}"/>
                </a:ext>
              </a:extLst>
            </p:cNvPr>
            <p:cNvSpPr txBox="1"/>
            <p:nvPr/>
          </p:nvSpPr>
          <p:spPr>
            <a:xfrm>
              <a:off x="448759" y="4910169"/>
              <a:ext cx="10195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600" dirty="0"/>
                <a:t>Specimen extra corporeal</a:t>
              </a:r>
              <a:endParaRPr lang="en-GB" sz="16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2F12395-CADE-4404-B25C-7C5FE79783FF}"/>
                </a:ext>
              </a:extLst>
            </p:cNvPr>
            <p:cNvSpPr txBox="1"/>
            <p:nvPr/>
          </p:nvSpPr>
          <p:spPr>
            <a:xfrm>
              <a:off x="1307403" y="3757267"/>
              <a:ext cx="10740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600" dirty="0"/>
                <a:t>Baseline MSI</a:t>
              </a:r>
              <a:endParaRPr lang="en-GB" sz="16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67ADA06-0955-499A-9F18-792F952E5192}"/>
                </a:ext>
              </a:extLst>
            </p:cNvPr>
            <p:cNvSpPr txBox="1"/>
            <p:nvPr/>
          </p:nvSpPr>
          <p:spPr>
            <a:xfrm>
              <a:off x="1468358" y="4897851"/>
              <a:ext cx="15289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600" dirty="0"/>
                <a:t>Fluorescent dye administration</a:t>
              </a:r>
              <a:endParaRPr lang="en-GB" sz="16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C30AD06-2F50-49D7-A872-70671399CC8C}"/>
                </a:ext>
              </a:extLst>
            </p:cNvPr>
            <p:cNvSpPr txBox="1"/>
            <p:nvPr/>
          </p:nvSpPr>
          <p:spPr>
            <a:xfrm>
              <a:off x="3424052" y="4904073"/>
              <a:ext cx="20405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600" dirty="0"/>
                <a:t>Maximal fluorescence intensity </a:t>
              </a:r>
            </a:p>
            <a:p>
              <a:pPr algn="ctr"/>
              <a:r>
                <a:rPr lang="pt-PT" sz="1600" dirty="0"/>
                <a:t>Clinical decision</a:t>
              </a:r>
              <a:endParaRPr lang="en-GB" sz="16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D811B4B-09B2-4937-B065-269D1EFBEE99}"/>
                </a:ext>
              </a:extLst>
            </p:cNvPr>
            <p:cNvSpPr txBox="1"/>
            <p:nvPr/>
          </p:nvSpPr>
          <p:spPr>
            <a:xfrm>
              <a:off x="4568554" y="3694419"/>
              <a:ext cx="12809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600" dirty="0"/>
                <a:t>2nd MSI sequence</a:t>
              </a:r>
              <a:endParaRPr lang="en-GB" sz="1600" dirty="0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D7AB32B-5F4F-4891-8899-42B8344363A1}"/>
                </a:ext>
              </a:extLst>
            </p:cNvPr>
            <p:cNvCxnSpPr>
              <a:cxnSpLocks/>
            </p:cNvCxnSpPr>
            <p:nvPr/>
          </p:nvCxnSpPr>
          <p:spPr>
            <a:xfrm>
              <a:off x="1844427" y="4289283"/>
              <a:ext cx="0" cy="437624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93D6DA0-0127-4445-AC5A-4459EF2EBF30}"/>
                </a:ext>
              </a:extLst>
            </p:cNvPr>
            <p:cNvCxnSpPr/>
            <p:nvPr/>
          </p:nvCxnSpPr>
          <p:spPr>
            <a:xfrm>
              <a:off x="1257590" y="4710842"/>
              <a:ext cx="0" cy="24269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0B3CC51-586D-4793-9DBD-DB42C4A083A9}"/>
                </a:ext>
              </a:extLst>
            </p:cNvPr>
            <p:cNvCxnSpPr/>
            <p:nvPr/>
          </p:nvCxnSpPr>
          <p:spPr>
            <a:xfrm>
              <a:off x="2050292" y="4707032"/>
              <a:ext cx="0" cy="24269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E51607F-D7B1-4AEF-A8E7-7BCCDED5A5FA}"/>
                </a:ext>
              </a:extLst>
            </p:cNvPr>
            <p:cNvCxnSpPr/>
            <p:nvPr/>
          </p:nvCxnSpPr>
          <p:spPr>
            <a:xfrm>
              <a:off x="4391524" y="4707032"/>
              <a:ext cx="0" cy="24269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873317F-1F58-4D0C-B07C-310F4F170436}"/>
                </a:ext>
              </a:extLst>
            </p:cNvPr>
            <p:cNvSpPr txBox="1"/>
            <p:nvPr/>
          </p:nvSpPr>
          <p:spPr>
            <a:xfrm>
              <a:off x="1875749" y="4358063"/>
              <a:ext cx="3307644" cy="33855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600" dirty="0">
                  <a:solidFill>
                    <a:schemeClr val="bg1"/>
                  </a:solidFill>
                </a:rPr>
                <a:t>Continuous fluorescence imaging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D237287-2B9E-467B-AC75-E4887CAADA71}"/>
                </a:ext>
              </a:extLst>
            </p:cNvPr>
            <p:cNvCxnSpPr>
              <a:cxnSpLocks/>
            </p:cNvCxnSpPr>
            <p:nvPr/>
          </p:nvCxnSpPr>
          <p:spPr>
            <a:xfrm>
              <a:off x="5209028" y="4269034"/>
              <a:ext cx="0" cy="457873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59A227B-9183-4692-95D4-F6F254E939BB}"/>
                </a:ext>
              </a:extLst>
            </p:cNvPr>
            <p:cNvSpPr txBox="1"/>
            <p:nvPr/>
          </p:nvSpPr>
          <p:spPr>
            <a:xfrm>
              <a:off x="5610740" y="3834563"/>
              <a:ext cx="12809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600" dirty="0"/>
                <a:t>Calibration sequence</a:t>
              </a:r>
              <a:endParaRPr lang="en-GB" sz="1600" dirty="0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51D9862-554B-495E-B3F7-B34985515465}"/>
                </a:ext>
              </a:extLst>
            </p:cNvPr>
            <p:cNvCxnSpPr>
              <a:cxnSpLocks/>
            </p:cNvCxnSpPr>
            <p:nvPr/>
          </p:nvCxnSpPr>
          <p:spPr>
            <a:xfrm>
              <a:off x="6202993" y="4370367"/>
              <a:ext cx="0" cy="34047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9C0272-7E21-4DB2-9F48-28A544237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7</a:t>
            </a:fld>
            <a:endParaRPr lang="pt-PT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1A9432-8403-4C34-9D67-9A6638ADC8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265" y="2479766"/>
            <a:ext cx="4295263" cy="294140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474DFDB-3089-4DD2-8BF0-30F832C664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45" y="2774095"/>
            <a:ext cx="4296383" cy="241671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AD26779-4107-5C00-5793-49CC836A5FB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7" t="15077" r="9952" b="13678"/>
          <a:stretch/>
        </p:blipFill>
        <p:spPr>
          <a:xfrm>
            <a:off x="11185208" y="85812"/>
            <a:ext cx="883422" cy="408456"/>
          </a:xfrm>
          <a:prstGeom prst="rect">
            <a:avLst/>
          </a:prstGeom>
        </p:spPr>
      </p:pic>
      <p:sp>
        <p:nvSpPr>
          <p:cNvPr id="28" name="CaixaDeTexto 8">
            <a:extLst>
              <a:ext uri="{FF2B5EF4-FFF2-40B4-BE49-F238E27FC236}">
                <a16:creationId xmlns:a16="http://schemas.microsoft.com/office/drawing/2014/main" id="{474AA418-44F0-A68F-CB88-FB0BEADAEAF6}"/>
              </a:ext>
            </a:extLst>
          </p:cNvPr>
          <p:cNvSpPr txBox="1"/>
          <p:nvPr/>
        </p:nvSpPr>
        <p:spPr>
          <a:xfrm>
            <a:off x="0" y="503329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Métodos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D3F62E5E-6F15-7FE0-39D3-E55EBF49B8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753" y="138988"/>
            <a:ext cx="1890432" cy="33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20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DA5F8992-C762-45E0-A751-D546EBDBFA1F}"/>
              </a:ext>
            </a:extLst>
          </p:cNvPr>
          <p:cNvSpPr txBox="1"/>
          <p:nvPr/>
        </p:nvSpPr>
        <p:spPr>
          <a:xfrm>
            <a:off x="515363" y="1263934"/>
            <a:ext cx="102130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>
                <a:latin typeface="Arial" panose="020B0604020202020204" pitchFamily="34" charset="0"/>
                <a:cs typeface="Arial" panose="020B0604020202020204" pitchFamily="34" charset="0"/>
              </a:rPr>
              <a:t>Amostragem</a:t>
            </a:r>
            <a:endParaRPr lang="pt-P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endParaRPr lang="pt-P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 descr="A picture containing indoor, photo&#10;&#10;Description automatically generated">
            <a:extLst>
              <a:ext uri="{FF2B5EF4-FFF2-40B4-BE49-F238E27FC236}">
                <a16:creationId xmlns:a16="http://schemas.microsoft.com/office/drawing/2014/main" id="{E8106FFF-5A7C-4722-A667-B97AA4F038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3" t="6615" r="10498" b="18013"/>
          <a:stretch/>
        </p:blipFill>
        <p:spPr>
          <a:xfrm>
            <a:off x="425096" y="2094100"/>
            <a:ext cx="11341807" cy="349996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933D379-8833-4B04-A41A-B68D478F1031}"/>
              </a:ext>
            </a:extLst>
          </p:cNvPr>
          <p:cNvSpPr txBox="1"/>
          <p:nvPr/>
        </p:nvSpPr>
        <p:spPr>
          <a:xfrm>
            <a:off x="0" y="5628760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Caso #2 – imagens </a:t>
            </a:r>
            <a:r>
              <a:rPr lang="en-GB" dirty="0" err="1"/>
              <a:t>calibradas</a:t>
            </a:r>
            <a:r>
              <a:rPr lang="en-GB" dirty="0"/>
              <a:t> do colon com </a:t>
            </a:r>
            <a:r>
              <a:rPr lang="en-GB" dirty="0" err="1"/>
              <a:t>amostragem</a:t>
            </a:r>
            <a:r>
              <a:rPr lang="en-GB" dirty="0"/>
              <a:t> </a:t>
            </a:r>
            <a:r>
              <a:rPr lang="en-GB" dirty="0" err="1"/>
              <a:t>por</a:t>
            </a:r>
            <a:r>
              <a:rPr lang="en-GB" dirty="0"/>
              <a:t> </a:t>
            </a:r>
            <a:r>
              <a:rPr lang="en-GB" dirty="0" err="1"/>
              <a:t>área</a:t>
            </a:r>
            <a:r>
              <a:rPr lang="en-GB" dirty="0"/>
              <a:t>: NIR (esq), MSI (</a:t>
            </a:r>
            <a:r>
              <a:rPr lang="en-GB" dirty="0" err="1"/>
              <a:t>dir</a:t>
            </a:r>
            <a:r>
              <a:rPr lang="en-GB" dirty="0"/>
              <a:t>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7804FE-20A4-4851-B397-6A04F95C5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8</a:t>
            </a:fld>
            <a:endParaRPr lang="pt-PT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E253FD-74B5-BDA7-66CF-0063A34EB18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7" t="15077" r="9952" b="13678"/>
          <a:stretch/>
        </p:blipFill>
        <p:spPr>
          <a:xfrm>
            <a:off x="11185208" y="85812"/>
            <a:ext cx="883422" cy="408456"/>
          </a:xfrm>
          <a:prstGeom prst="rect">
            <a:avLst/>
          </a:prstGeom>
        </p:spPr>
      </p:pic>
      <p:sp>
        <p:nvSpPr>
          <p:cNvPr id="7" name="CaixaDeTexto 8">
            <a:extLst>
              <a:ext uri="{FF2B5EF4-FFF2-40B4-BE49-F238E27FC236}">
                <a16:creationId xmlns:a16="http://schemas.microsoft.com/office/drawing/2014/main" id="{650DDBA8-EB22-160F-0A37-798880E51ABB}"/>
              </a:ext>
            </a:extLst>
          </p:cNvPr>
          <p:cNvSpPr txBox="1"/>
          <p:nvPr/>
        </p:nvSpPr>
        <p:spPr>
          <a:xfrm>
            <a:off x="0" y="503329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Métodos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8BE207-7AC7-FEDF-C6EE-76AB90C46F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753" y="138988"/>
            <a:ext cx="1890432" cy="33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547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DA5F8992-C762-45E0-A751-D546EBDBFA1F}"/>
              </a:ext>
            </a:extLst>
          </p:cNvPr>
          <p:cNvSpPr txBox="1"/>
          <p:nvPr/>
        </p:nvSpPr>
        <p:spPr>
          <a:xfrm>
            <a:off x="496152" y="1619224"/>
            <a:ext cx="1021304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n = 18</a:t>
            </a:r>
          </a:p>
          <a:p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  <a:p>
            <a:endParaRPr lang="pt-P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F64B1FEF-B06F-4427-A949-38FBFE6BC7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3" t="5165" r="8015"/>
          <a:stretch/>
        </p:blipFill>
        <p:spPr>
          <a:xfrm>
            <a:off x="3824922" y="2030793"/>
            <a:ext cx="5140575" cy="420448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7368C72-CFF8-49A1-A188-1C1852F2DD05}"/>
              </a:ext>
            </a:extLst>
          </p:cNvPr>
          <p:cNvSpPr txBox="1"/>
          <p:nvPr/>
        </p:nvSpPr>
        <p:spPr>
          <a:xfrm rot="16200000">
            <a:off x="1453833" y="3694404"/>
            <a:ext cx="443540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Tissue oxygen saturation (red)</a:t>
            </a:r>
          </a:p>
          <a:p>
            <a:pPr algn="ctr"/>
            <a:r>
              <a:rPr lang="en-GB" i="1" dirty="0"/>
              <a:t>Pixel intensity (normalised AU, blue)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0FDE40-C77D-4956-AF3E-75A00A475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B165-6999-489B-9D9D-D213052E5079}" type="slidenum">
              <a:rPr lang="pt-PT" smtClean="0"/>
              <a:t>9</a:t>
            </a:fld>
            <a:endParaRPr lang="pt-PT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53D7016-5D0B-480B-9768-0B50550C21ED}"/>
              </a:ext>
            </a:extLst>
          </p:cNvPr>
          <p:cNvSpPr txBox="1"/>
          <p:nvPr/>
        </p:nvSpPr>
        <p:spPr>
          <a:xfrm>
            <a:off x="3468999" y="1461311"/>
            <a:ext cx="573775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00" b="1" dirty="0" err="1"/>
              <a:t>Intensidade</a:t>
            </a:r>
            <a:r>
              <a:rPr lang="en-GB" sz="1900" b="1" dirty="0"/>
              <a:t> da </a:t>
            </a:r>
            <a:r>
              <a:rPr lang="en-GB" sz="1900" b="1" dirty="0" err="1"/>
              <a:t>fluorescência</a:t>
            </a:r>
            <a:r>
              <a:rPr lang="en-GB" sz="1900" b="1" dirty="0"/>
              <a:t> e </a:t>
            </a:r>
            <a:r>
              <a:rPr lang="en-GB" sz="1900" b="1" dirty="0" err="1"/>
              <a:t>saturação</a:t>
            </a:r>
            <a:r>
              <a:rPr lang="en-GB" sz="1900" b="1" dirty="0"/>
              <a:t> de O</a:t>
            </a:r>
            <a:r>
              <a:rPr lang="en-GB" sz="1900" b="1" baseline="-25000" dirty="0"/>
              <a:t>2</a:t>
            </a:r>
            <a:r>
              <a:rPr lang="en-GB" sz="1900" b="1" dirty="0"/>
              <a:t> </a:t>
            </a:r>
          </a:p>
          <a:p>
            <a:pPr algn="ctr"/>
            <a:r>
              <a:rPr lang="en-GB" sz="1900" b="1" dirty="0"/>
              <a:t>Caso #2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EB71FA-9D0C-DDA5-8302-2134C842B3C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7" t="15077" r="9952" b="13678"/>
          <a:stretch/>
        </p:blipFill>
        <p:spPr>
          <a:xfrm>
            <a:off x="11185208" y="85812"/>
            <a:ext cx="883422" cy="408456"/>
          </a:xfrm>
          <a:prstGeom prst="rect">
            <a:avLst/>
          </a:prstGeom>
        </p:spPr>
      </p:pic>
      <p:sp>
        <p:nvSpPr>
          <p:cNvPr id="5" name="CaixaDeTexto 8">
            <a:extLst>
              <a:ext uri="{FF2B5EF4-FFF2-40B4-BE49-F238E27FC236}">
                <a16:creationId xmlns:a16="http://schemas.microsoft.com/office/drawing/2014/main" id="{B6438061-ED22-94BD-4BB4-8A21FE648A8D}"/>
              </a:ext>
            </a:extLst>
          </p:cNvPr>
          <p:cNvSpPr txBox="1"/>
          <p:nvPr/>
        </p:nvSpPr>
        <p:spPr>
          <a:xfrm>
            <a:off x="0" y="503329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Resultados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D5E380-8149-80B1-04A7-4995EDDA44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753" y="138988"/>
            <a:ext cx="1890432" cy="33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6832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9444</TotalTime>
  <Words>601</Words>
  <Application>Microsoft Office PowerPoint</Application>
  <PresentationFormat>Widescreen</PresentationFormat>
  <Paragraphs>149</Paragraphs>
  <Slides>16</Slides>
  <Notes>16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Tema do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António Sampaio Soares</dc:creator>
  <cp:lastModifiedBy>Antonio Sampaio Soares</cp:lastModifiedBy>
  <cp:revision>530</cp:revision>
  <dcterms:created xsi:type="dcterms:W3CDTF">2018-11-29T15:03:52Z</dcterms:created>
  <dcterms:modified xsi:type="dcterms:W3CDTF">2024-01-30T06:56:12Z</dcterms:modified>
</cp:coreProperties>
</file>