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7" r:id="rId5"/>
    <p:sldId id="260" r:id="rId6"/>
    <p:sldId id="268" r:id="rId7"/>
    <p:sldId id="263" r:id="rId8"/>
    <p:sldId id="264" r:id="rId9"/>
    <p:sldId id="261" r:id="rId10"/>
    <p:sldId id="265" r:id="rId11"/>
    <p:sldId id="262" r:id="rId12"/>
    <p:sldId id="269" r:id="rId13"/>
    <p:sldId id="266" r:id="rId14"/>
  </p:sldIdLst>
  <p:sldSz cx="12192000" cy="6858000"/>
  <p:notesSz cx="6858000" cy="9144000"/>
  <p:defaultTextStyle>
    <a:defPPr>
      <a:defRPr lang="pt-P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64" d="100"/>
          <a:sy n="64" d="100"/>
        </p:scale>
        <p:origin x="680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467B0C1-50F4-F859-4CC3-099E8A48AE3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C219A346-5AC8-6CFA-2D35-D781529E8C4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PT"/>
              <a:t>Clique para editar o estilo de subtítulo do Modelo Global</a:t>
            </a:r>
          </a:p>
        </p:txBody>
      </p:sp>
      <p:sp>
        <p:nvSpPr>
          <p:cNvPr id="4" name="Marcador de Posição da Data 3">
            <a:extLst>
              <a:ext uri="{FF2B5EF4-FFF2-40B4-BE49-F238E27FC236}">
                <a16:creationId xmlns:a16="http://schemas.microsoft.com/office/drawing/2014/main" id="{3631E311-6D6B-B13F-609B-69EDBF8801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F689D1-DB6D-4313-93C0-9F98C60E07A5}" type="datetimeFigureOut">
              <a:rPr lang="pt-PT" smtClean="0"/>
              <a:t>30/01/2024</a:t>
            </a:fld>
            <a:endParaRPr lang="pt-PT"/>
          </a:p>
        </p:txBody>
      </p:sp>
      <p:sp>
        <p:nvSpPr>
          <p:cNvPr id="5" name="Marcador de Posição do Rodapé 4">
            <a:extLst>
              <a:ext uri="{FF2B5EF4-FFF2-40B4-BE49-F238E27FC236}">
                <a16:creationId xmlns:a16="http://schemas.microsoft.com/office/drawing/2014/main" id="{CBAEC0A6-409C-3C58-D4B4-074B1E536E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>
            <a:extLst>
              <a:ext uri="{FF2B5EF4-FFF2-40B4-BE49-F238E27FC236}">
                <a16:creationId xmlns:a16="http://schemas.microsoft.com/office/drawing/2014/main" id="{76B2E2C1-1FFF-7FBA-7D27-96F29F45C4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E1A215-A4F7-44D1-95A8-378BDAC8658D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753100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4ED759B-937D-791F-3E3C-8755EFC2CE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Marcador de Posição de Texto Vertical 2">
            <a:extLst>
              <a:ext uri="{FF2B5EF4-FFF2-40B4-BE49-F238E27FC236}">
                <a16:creationId xmlns:a16="http://schemas.microsoft.com/office/drawing/2014/main" id="{59ECC947-8FCA-9F7B-1C47-B5C85661871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Marcador de Posição da Data 3">
            <a:extLst>
              <a:ext uri="{FF2B5EF4-FFF2-40B4-BE49-F238E27FC236}">
                <a16:creationId xmlns:a16="http://schemas.microsoft.com/office/drawing/2014/main" id="{15B665A6-AC67-9058-A37C-3A1384659B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F689D1-DB6D-4313-93C0-9F98C60E07A5}" type="datetimeFigureOut">
              <a:rPr lang="pt-PT" smtClean="0"/>
              <a:t>30/01/2024</a:t>
            </a:fld>
            <a:endParaRPr lang="pt-PT"/>
          </a:p>
        </p:txBody>
      </p:sp>
      <p:sp>
        <p:nvSpPr>
          <p:cNvPr id="5" name="Marcador de Posição do Rodapé 4">
            <a:extLst>
              <a:ext uri="{FF2B5EF4-FFF2-40B4-BE49-F238E27FC236}">
                <a16:creationId xmlns:a16="http://schemas.microsoft.com/office/drawing/2014/main" id="{B07DFB5D-E3ED-F23E-DB64-811093FDD3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>
            <a:extLst>
              <a:ext uri="{FF2B5EF4-FFF2-40B4-BE49-F238E27FC236}">
                <a16:creationId xmlns:a16="http://schemas.microsoft.com/office/drawing/2014/main" id="{0AEB7EBB-203E-5E25-F118-B0C4F06BB8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E1A215-A4F7-44D1-95A8-378BDAC8658D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143118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E4A116E3-C731-D62D-9060-2CBB65D889E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Marcador de Posição de Texto Vertical 2">
            <a:extLst>
              <a:ext uri="{FF2B5EF4-FFF2-40B4-BE49-F238E27FC236}">
                <a16:creationId xmlns:a16="http://schemas.microsoft.com/office/drawing/2014/main" id="{02211E00-7F4A-9E7B-BBD6-F98FF850571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Marcador de Posição da Data 3">
            <a:extLst>
              <a:ext uri="{FF2B5EF4-FFF2-40B4-BE49-F238E27FC236}">
                <a16:creationId xmlns:a16="http://schemas.microsoft.com/office/drawing/2014/main" id="{881F65A0-9E85-6217-FAEF-119CD0A617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F689D1-DB6D-4313-93C0-9F98C60E07A5}" type="datetimeFigureOut">
              <a:rPr lang="pt-PT" smtClean="0"/>
              <a:t>30/01/2024</a:t>
            </a:fld>
            <a:endParaRPr lang="pt-PT"/>
          </a:p>
        </p:txBody>
      </p:sp>
      <p:sp>
        <p:nvSpPr>
          <p:cNvPr id="5" name="Marcador de Posição do Rodapé 4">
            <a:extLst>
              <a:ext uri="{FF2B5EF4-FFF2-40B4-BE49-F238E27FC236}">
                <a16:creationId xmlns:a16="http://schemas.microsoft.com/office/drawing/2014/main" id="{15EC75B7-B066-C7BF-4FAA-E82F49CD11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>
            <a:extLst>
              <a:ext uri="{FF2B5EF4-FFF2-40B4-BE49-F238E27FC236}">
                <a16:creationId xmlns:a16="http://schemas.microsoft.com/office/drawing/2014/main" id="{7BFFFD8B-C2AE-3867-0BED-C6B84A57E9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E1A215-A4F7-44D1-95A8-378BDAC8658D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505403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CB3BE63-8054-D4DE-6A30-A580FAE08D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Marcador de Posição de Conteúdo 2">
            <a:extLst>
              <a:ext uri="{FF2B5EF4-FFF2-40B4-BE49-F238E27FC236}">
                <a16:creationId xmlns:a16="http://schemas.microsoft.com/office/drawing/2014/main" id="{651DD5FA-8550-FD27-51E0-43A1308CCB6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Marcador de Posição da Data 3">
            <a:extLst>
              <a:ext uri="{FF2B5EF4-FFF2-40B4-BE49-F238E27FC236}">
                <a16:creationId xmlns:a16="http://schemas.microsoft.com/office/drawing/2014/main" id="{05D91DEA-4CB0-F956-C4AF-2B2BB4C220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F689D1-DB6D-4313-93C0-9F98C60E07A5}" type="datetimeFigureOut">
              <a:rPr lang="pt-PT" smtClean="0"/>
              <a:t>30/01/2024</a:t>
            </a:fld>
            <a:endParaRPr lang="pt-PT"/>
          </a:p>
        </p:txBody>
      </p:sp>
      <p:sp>
        <p:nvSpPr>
          <p:cNvPr id="5" name="Marcador de Posição do Rodapé 4">
            <a:extLst>
              <a:ext uri="{FF2B5EF4-FFF2-40B4-BE49-F238E27FC236}">
                <a16:creationId xmlns:a16="http://schemas.microsoft.com/office/drawing/2014/main" id="{FA2C8E7B-90F7-50D9-310B-BB21CB3337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>
            <a:extLst>
              <a:ext uri="{FF2B5EF4-FFF2-40B4-BE49-F238E27FC236}">
                <a16:creationId xmlns:a16="http://schemas.microsoft.com/office/drawing/2014/main" id="{246840D2-EC86-B1DF-4A73-98041E2DA3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E1A215-A4F7-44D1-95A8-378BDAC8658D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394561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BAF1D22-D1DD-527D-849C-DA4E55F127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Marcador de Posição do Texto 2">
            <a:extLst>
              <a:ext uri="{FF2B5EF4-FFF2-40B4-BE49-F238E27FC236}">
                <a16:creationId xmlns:a16="http://schemas.microsoft.com/office/drawing/2014/main" id="{724E850E-3A60-B017-31FA-C6864395B98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PT"/>
              <a:t>Clique para editar os estilos do texto de Modelo Global</a:t>
            </a:r>
          </a:p>
        </p:txBody>
      </p:sp>
      <p:sp>
        <p:nvSpPr>
          <p:cNvPr id="4" name="Marcador de Posição da Data 3">
            <a:extLst>
              <a:ext uri="{FF2B5EF4-FFF2-40B4-BE49-F238E27FC236}">
                <a16:creationId xmlns:a16="http://schemas.microsoft.com/office/drawing/2014/main" id="{EBA0761D-9574-08BA-D948-33A9B2113E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F689D1-DB6D-4313-93C0-9F98C60E07A5}" type="datetimeFigureOut">
              <a:rPr lang="pt-PT" smtClean="0"/>
              <a:t>30/01/2024</a:t>
            </a:fld>
            <a:endParaRPr lang="pt-PT"/>
          </a:p>
        </p:txBody>
      </p:sp>
      <p:sp>
        <p:nvSpPr>
          <p:cNvPr id="5" name="Marcador de Posição do Rodapé 4">
            <a:extLst>
              <a:ext uri="{FF2B5EF4-FFF2-40B4-BE49-F238E27FC236}">
                <a16:creationId xmlns:a16="http://schemas.microsoft.com/office/drawing/2014/main" id="{ECA6BAD3-5168-C4FF-23F9-59F708A31F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>
            <a:extLst>
              <a:ext uri="{FF2B5EF4-FFF2-40B4-BE49-F238E27FC236}">
                <a16:creationId xmlns:a16="http://schemas.microsoft.com/office/drawing/2014/main" id="{32B39E4B-1ADB-169D-DA36-E4759B7810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E1A215-A4F7-44D1-95A8-378BDAC8658D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588605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715357E-930E-35A5-C669-9A9770E01B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Marcador de Posição de Conteúdo 2">
            <a:extLst>
              <a:ext uri="{FF2B5EF4-FFF2-40B4-BE49-F238E27FC236}">
                <a16:creationId xmlns:a16="http://schemas.microsoft.com/office/drawing/2014/main" id="{6296A0C9-B1A6-9447-A5B6-C4471C843BF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Marcador de Posição de Conteúdo 3">
            <a:extLst>
              <a:ext uri="{FF2B5EF4-FFF2-40B4-BE49-F238E27FC236}">
                <a16:creationId xmlns:a16="http://schemas.microsoft.com/office/drawing/2014/main" id="{CB22F837-9EB8-B602-9078-79CD73EA296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5" name="Marcador de Posição da Data 4">
            <a:extLst>
              <a:ext uri="{FF2B5EF4-FFF2-40B4-BE49-F238E27FC236}">
                <a16:creationId xmlns:a16="http://schemas.microsoft.com/office/drawing/2014/main" id="{BED46465-50C4-4A0C-F5FB-1119CBD8B9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F689D1-DB6D-4313-93C0-9F98C60E07A5}" type="datetimeFigureOut">
              <a:rPr lang="pt-PT" smtClean="0"/>
              <a:t>30/01/2024</a:t>
            </a:fld>
            <a:endParaRPr lang="pt-PT"/>
          </a:p>
        </p:txBody>
      </p:sp>
      <p:sp>
        <p:nvSpPr>
          <p:cNvPr id="6" name="Marcador de Posição do Rodapé 5">
            <a:extLst>
              <a:ext uri="{FF2B5EF4-FFF2-40B4-BE49-F238E27FC236}">
                <a16:creationId xmlns:a16="http://schemas.microsoft.com/office/drawing/2014/main" id="{217B99CF-6B3F-31AA-C93F-3FB374D915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>
            <a:extLst>
              <a:ext uri="{FF2B5EF4-FFF2-40B4-BE49-F238E27FC236}">
                <a16:creationId xmlns:a16="http://schemas.microsoft.com/office/drawing/2014/main" id="{726EABA4-DE6F-456D-B0F7-C4F926876A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E1A215-A4F7-44D1-95A8-378BDAC8658D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943108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31DAE38-6BA3-A9A5-6046-EDE4A8D2D3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Marcador de Posição do Texto 2">
            <a:extLst>
              <a:ext uri="{FF2B5EF4-FFF2-40B4-BE49-F238E27FC236}">
                <a16:creationId xmlns:a16="http://schemas.microsoft.com/office/drawing/2014/main" id="{1419B384-C2C1-6088-225B-3ABE139116E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/>
              <a:t>Clique para editar os estilos do texto de Modelo Global</a:t>
            </a:r>
          </a:p>
        </p:txBody>
      </p:sp>
      <p:sp>
        <p:nvSpPr>
          <p:cNvPr id="4" name="Marcador de Posição de Conteúdo 3">
            <a:extLst>
              <a:ext uri="{FF2B5EF4-FFF2-40B4-BE49-F238E27FC236}">
                <a16:creationId xmlns:a16="http://schemas.microsoft.com/office/drawing/2014/main" id="{5505DDF6-51F1-F3BC-018E-12F1F5D1325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5" name="Marcador de Posição do Texto 4">
            <a:extLst>
              <a:ext uri="{FF2B5EF4-FFF2-40B4-BE49-F238E27FC236}">
                <a16:creationId xmlns:a16="http://schemas.microsoft.com/office/drawing/2014/main" id="{DAA9999F-F358-DAE4-F0D2-3880E2B0D5A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/>
              <a:t>Clique para editar os estilos do texto de Modelo Global</a:t>
            </a:r>
          </a:p>
        </p:txBody>
      </p:sp>
      <p:sp>
        <p:nvSpPr>
          <p:cNvPr id="6" name="Marcador de Posição de Conteúdo 5">
            <a:extLst>
              <a:ext uri="{FF2B5EF4-FFF2-40B4-BE49-F238E27FC236}">
                <a16:creationId xmlns:a16="http://schemas.microsoft.com/office/drawing/2014/main" id="{9510B7B3-CAFE-8AB9-109E-9BB5E9A1AA6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7" name="Marcador de Posição da Data 6">
            <a:extLst>
              <a:ext uri="{FF2B5EF4-FFF2-40B4-BE49-F238E27FC236}">
                <a16:creationId xmlns:a16="http://schemas.microsoft.com/office/drawing/2014/main" id="{A40C1C96-B71A-3E8A-D90E-3D1D74A399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F689D1-DB6D-4313-93C0-9F98C60E07A5}" type="datetimeFigureOut">
              <a:rPr lang="pt-PT" smtClean="0"/>
              <a:t>30/01/2024</a:t>
            </a:fld>
            <a:endParaRPr lang="pt-PT"/>
          </a:p>
        </p:txBody>
      </p:sp>
      <p:sp>
        <p:nvSpPr>
          <p:cNvPr id="8" name="Marcador de Posição do Rodapé 7">
            <a:extLst>
              <a:ext uri="{FF2B5EF4-FFF2-40B4-BE49-F238E27FC236}">
                <a16:creationId xmlns:a16="http://schemas.microsoft.com/office/drawing/2014/main" id="{5050050F-3BA7-F6CD-E9DD-07FCDDDE93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9" name="Marcador de Posição do Número do Diapositivo 8">
            <a:extLst>
              <a:ext uri="{FF2B5EF4-FFF2-40B4-BE49-F238E27FC236}">
                <a16:creationId xmlns:a16="http://schemas.microsoft.com/office/drawing/2014/main" id="{B7818C89-0CEE-D494-8AA2-32610C60EB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E1A215-A4F7-44D1-95A8-378BDAC8658D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90476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FED28C7-302B-323B-D8CA-B341FDCF17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Marcador de Posição da Data 2">
            <a:extLst>
              <a:ext uri="{FF2B5EF4-FFF2-40B4-BE49-F238E27FC236}">
                <a16:creationId xmlns:a16="http://schemas.microsoft.com/office/drawing/2014/main" id="{9C60A654-3DF0-A30C-A39B-007261FB07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F689D1-DB6D-4313-93C0-9F98C60E07A5}" type="datetimeFigureOut">
              <a:rPr lang="pt-PT" smtClean="0"/>
              <a:t>30/01/2024</a:t>
            </a:fld>
            <a:endParaRPr lang="pt-PT"/>
          </a:p>
        </p:txBody>
      </p:sp>
      <p:sp>
        <p:nvSpPr>
          <p:cNvPr id="4" name="Marcador de Posição do Rodapé 3">
            <a:extLst>
              <a:ext uri="{FF2B5EF4-FFF2-40B4-BE49-F238E27FC236}">
                <a16:creationId xmlns:a16="http://schemas.microsoft.com/office/drawing/2014/main" id="{0AFC4A5D-232D-D847-AF2E-15E3F4C5FD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5" name="Marcador de Posição do Número do Diapositivo 4">
            <a:extLst>
              <a:ext uri="{FF2B5EF4-FFF2-40B4-BE49-F238E27FC236}">
                <a16:creationId xmlns:a16="http://schemas.microsoft.com/office/drawing/2014/main" id="{7BD7F547-1BDC-9E9A-4519-F5353195CC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E1A215-A4F7-44D1-95A8-378BDAC8658D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880671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Data 1">
            <a:extLst>
              <a:ext uri="{FF2B5EF4-FFF2-40B4-BE49-F238E27FC236}">
                <a16:creationId xmlns:a16="http://schemas.microsoft.com/office/drawing/2014/main" id="{C693B18B-CCE1-AAAD-00A1-927B834933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F689D1-DB6D-4313-93C0-9F98C60E07A5}" type="datetimeFigureOut">
              <a:rPr lang="pt-PT" smtClean="0"/>
              <a:t>30/01/2024</a:t>
            </a:fld>
            <a:endParaRPr lang="pt-PT"/>
          </a:p>
        </p:txBody>
      </p:sp>
      <p:sp>
        <p:nvSpPr>
          <p:cNvPr id="3" name="Marcador de Posição do Rodapé 2">
            <a:extLst>
              <a:ext uri="{FF2B5EF4-FFF2-40B4-BE49-F238E27FC236}">
                <a16:creationId xmlns:a16="http://schemas.microsoft.com/office/drawing/2014/main" id="{18EBCA8F-9796-DD97-D293-85545ACE96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Marcador de Posição do Número do Diapositivo 3">
            <a:extLst>
              <a:ext uri="{FF2B5EF4-FFF2-40B4-BE49-F238E27FC236}">
                <a16:creationId xmlns:a16="http://schemas.microsoft.com/office/drawing/2014/main" id="{E2545A9F-5A7B-D8DC-BD0D-CB7F65E339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E1A215-A4F7-44D1-95A8-378BDAC8658D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629978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1CF60FC-A339-E8BE-FE39-4C8ED5519E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Marcador de Posição de Conteúdo 2">
            <a:extLst>
              <a:ext uri="{FF2B5EF4-FFF2-40B4-BE49-F238E27FC236}">
                <a16:creationId xmlns:a16="http://schemas.microsoft.com/office/drawing/2014/main" id="{F97EC6FE-9ECA-CACD-875F-13AF40C35D1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Marcador de Posição do Texto 3">
            <a:extLst>
              <a:ext uri="{FF2B5EF4-FFF2-40B4-BE49-F238E27FC236}">
                <a16:creationId xmlns:a16="http://schemas.microsoft.com/office/drawing/2014/main" id="{6764B3E1-0136-FDF7-51D5-8709B65C68F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PT"/>
              <a:t>Clique para editar os estilos do texto de Modelo Global</a:t>
            </a:r>
          </a:p>
        </p:txBody>
      </p:sp>
      <p:sp>
        <p:nvSpPr>
          <p:cNvPr id="5" name="Marcador de Posição da Data 4">
            <a:extLst>
              <a:ext uri="{FF2B5EF4-FFF2-40B4-BE49-F238E27FC236}">
                <a16:creationId xmlns:a16="http://schemas.microsoft.com/office/drawing/2014/main" id="{DBEB80AB-C932-AD19-5451-2C8B1CD029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F689D1-DB6D-4313-93C0-9F98C60E07A5}" type="datetimeFigureOut">
              <a:rPr lang="pt-PT" smtClean="0"/>
              <a:t>30/01/2024</a:t>
            </a:fld>
            <a:endParaRPr lang="pt-PT"/>
          </a:p>
        </p:txBody>
      </p:sp>
      <p:sp>
        <p:nvSpPr>
          <p:cNvPr id="6" name="Marcador de Posição do Rodapé 5">
            <a:extLst>
              <a:ext uri="{FF2B5EF4-FFF2-40B4-BE49-F238E27FC236}">
                <a16:creationId xmlns:a16="http://schemas.microsoft.com/office/drawing/2014/main" id="{6066C292-7186-4EFE-9123-847B3EC57C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>
            <a:extLst>
              <a:ext uri="{FF2B5EF4-FFF2-40B4-BE49-F238E27FC236}">
                <a16:creationId xmlns:a16="http://schemas.microsoft.com/office/drawing/2014/main" id="{D0C1C225-B1A8-9DB2-2CFC-7BFF67D023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E1A215-A4F7-44D1-95A8-378BDAC8658D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786459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514DCDD-4FC1-B51A-D9DF-BCA999D5B3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Marcador de Posição da Imagem 2">
            <a:extLst>
              <a:ext uri="{FF2B5EF4-FFF2-40B4-BE49-F238E27FC236}">
                <a16:creationId xmlns:a16="http://schemas.microsoft.com/office/drawing/2014/main" id="{2A5C4BD0-773E-AD06-EFA0-2BCC255782A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PT"/>
          </a:p>
        </p:txBody>
      </p:sp>
      <p:sp>
        <p:nvSpPr>
          <p:cNvPr id="4" name="Marcador de Posição do Texto 3">
            <a:extLst>
              <a:ext uri="{FF2B5EF4-FFF2-40B4-BE49-F238E27FC236}">
                <a16:creationId xmlns:a16="http://schemas.microsoft.com/office/drawing/2014/main" id="{F85D05C5-B030-4F85-12F7-744A07B73A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PT"/>
              <a:t>Clique para editar os estilos do texto de Modelo Global</a:t>
            </a:r>
          </a:p>
        </p:txBody>
      </p:sp>
      <p:sp>
        <p:nvSpPr>
          <p:cNvPr id="5" name="Marcador de Posição da Data 4">
            <a:extLst>
              <a:ext uri="{FF2B5EF4-FFF2-40B4-BE49-F238E27FC236}">
                <a16:creationId xmlns:a16="http://schemas.microsoft.com/office/drawing/2014/main" id="{8BDE2470-2132-0542-0BFC-6A820FD7EF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F689D1-DB6D-4313-93C0-9F98C60E07A5}" type="datetimeFigureOut">
              <a:rPr lang="pt-PT" smtClean="0"/>
              <a:t>30/01/2024</a:t>
            </a:fld>
            <a:endParaRPr lang="pt-PT"/>
          </a:p>
        </p:txBody>
      </p:sp>
      <p:sp>
        <p:nvSpPr>
          <p:cNvPr id="6" name="Marcador de Posição do Rodapé 5">
            <a:extLst>
              <a:ext uri="{FF2B5EF4-FFF2-40B4-BE49-F238E27FC236}">
                <a16:creationId xmlns:a16="http://schemas.microsoft.com/office/drawing/2014/main" id="{79575720-D64F-5AEB-520A-BD7CD158C8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>
            <a:extLst>
              <a:ext uri="{FF2B5EF4-FFF2-40B4-BE49-F238E27FC236}">
                <a16:creationId xmlns:a16="http://schemas.microsoft.com/office/drawing/2014/main" id="{9DBCE499-E9E6-EB87-91F5-76FF61F679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E1A215-A4F7-44D1-95A8-378BDAC8658D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021847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Título 1">
            <a:extLst>
              <a:ext uri="{FF2B5EF4-FFF2-40B4-BE49-F238E27FC236}">
                <a16:creationId xmlns:a16="http://schemas.microsoft.com/office/drawing/2014/main" id="{189096D8-39D7-D3B4-6FF8-D592A77AAD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Marcador de Posição do Texto 2">
            <a:extLst>
              <a:ext uri="{FF2B5EF4-FFF2-40B4-BE49-F238E27FC236}">
                <a16:creationId xmlns:a16="http://schemas.microsoft.com/office/drawing/2014/main" id="{A6D5DFDC-0EBE-6E76-B72F-591FE6692B4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Marcador de Posição da Data 3">
            <a:extLst>
              <a:ext uri="{FF2B5EF4-FFF2-40B4-BE49-F238E27FC236}">
                <a16:creationId xmlns:a16="http://schemas.microsoft.com/office/drawing/2014/main" id="{CDAC83F0-9BE1-D1FA-3C5F-A93D2C6421C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F689D1-DB6D-4313-93C0-9F98C60E07A5}" type="datetimeFigureOut">
              <a:rPr lang="pt-PT" smtClean="0"/>
              <a:t>30/01/2024</a:t>
            </a:fld>
            <a:endParaRPr lang="pt-PT"/>
          </a:p>
        </p:txBody>
      </p:sp>
      <p:sp>
        <p:nvSpPr>
          <p:cNvPr id="5" name="Marcador de Posição do Rodapé 4">
            <a:extLst>
              <a:ext uri="{FF2B5EF4-FFF2-40B4-BE49-F238E27FC236}">
                <a16:creationId xmlns:a16="http://schemas.microsoft.com/office/drawing/2014/main" id="{63616E58-919A-DE0F-C488-FFA0CAFD45B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PT"/>
          </a:p>
        </p:txBody>
      </p:sp>
      <p:sp>
        <p:nvSpPr>
          <p:cNvPr id="6" name="Marcador de Posição do Número do Diapositivo 5">
            <a:extLst>
              <a:ext uri="{FF2B5EF4-FFF2-40B4-BE49-F238E27FC236}">
                <a16:creationId xmlns:a16="http://schemas.microsoft.com/office/drawing/2014/main" id="{33AEF21D-E2A0-D72C-3A7D-D7FF7D3BDBF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E1A215-A4F7-44D1-95A8-378BDAC8658D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800106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m 10">
            <a:extLst>
              <a:ext uri="{FF2B5EF4-FFF2-40B4-BE49-F238E27FC236}">
                <a16:creationId xmlns:a16="http://schemas.microsoft.com/office/drawing/2014/main" id="{D48EFE53-75C7-8108-3013-A145EA9E110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69212" t="37536" r="8451" b="36957"/>
          <a:stretch/>
        </p:blipFill>
        <p:spPr>
          <a:xfrm rot="591184">
            <a:off x="6695701" y="1936299"/>
            <a:ext cx="4554863" cy="2925757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56460BE9-C60B-011D-C16D-BA602F2280F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-2" y="2676392"/>
            <a:ext cx="12192000" cy="1159139"/>
          </a:xfrm>
        </p:spPr>
        <p:txBody>
          <a:bodyPr>
            <a:normAutofit/>
          </a:bodyPr>
          <a:lstStyle/>
          <a:p>
            <a:pPr algn="l"/>
            <a:r>
              <a:rPr lang="en-US" sz="72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DIAGNOSTIC</a:t>
            </a:r>
            <a:endParaRPr lang="pt-PT" sz="7200" dirty="0">
              <a:solidFill>
                <a:srgbClr val="C00000"/>
              </a:solidFill>
            </a:endParaRP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EE468B46-FEC6-8B61-3775-2F71477C556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0" y="4123762"/>
            <a:ext cx="12192000" cy="1347985"/>
          </a:xfrm>
        </p:spPr>
        <p:txBody>
          <a:bodyPr>
            <a:normAutofit/>
          </a:bodyPr>
          <a:lstStyle/>
          <a:p>
            <a:r>
              <a:rPr lang="pt-PT" sz="2800" b="1" dirty="0"/>
              <a:t>Filipa Nunes</a:t>
            </a:r>
            <a:r>
              <a:rPr lang="pt-PT" sz="2800" dirty="0"/>
              <a:t>, </a:t>
            </a:r>
            <a:r>
              <a:rPr lang="pt-PT" sz="2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Martim Bastos, Jéssica Oliveira, Mariana Costa e Rita Dutschmann</a:t>
            </a:r>
          </a:p>
          <a:p>
            <a:endParaRPr lang="pt-PT" sz="1000" dirty="0"/>
          </a:p>
          <a:p>
            <a:r>
              <a:rPr lang="pt-PT" sz="2200" b="1" dirty="0"/>
              <a:t>Serviço de Medicina 3</a:t>
            </a:r>
          </a:p>
        </p:txBody>
      </p:sp>
      <p:pic>
        <p:nvPicPr>
          <p:cNvPr id="5" name="Imagem 4">
            <a:extLst>
              <a:ext uri="{FF2B5EF4-FFF2-40B4-BE49-F238E27FC236}">
                <a16:creationId xmlns:a16="http://schemas.microsoft.com/office/drawing/2014/main" id="{01697D5D-E226-ABA0-97C3-AE0C711BA67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3669" t="7150" r="59675" b="11304"/>
          <a:stretch/>
        </p:blipFill>
        <p:spPr>
          <a:xfrm rot="5400000">
            <a:off x="5221357" y="-5221356"/>
            <a:ext cx="1749288" cy="12192001"/>
          </a:xfrm>
          <a:prstGeom prst="rect">
            <a:avLst/>
          </a:prstGeom>
        </p:spPr>
      </p:pic>
      <p:pic>
        <p:nvPicPr>
          <p:cNvPr id="7" name="Imagem 6">
            <a:extLst>
              <a:ext uri="{FF2B5EF4-FFF2-40B4-BE49-F238E27FC236}">
                <a16:creationId xmlns:a16="http://schemas.microsoft.com/office/drawing/2014/main" id="{2CC05E80-8ECF-9AF5-2751-9FCA3A862255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46223" t="7392" r="36576" b="78115"/>
          <a:stretch/>
        </p:blipFill>
        <p:spPr>
          <a:xfrm>
            <a:off x="4673874" y="5510015"/>
            <a:ext cx="2844249" cy="13479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664018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>
            <a:extLst>
              <a:ext uri="{FF2B5EF4-FFF2-40B4-BE49-F238E27FC236}">
                <a16:creationId xmlns:a16="http://schemas.microsoft.com/office/drawing/2014/main" id="{1BED3614-C093-9554-575D-5C6ED70E9DE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3669" t="7150" r="59675" b="11304"/>
          <a:stretch/>
        </p:blipFill>
        <p:spPr>
          <a:xfrm rot="5400000">
            <a:off x="5221357" y="-5221356"/>
            <a:ext cx="1749288" cy="12192001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0869C844-2758-0009-7F4E-5A76D49D54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pt-PT" sz="5400" b="1" dirty="0">
                <a:solidFill>
                  <a:schemeClr val="bg1"/>
                </a:solidFill>
              </a:rPr>
              <a:t>Doença de Whipple</a:t>
            </a:r>
          </a:p>
        </p:txBody>
      </p:sp>
      <p:sp>
        <p:nvSpPr>
          <p:cNvPr id="3" name="Marcador de Posição de Conteúdo 2">
            <a:extLst>
              <a:ext uri="{FF2B5EF4-FFF2-40B4-BE49-F238E27FC236}">
                <a16:creationId xmlns:a16="http://schemas.microsoft.com/office/drawing/2014/main" id="{FC0CBF4F-3926-C982-C527-9D8C3EFF145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endParaRPr lang="en-US" sz="1800" dirty="0">
              <a:effectLst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r>
              <a:rPr lang="en-US" sz="26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A </a:t>
            </a:r>
            <a:r>
              <a:rPr lang="en-US" sz="2600" dirty="0" err="1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doença</a:t>
            </a:r>
            <a:r>
              <a:rPr lang="en-US" sz="26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de Whipple é </a:t>
            </a:r>
            <a:r>
              <a:rPr lang="en-US" sz="2600" dirty="0" err="1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causada</a:t>
            </a:r>
            <a:r>
              <a:rPr lang="en-US" sz="26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600" dirty="0" err="1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pelo</a:t>
            </a:r>
            <a:r>
              <a:rPr lang="en-US" sz="26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600" dirty="0" err="1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bacilo</a:t>
            </a:r>
            <a:r>
              <a:rPr lang="en-US" sz="26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600" dirty="0">
                <a:ea typeface="Calibri" panose="020F0502020204030204" pitchFamily="34" charset="0"/>
                <a:cs typeface="Times New Roman" panose="02020603050405020304" pitchFamily="18" charset="0"/>
              </a:rPr>
              <a:t>Gram-</a:t>
            </a:r>
            <a:r>
              <a:rPr lang="en-US" sz="2600" dirty="0" err="1">
                <a:ea typeface="Calibri" panose="020F0502020204030204" pitchFamily="34" charset="0"/>
                <a:cs typeface="Times New Roman" panose="02020603050405020304" pitchFamily="18" charset="0"/>
              </a:rPr>
              <a:t>positivo</a:t>
            </a:r>
            <a:r>
              <a:rPr lang="en-US" sz="2600" dirty="0">
                <a:ea typeface="Calibri" panose="020F0502020204030204" pitchFamily="34" charset="0"/>
                <a:cs typeface="Times New Roman" panose="02020603050405020304" pitchFamily="18" charset="0"/>
              </a:rPr>
              <a:t>,</a:t>
            </a:r>
            <a:r>
              <a:rPr lang="en-US" sz="2600" i="1" dirty="0"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600" b="1" i="1" dirty="0" err="1">
                <a:ea typeface="Calibri" panose="020F0502020204030204" pitchFamily="34" charset="0"/>
                <a:cs typeface="Times New Roman" panose="02020603050405020304" pitchFamily="18" charset="0"/>
              </a:rPr>
              <a:t>T</a:t>
            </a:r>
            <a:r>
              <a:rPr lang="en-US" sz="2600" b="1" i="1" dirty="0" err="1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ropheryma</a:t>
            </a:r>
            <a:r>
              <a:rPr lang="en-US" sz="2600" b="1" i="1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600" b="1" i="1" dirty="0" err="1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whipplei</a:t>
            </a:r>
            <a:endParaRPr lang="en-US" sz="2600" b="1" i="1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endParaRPr lang="en-US" sz="2600" b="1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r>
              <a:rPr lang="en-US" sz="2600" dirty="0">
                <a:ea typeface="Calibri" panose="020F0502020204030204" pitchFamily="34" charset="0"/>
                <a:cs typeface="Times New Roman" panose="02020603050405020304" pitchFamily="18" charset="0"/>
              </a:rPr>
              <a:t>A </a:t>
            </a:r>
            <a:r>
              <a:rPr lang="en-US" sz="2600" dirty="0" err="1">
                <a:ea typeface="Calibri" panose="020F0502020204030204" pitchFamily="34" charset="0"/>
                <a:cs typeface="Times New Roman" panose="02020603050405020304" pitchFamily="18" charset="0"/>
              </a:rPr>
              <a:t>doença</a:t>
            </a:r>
            <a:r>
              <a:rPr lang="en-US" sz="2600" dirty="0">
                <a:ea typeface="Calibri" panose="020F0502020204030204" pitchFamily="34" charset="0"/>
                <a:cs typeface="Times New Roman" panose="02020603050405020304" pitchFamily="18" charset="0"/>
              </a:rPr>
              <a:t> é </a:t>
            </a:r>
            <a:r>
              <a:rPr lang="en-US" sz="2600" dirty="0" err="1">
                <a:ea typeface="Calibri" panose="020F0502020204030204" pitchFamily="34" charset="0"/>
                <a:cs typeface="Times New Roman" panose="02020603050405020304" pitchFamily="18" charset="0"/>
              </a:rPr>
              <a:t>extremamente</a:t>
            </a:r>
            <a:r>
              <a:rPr lang="en-US" sz="2600" dirty="0"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600" b="1" dirty="0">
                <a:ea typeface="Calibri" panose="020F0502020204030204" pitchFamily="34" charset="0"/>
                <a:cs typeface="Times New Roman" panose="02020603050405020304" pitchFamily="18" charset="0"/>
              </a:rPr>
              <a:t>rara</a:t>
            </a:r>
            <a:r>
              <a:rPr lang="en-US" sz="2600" dirty="0">
                <a:ea typeface="Calibri" panose="020F0502020204030204" pitchFamily="34" charset="0"/>
                <a:cs typeface="Times New Roman" panose="02020603050405020304" pitchFamily="18" charset="0"/>
              </a:rPr>
              <a:t> com </a:t>
            </a:r>
            <a:r>
              <a:rPr lang="en-US" sz="2600" dirty="0" err="1">
                <a:ea typeface="Calibri" panose="020F0502020204030204" pitchFamily="34" charset="0"/>
                <a:cs typeface="Times New Roman" panose="02020603050405020304" pitchFamily="18" charset="0"/>
              </a:rPr>
              <a:t>apenas</a:t>
            </a:r>
            <a:r>
              <a:rPr lang="en-US" sz="2600" dirty="0"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6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1000 </a:t>
            </a:r>
            <a:r>
              <a:rPr lang="en-US" sz="2600" dirty="0" err="1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casos</a:t>
            </a:r>
            <a:r>
              <a:rPr lang="en-US" sz="26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600" dirty="0" err="1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descritos</a:t>
            </a:r>
            <a:r>
              <a:rPr lang="en-US" sz="2600" dirty="0"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US" sz="2600" dirty="0" err="1">
                <a:ea typeface="Calibri" panose="020F0502020204030204" pitchFamily="34" charset="0"/>
                <a:cs typeface="Times New Roman" panose="02020603050405020304" pitchFamily="18" charset="0"/>
              </a:rPr>
              <a:t>mundialmente</a:t>
            </a:r>
            <a:endParaRPr lang="en-US" sz="26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endParaRPr lang="en-US" sz="26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r>
              <a:rPr lang="en-US" sz="2600" dirty="0">
                <a:ea typeface="Calibri" panose="020F0502020204030204" pitchFamily="34" charset="0"/>
                <a:cs typeface="Times New Roman" panose="02020603050405020304" pitchFamily="18" charset="0"/>
              </a:rPr>
              <a:t>A </a:t>
            </a:r>
            <a:r>
              <a:rPr lang="en-US" sz="2600" dirty="0" err="1">
                <a:ea typeface="Calibri" panose="020F0502020204030204" pitchFamily="34" charset="0"/>
                <a:cs typeface="Times New Roman" panose="02020603050405020304" pitchFamily="18" charset="0"/>
              </a:rPr>
              <a:t>doença</a:t>
            </a:r>
            <a:r>
              <a:rPr lang="en-US" sz="2600" dirty="0">
                <a:ea typeface="Calibri" panose="020F0502020204030204" pitchFamily="34" charset="0"/>
                <a:cs typeface="Times New Roman" panose="02020603050405020304" pitchFamily="18" charset="0"/>
              </a:rPr>
              <a:t> de Whipple </a:t>
            </a:r>
            <a:r>
              <a:rPr lang="en-US" sz="2600" dirty="0" err="1">
                <a:ea typeface="Calibri" panose="020F0502020204030204" pitchFamily="34" charset="0"/>
                <a:cs typeface="Times New Roman" panose="02020603050405020304" pitchFamily="18" charset="0"/>
              </a:rPr>
              <a:t>clássica</a:t>
            </a:r>
            <a:r>
              <a:rPr lang="en-US" sz="2600" dirty="0"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600" dirty="0" err="1">
                <a:ea typeface="Calibri" panose="020F0502020204030204" pitchFamily="34" charset="0"/>
                <a:cs typeface="Times New Roman" panose="02020603050405020304" pitchFamily="18" charset="0"/>
              </a:rPr>
              <a:t>caracteriza</a:t>
            </a:r>
            <a:r>
              <a:rPr lang="en-US" sz="2600" dirty="0">
                <a:ea typeface="Calibri" panose="020F0502020204030204" pitchFamily="34" charset="0"/>
                <a:cs typeface="Times New Roman" panose="02020603050405020304" pitchFamily="18" charset="0"/>
              </a:rPr>
              <a:t>-se </a:t>
            </a:r>
            <a:r>
              <a:rPr lang="en-US" sz="2600" dirty="0" err="1">
                <a:ea typeface="Calibri" panose="020F0502020204030204" pitchFamily="34" charset="0"/>
                <a:cs typeface="Times New Roman" panose="02020603050405020304" pitchFamily="18" charset="0"/>
              </a:rPr>
              <a:t>por</a:t>
            </a:r>
            <a:r>
              <a:rPr lang="en-US" sz="2600" dirty="0">
                <a:ea typeface="Calibri" panose="020F0502020204030204" pitchFamily="34" charset="0"/>
                <a:cs typeface="Times New Roman" panose="02020603050405020304" pitchFamily="18" charset="0"/>
              </a:rPr>
              <a:t> um </a:t>
            </a:r>
            <a:r>
              <a:rPr lang="en-US" sz="2600" dirty="0" err="1">
                <a:ea typeface="Calibri" panose="020F0502020204030204" pitchFamily="34" charset="0"/>
                <a:cs typeface="Times New Roman" panose="02020603050405020304" pitchFamily="18" charset="0"/>
              </a:rPr>
              <a:t>envolvimento</a:t>
            </a:r>
            <a:r>
              <a:rPr lang="en-US" sz="2600" dirty="0"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600" b="1" dirty="0" err="1">
                <a:ea typeface="Calibri" panose="020F0502020204030204" pitchFamily="34" charset="0"/>
                <a:cs typeface="Times New Roman" panose="02020603050405020304" pitchFamily="18" charset="0"/>
              </a:rPr>
              <a:t>multissistémico</a:t>
            </a:r>
            <a:r>
              <a:rPr lang="en-US" sz="2600" dirty="0">
                <a:ea typeface="Calibri" panose="020F0502020204030204" pitchFamily="34" charset="0"/>
                <a:cs typeface="Times New Roman" panose="02020603050405020304" pitchFamily="18" charset="0"/>
              </a:rPr>
              <a:t> com </a:t>
            </a:r>
            <a:r>
              <a:rPr lang="en-US" sz="2600" dirty="0" err="1">
                <a:ea typeface="Calibri" panose="020F0502020204030204" pitchFamily="34" charset="0"/>
                <a:cs typeface="Times New Roman" panose="02020603050405020304" pitchFamily="18" charset="0"/>
              </a:rPr>
              <a:t>sintomas</a:t>
            </a:r>
            <a:r>
              <a:rPr lang="en-US" sz="2600" dirty="0"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600" b="1" dirty="0" err="1">
                <a:ea typeface="Calibri" panose="020F0502020204030204" pitchFamily="34" charset="0"/>
                <a:cs typeface="Times New Roman" panose="02020603050405020304" pitchFamily="18" charset="0"/>
              </a:rPr>
              <a:t>articulares</a:t>
            </a:r>
            <a:r>
              <a:rPr lang="en-US" sz="2600" dirty="0">
                <a:ea typeface="Calibri" panose="020F0502020204030204" pitchFamily="34" charset="0"/>
                <a:cs typeface="Times New Roman" panose="02020603050405020304" pitchFamily="18" charset="0"/>
              </a:rPr>
              <a:t> (</a:t>
            </a:r>
            <a:r>
              <a:rPr lang="en-US" sz="2600" dirty="0" err="1">
                <a:ea typeface="Calibri" panose="020F0502020204030204" pitchFamily="34" charset="0"/>
                <a:cs typeface="Times New Roman" panose="02020603050405020304" pitchFamily="18" charset="0"/>
              </a:rPr>
              <a:t>artralgias</a:t>
            </a:r>
            <a:r>
              <a:rPr lang="en-US" sz="2600" dirty="0">
                <a:ea typeface="Calibri" panose="020F0502020204030204" pitchFamily="34" charset="0"/>
                <a:cs typeface="Times New Roman" panose="02020603050405020304" pitchFamily="18" charset="0"/>
              </a:rPr>
              <a:t>) e  </a:t>
            </a:r>
            <a:r>
              <a:rPr lang="en-US" sz="2600" b="1" dirty="0" err="1">
                <a:ea typeface="Calibri" panose="020F0502020204030204" pitchFamily="34" charset="0"/>
                <a:cs typeface="Times New Roman" panose="02020603050405020304" pitchFamily="18" charset="0"/>
              </a:rPr>
              <a:t>gastrointestinais</a:t>
            </a:r>
            <a:r>
              <a:rPr lang="en-US" sz="2600" dirty="0">
                <a:ea typeface="Calibri" panose="020F0502020204030204" pitchFamily="34" charset="0"/>
                <a:cs typeface="Times New Roman" panose="02020603050405020304" pitchFamily="18" charset="0"/>
              </a:rPr>
              <a:t> (</a:t>
            </a:r>
            <a:r>
              <a:rPr lang="en-US" sz="2600" dirty="0" err="1">
                <a:ea typeface="Calibri" panose="020F0502020204030204" pitchFamily="34" charset="0"/>
                <a:cs typeface="Times New Roman" panose="02020603050405020304" pitchFamily="18" charset="0"/>
              </a:rPr>
              <a:t>dor</a:t>
            </a:r>
            <a:r>
              <a:rPr lang="en-US" sz="2600" dirty="0">
                <a:ea typeface="Calibri" panose="020F0502020204030204" pitchFamily="34" charset="0"/>
                <a:cs typeface="Times New Roman" panose="02020603050405020304" pitchFamily="18" charset="0"/>
              </a:rPr>
              <a:t> abdominal, </a:t>
            </a:r>
            <a:r>
              <a:rPr lang="en-US" sz="2600" dirty="0" err="1">
                <a:ea typeface="Calibri" panose="020F0502020204030204" pitchFamily="34" charset="0"/>
                <a:cs typeface="Times New Roman" panose="02020603050405020304" pitchFamily="18" charset="0"/>
              </a:rPr>
              <a:t>diarreia</a:t>
            </a:r>
            <a:r>
              <a:rPr lang="en-US" sz="2600" dirty="0">
                <a:ea typeface="Calibri" panose="020F0502020204030204" pitchFamily="34" charset="0"/>
                <a:cs typeface="Times New Roman" panose="02020603050405020304" pitchFamily="18" charset="0"/>
              </a:rPr>
              <a:t> e </a:t>
            </a:r>
            <a:r>
              <a:rPr lang="en-US" sz="2600" dirty="0" err="1">
                <a:ea typeface="Calibri" panose="020F0502020204030204" pitchFamily="34" charset="0"/>
                <a:cs typeface="Times New Roman" panose="02020603050405020304" pitchFamily="18" charset="0"/>
              </a:rPr>
              <a:t>perda</a:t>
            </a:r>
            <a:r>
              <a:rPr lang="en-US" sz="2600" dirty="0">
                <a:ea typeface="Calibri" panose="020F0502020204030204" pitchFamily="34" charset="0"/>
                <a:cs typeface="Times New Roman" panose="02020603050405020304" pitchFamily="18" charset="0"/>
              </a:rPr>
              <a:t> ponderal)</a:t>
            </a:r>
            <a:endParaRPr lang="pt-PT" sz="2600" dirty="0"/>
          </a:p>
        </p:txBody>
      </p:sp>
    </p:spTree>
    <p:extLst>
      <p:ext uri="{BB962C8B-B14F-4D97-AF65-F5344CB8AC3E}">
        <p14:creationId xmlns:p14="http://schemas.microsoft.com/office/powerpoint/2010/main" val="269423159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>
            <a:extLst>
              <a:ext uri="{FF2B5EF4-FFF2-40B4-BE49-F238E27FC236}">
                <a16:creationId xmlns:a16="http://schemas.microsoft.com/office/drawing/2014/main" id="{1BED3614-C093-9554-575D-5C6ED70E9DE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3669" t="7150" r="59675" b="11304"/>
          <a:stretch/>
        </p:blipFill>
        <p:spPr>
          <a:xfrm rot="5400000">
            <a:off x="5221357" y="-5221356"/>
            <a:ext cx="1749288" cy="12192001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0869C844-2758-0009-7F4E-5A76D49D54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pt-PT" sz="5400" b="1" i="1" dirty="0">
                <a:solidFill>
                  <a:schemeClr val="bg1"/>
                </a:solidFill>
              </a:rPr>
              <a:t>Conclusão</a:t>
            </a:r>
          </a:p>
        </p:txBody>
      </p:sp>
      <p:sp>
        <p:nvSpPr>
          <p:cNvPr id="3" name="Marcador de Posição de Conteúdo 2">
            <a:extLst>
              <a:ext uri="{FF2B5EF4-FFF2-40B4-BE49-F238E27FC236}">
                <a16:creationId xmlns:a16="http://schemas.microsoft.com/office/drawing/2014/main" id="{FC0CBF4F-3926-C982-C527-9D8C3EFF14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5032375"/>
          </a:xfrm>
        </p:spPr>
        <p:txBody>
          <a:bodyPr/>
          <a:lstStyle/>
          <a:p>
            <a:endParaRPr lang="en-US" sz="26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r>
              <a:rPr lang="en-US" sz="26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O </a:t>
            </a:r>
            <a:r>
              <a:rPr lang="en-US" sz="2600" dirty="0" err="1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diagnóstico</a:t>
            </a:r>
            <a:r>
              <a:rPr lang="en-US" sz="26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da </a:t>
            </a:r>
            <a:r>
              <a:rPr lang="en-US" sz="2600" dirty="0" err="1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Doença</a:t>
            </a:r>
            <a:r>
              <a:rPr lang="en-US" sz="26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de Whipple é </a:t>
            </a:r>
            <a:r>
              <a:rPr lang="en-US" sz="2600" dirty="0" err="1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desafiante</a:t>
            </a:r>
            <a:r>
              <a:rPr lang="en-US" sz="2600" dirty="0"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US" sz="2600" dirty="0" err="1">
                <a:ea typeface="Calibri" panose="020F0502020204030204" pitchFamily="34" charset="0"/>
                <a:cs typeface="Times New Roman" panose="02020603050405020304" pitchFamily="18" charset="0"/>
              </a:rPr>
              <a:t>uma</a:t>
            </a:r>
            <a:r>
              <a:rPr lang="en-US" sz="2600" dirty="0"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600" dirty="0" err="1">
                <a:ea typeface="Calibri" panose="020F0502020204030204" pitchFamily="34" charset="0"/>
                <a:cs typeface="Times New Roman" panose="02020603050405020304" pitchFamily="18" charset="0"/>
              </a:rPr>
              <a:t>vez</a:t>
            </a:r>
            <a:r>
              <a:rPr lang="en-US" sz="2600" dirty="0">
                <a:ea typeface="Calibri" panose="020F0502020204030204" pitchFamily="34" charset="0"/>
                <a:cs typeface="Times New Roman" panose="02020603050405020304" pitchFamily="18" charset="0"/>
              </a:rPr>
              <a:t> que </a:t>
            </a:r>
            <a:r>
              <a:rPr lang="en-US" sz="2600" dirty="0" err="1">
                <a:ea typeface="Calibri" panose="020F0502020204030204" pitchFamily="34" charset="0"/>
                <a:cs typeface="Times New Roman" panose="02020603050405020304" pitchFamily="18" charset="0"/>
              </a:rPr>
              <a:t>os</a:t>
            </a:r>
            <a:r>
              <a:rPr lang="en-US" sz="2600" dirty="0"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600" dirty="0" err="1">
                <a:ea typeface="Calibri" panose="020F0502020204030204" pitchFamily="34" charset="0"/>
                <a:cs typeface="Times New Roman" panose="02020603050405020304" pitchFamily="18" charset="0"/>
              </a:rPr>
              <a:t>sintomas</a:t>
            </a:r>
            <a:r>
              <a:rPr lang="en-US" sz="2600" dirty="0"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600" dirty="0" err="1">
                <a:ea typeface="Calibri" panose="020F0502020204030204" pitchFamily="34" charset="0"/>
                <a:cs typeface="Times New Roman" panose="02020603050405020304" pitchFamily="18" charset="0"/>
              </a:rPr>
              <a:t>são</a:t>
            </a:r>
            <a:r>
              <a:rPr lang="en-US" sz="2600" dirty="0"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600" dirty="0" err="1">
                <a:ea typeface="Calibri" panose="020F0502020204030204" pitchFamily="34" charset="0"/>
                <a:cs typeface="Times New Roman" panose="02020603050405020304" pitchFamily="18" charset="0"/>
              </a:rPr>
              <a:t>vagos</a:t>
            </a:r>
            <a:r>
              <a:rPr lang="en-US" sz="2600" dirty="0">
                <a:ea typeface="Calibri" panose="020F0502020204030204" pitchFamily="34" charset="0"/>
                <a:cs typeface="Times New Roman" panose="02020603050405020304" pitchFamily="18" charset="0"/>
              </a:rPr>
              <a:t> e </a:t>
            </a:r>
            <a:r>
              <a:rPr lang="en-US" sz="2600" dirty="0" err="1">
                <a:ea typeface="Calibri" panose="020F0502020204030204" pitchFamily="34" charset="0"/>
                <a:cs typeface="Times New Roman" panose="02020603050405020304" pitchFamily="18" charset="0"/>
              </a:rPr>
              <a:t>inespecíficos</a:t>
            </a:r>
            <a:endParaRPr lang="en-US" sz="26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endParaRPr lang="en-US" sz="26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r>
              <a:rPr lang="en-US" sz="26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O </a:t>
            </a:r>
            <a:r>
              <a:rPr lang="en-US" sz="2600" dirty="0" err="1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diagnóstico</a:t>
            </a:r>
            <a:r>
              <a:rPr lang="en-US" sz="26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600" dirty="0" err="1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demora</a:t>
            </a:r>
            <a:r>
              <a:rPr lang="en-US" sz="26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600" dirty="0" err="1">
                <a:ea typeface="Calibri" panose="020F0502020204030204" pitchFamily="34" charset="0"/>
                <a:cs typeface="Times New Roman" panose="02020603050405020304" pitchFamily="18" charset="0"/>
              </a:rPr>
              <a:t>em</a:t>
            </a:r>
            <a:r>
              <a:rPr lang="en-US" sz="2600" dirty="0"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600" dirty="0" err="1">
                <a:ea typeface="Calibri" panose="020F0502020204030204" pitchFamily="34" charset="0"/>
                <a:cs typeface="Times New Roman" panose="02020603050405020304" pitchFamily="18" charset="0"/>
              </a:rPr>
              <a:t>média</a:t>
            </a:r>
            <a:r>
              <a:rPr lang="en-US" sz="2600" dirty="0">
                <a:ea typeface="Calibri" panose="020F0502020204030204" pitchFamily="34" charset="0"/>
                <a:cs typeface="Times New Roman" panose="02020603050405020304" pitchFamily="18" charset="0"/>
              </a:rPr>
              <a:t> 3 a 7 </a:t>
            </a:r>
            <a:r>
              <a:rPr lang="en-US" sz="2600" dirty="0" err="1">
                <a:ea typeface="Calibri" panose="020F0502020204030204" pitchFamily="34" charset="0"/>
                <a:cs typeface="Times New Roman" panose="02020603050405020304" pitchFamily="18" charset="0"/>
              </a:rPr>
              <a:t>anos</a:t>
            </a:r>
            <a:r>
              <a:rPr lang="en-US" sz="2600" dirty="0"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600" dirty="0" err="1">
                <a:ea typeface="Calibri" panose="020F0502020204030204" pitchFamily="34" charset="0"/>
                <a:cs typeface="Times New Roman" panose="02020603050405020304" pitchFamily="18" charset="0"/>
              </a:rPr>
              <a:t>desde</a:t>
            </a:r>
            <a:r>
              <a:rPr lang="en-US" sz="2600" dirty="0">
                <a:ea typeface="Calibri" panose="020F0502020204030204" pitchFamily="34" charset="0"/>
                <a:cs typeface="Times New Roman" panose="02020603050405020304" pitchFamily="18" charset="0"/>
              </a:rPr>
              <a:t> o </a:t>
            </a:r>
            <a:r>
              <a:rPr lang="en-US" sz="2600" dirty="0" err="1">
                <a:ea typeface="Calibri" panose="020F0502020204030204" pitchFamily="34" charset="0"/>
                <a:cs typeface="Times New Roman" panose="02020603050405020304" pitchFamily="18" charset="0"/>
              </a:rPr>
              <a:t>início</a:t>
            </a:r>
            <a:r>
              <a:rPr lang="en-US" sz="2600" dirty="0">
                <a:ea typeface="Calibri" panose="020F0502020204030204" pitchFamily="34" charset="0"/>
                <a:cs typeface="Times New Roman" panose="02020603050405020304" pitchFamily="18" charset="0"/>
              </a:rPr>
              <a:t> dos </a:t>
            </a:r>
            <a:r>
              <a:rPr lang="en-US" sz="2600" dirty="0" err="1">
                <a:ea typeface="Calibri" panose="020F0502020204030204" pitchFamily="34" charset="0"/>
                <a:cs typeface="Times New Roman" panose="02020603050405020304" pitchFamily="18" charset="0"/>
              </a:rPr>
              <a:t>sintomas</a:t>
            </a:r>
            <a:r>
              <a:rPr lang="en-US" sz="2600" dirty="0"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US" sz="2600" dirty="0" err="1">
                <a:ea typeface="Calibri" panose="020F0502020204030204" pitchFamily="34" charset="0"/>
                <a:cs typeface="Times New Roman" panose="02020603050405020304" pitchFamily="18" charset="0"/>
              </a:rPr>
              <a:t>devido</a:t>
            </a:r>
            <a:r>
              <a:rPr lang="en-US" sz="2600" dirty="0"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600" dirty="0" err="1">
                <a:ea typeface="Calibri" panose="020F0502020204030204" pitchFamily="34" charset="0"/>
                <a:cs typeface="Times New Roman" panose="02020603050405020304" pitchFamily="18" charset="0"/>
              </a:rPr>
              <a:t>ao</a:t>
            </a:r>
            <a:r>
              <a:rPr lang="en-US" sz="2600" dirty="0"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600" dirty="0" err="1">
                <a:ea typeface="Calibri" panose="020F0502020204030204" pitchFamily="34" charset="0"/>
                <a:cs typeface="Times New Roman" panose="02020603050405020304" pitchFamily="18" charset="0"/>
              </a:rPr>
              <a:t>baixo</a:t>
            </a:r>
            <a:r>
              <a:rPr lang="en-US" sz="2600" dirty="0"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600" dirty="0" err="1">
                <a:ea typeface="Calibri" panose="020F0502020204030204" pitchFamily="34" charset="0"/>
                <a:cs typeface="Times New Roman" panose="02020603050405020304" pitchFamily="18" charset="0"/>
              </a:rPr>
              <a:t>índice</a:t>
            </a:r>
            <a:r>
              <a:rPr lang="en-US" sz="2600" dirty="0">
                <a:ea typeface="Calibri" panose="020F0502020204030204" pitchFamily="34" charset="0"/>
                <a:cs typeface="Times New Roman" panose="02020603050405020304" pitchFamily="18" charset="0"/>
              </a:rPr>
              <a:t> de </a:t>
            </a:r>
            <a:r>
              <a:rPr lang="en-US" sz="2600" dirty="0" err="1">
                <a:ea typeface="Calibri" panose="020F0502020204030204" pitchFamily="34" charset="0"/>
                <a:cs typeface="Times New Roman" panose="02020603050405020304" pitchFamily="18" charset="0"/>
              </a:rPr>
              <a:t>suspeição</a:t>
            </a:r>
            <a:endParaRPr lang="en-US" sz="26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210923120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>
            <a:extLst>
              <a:ext uri="{FF2B5EF4-FFF2-40B4-BE49-F238E27FC236}">
                <a16:creationId xmlns:a16="http://schemas.microsoft.com/office/drawing/2014/main" id="{1BED3614-C093-9554-575D-5C6ED70E9DE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3669" t="7150" r="59675" b="11304"/>
          <a:stretch/>
        </p:blipFill>
        <p:spPr>
          <a:xfrm rot="5400000">
            <a:off x="5221357" y="-5221356"/>
            <a:ext cx="1749288" cy="12192001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0869C844-2758-0009-7F4E-5A76D49D54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pt-PT" sz="5400" b="1" i="1" dirty="0">
                <a:solidFill>
                  <a:schemeClr val="bg1"/>
                </a:solidFill>
              </a:rPr>
              <a:t>Conclusão</a:t>
            </a:r>
          </a:p>
        </p:txBody>
      </p:sp>
      <p:sp>
        <p:nvSpPr>
          <p:cNvPr id="3" name="Marcador de Posição de Conteúdo 2">
            <a:extLst>
              <a:ext uri="{FF2B5EF4-FFF2-40B4-BE49-F238E27FC236}">
                <a16:creationId xmlns:a16="http://schemas.microsoft.com/office/drawing/2014/main" id="{FC0CBF4F-3926-C982-C527-9D8C3EFF14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5032375"/>
          </a:xfrm>
        </p:spPr>
        <p:txBody>
          <a:bodyPr/>
          <a:lstStyle/>
          <a:p>
            <a:endParaRPr lang="en-US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r>
              <a:rPr lang="en-US" sz="26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Neste </a:t>
            </a:r>
            <a:r>
              <a:rPr lang="en-US" sz="2600" dirty="0" err="1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caso</a:t>
            </a:r>
            <a:r>
              <a:rPr lang="en-US" sz="26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, a </a:t>
            </a:r>
            <a:r>
              <a:rPr lang="en-US" sz="2600" dirty="0" err="1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marcha</a:t>
            </a:r>
            <a:r>
              <a:rPr lang="en-US" sz="26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600" dirty="0" err="1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diagnóstica</a:t>
            </a:r>
            <a:r>
              <a:rPr lang="en-US" sz="26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600" dirty="0" err="1">
                <a:ea typeface="Calibri" panose="020F0502020204030204" pitchFamily="34" charset="0"/>
                <a:cs typeface="Times New Roman" panose="02020603050405020304" pitchFamily="18" charset="0"/>
              </a:rPr>
              <a:t>consistiu</a:t>
            </a:r>
            <a:r>
              <a:rPr lang="en-US" sz="2600" dirty="0"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600" dirty="0" err="1">
                <a:ea typeface="Calibri" panose="020F0502020204030204" pitchFamily="34" charset="0"/>
                <a:cs typeface="Times New Roman" panose="02020603050405020304" pitchFamily="18" charset="0"/>
              </a:rPr>
              <a:t>na</a:t>
            </a:r>
            <a:r>
              <a:rPr lang="en-US" sz="2600" dirty="0"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600" dirty="0" err="1">
                <a:ea typeface="Calibri" panose="020F0502020204030204" pitchFamily="34" charset="0"/>
                <a:cs typeface="Times New Roman" panose="02020603050405020304" pitchFamily="18" charset="0"/>
              </a:rPr>
              <a:t>exclusão</a:t>
            </a:r>
            <a:r>
              <a:rPr lang="en-US" sz="2600" dirty="0">
                <a:ea typeface="Calibri" panose="020F0502020204030204" pitchFamily="34" charset="0"/>
                <a:cs typeface="Times New Roman" panose="02020603050405020304" pitchFamily="18" charset="0"/>
              </a:rPr>
              <a:t> de causa </a:t>
            </a:r>
            <a:r>
              <a:rPr lang="en-US" sz="2600" dirty="0" err="1">
                <a:ea typeface="Calibri" panose="020F0502020204030204" pitchFamily="34" charset="0"/>
                <a:cs typeface="Times New Roman" panose="02020603050405020304" pitchFamily="18" charset="0"/>
              </a:rPr>
              <a:t>neoplásica</a:t>
            </a:r>
            <a:r>
              <a:rPr lang="en-US" sz="2600" dirty="0">
                <a:ea typeface="Calibri" panose="020F0502020204030204" pitchFamily="34" charset="0"/>
                <a:cs typeface="Times New Roman" panose="02020603050405020304" pitchFamily="18" charset="0"/>
              </a:rPr>
              <a:t> com a </a:t>
            </a:r>
            <a:r>
              <a:rPr lang="en-US" sz="2600" dirty="0" err="1">
                <a:ea typeface="Calibri" panose="020F0502020204030204" pitchFamily="34" charset="0"/>
                <a:cs typeface="Times New Roman" panose="02020603050405020304" pitchFamily="18" charset="0"/>
              </a:rPr>
              <a:t>realização</a:t>
            </a:r>
            <a:r>
              <a:rPr lang="en-US" sz="2600" dirty="0">
                <a:ea typeface="Calibri" panose="020F0502020204030204" pitchFamily="34" charset="0"/>
                <a:cs typeface="Times New Roman" panose="02020603050405020304" pitchFamily="18" charset="0"/>
              </a:rPr>
              <a:t> de TC de </a:t>
            </a:r>
            <a:r>
              <a:rPr lang="en-US" sz="2600" dirty="0" err="1">
                <a:ea typeface="Calibri" panose="020F0502020204030204" pitchFamily="34" charset="0"/>
                <a:cs typeface="Times New Roman" panose="02020603050405020304" pitchFamily="18" charset="0"/>
              </a:rPr>
              <a:t>corpo</a:t>
            </a:r>
            <a:r>
              <a:rPr lang="en-US" sz="2600" dirty="0"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US" sz="2600" dirty="0" err="1">
                <a:ea typeface="Calibri" panose="020F0502020204030204" pitchFamily="34" charset="0"/>
                <a:cs typeface="Times New Roman" panose="02020603050405020304" pitchFamily="18" charset="0"/>
              </a:rPr>
              <a:t>toracocentese</a:t>
            </a:r>
            <a:r>
              <a:rPr lang="en-US" sz="2600" dirty="0">
                <a:ea typeface="Calibri" panose="020F0502020204030204" pitchFamily="34" charset="0"/>
                <a:cs typeface="Times New Roman" panose="02020603050405020304" pitchFamily="18" charset="0"/>
              </a:rPr>
              <a:t> e </a:t>
            </a:r>
            <a:r>
              <a:rPr lang="en-US" sz="2600" dirty="0" err="1">
                <a:ea typeface="Calibri" panose="020F0502020204030204" pitchFamily="34" charset="0"/>
                <a:cs typeface="Times New Roman" panose="02020603050405020304" pitchFamily="18" charset="0"/>
              </a:rPr>
              <a:t>exames</a:t>
            </a:r>
            <a:r>
              <a:rPr lang="en-US" sz="2600" dirty="0"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600" dirty="0" err="1">
                <a:ea typeface="Calibri" panose="020F0502020204030204" pitchFamily="34" charset="0"/>
                <a:cs typeface="Times New Roman" panose="02020603050405020304" pitchFamily="18" charset="0"/>
              </a:rPr>
              <a:t>endoscópicos</a:t>
            </a:r>
            <a:endParaRPr lang="en-US" sz="26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endParaRPr lang="en-US" sz="26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r>
              <a:rPr lang="en-US" sz="26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A </a:t>
            </a:r>
            <a:r>
              <a:rPr lang="en-US" sz="2600" dirty="0" err="1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biópsia</a:t>
            </a:r>
            <a:r>
              <a:rPr lang="en-US" sz="26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do </a:t>
            </a:r>
            <a:r>
              <a:rPr lang="en-US" sz="2600" dirty="0" err="1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duodeno</a:t>
            </a:r>
            <a:r>
              <a:rPr lang="en-US" sz="26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600" dirty="0" err="1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foi</a:t>
            </a:r>
            <a:r>
              <a:rPr lang="en-US" sz="26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primordial para </a:t>
            </a:r>
            <a:r>
              <a:rPr lang="en-US" sz="2600" dirty="0" err="1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estabelecer</a:t>
            </a:r>
            <a:r>
              <a:rPr lang="en-US" sz="26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o </a:t>
            </a:r>
            <a:r>
              <a:rPr lang="en-US" sz="2600" dirty="0" err="1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diagnóstico</a:t>
            </a:r>
            <a:r>
              <a:rPr lang="en-US" sz="26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600" dirty="0" err="1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atempado</a:t>
            </a:r>
            <a:r>
              <a:rPr lang="en-US" sz="26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de </a:t>
            </a:r>
            <a:r>
              <a:rPr lang="en-US" sz="2600" b="1" dirty="0" err="1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Doença</a:t>
            </a:r>
            <a:r>
              <a:rPr lang="en-US" sz="2600" b="1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de Whipple</a:t>
            </a:r>
            <a:r>
              <a:rPr lang="en-US" sz="26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com </a:t>
            </a:r>
            <a:r>
              <a:rPr lang="en-US" sz="2600" dirty="0" err="1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identificação</a:t>
            </a:r>
            <a:r>
              <a:rPr lang="en-US" sz="26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do </a:t>
            </a:r>
            <a:r>
              <a:rPr lang="en-US" sz="2600" dirty="0" err="1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bacilo</a:t>
            </a:r>
            <a:r>
              <a:rPr lang="en-US" sz="26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600" b="1" i="1" dirty="0" err="1">
                <a:ea typeface="Calibri" panose="020F0502020204030204" pitchFamily="34" charset="0"/>
                <a:cs typeface="Times New Roman" panose="02020603050405020304" pitchFamily="18" charset="0"/>
              </a:rPr>
              <a:t>T</a:t>
            </a:r>
            <a:r>
              <a:rPr lang="en-US" sz="2600" b="1" i="1" dirty="0" err="1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ropheryma</a:t>
            </a:r>
            <a:r>
              <a:rPr lang="en-US" sz="2600" b="1" i="1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600" b="1" i="1" dirty="0" err="1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whipplei</a:t>
            </a:r>
            <a:endParaRPr lang="en-US" sz="2600" b="1" i="1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endParaRPr lang="en-US" b="1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225120311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>
            <a:extLst>
              <a:ext uri="{FF2B5EF4-FFF2-40B4-BE49-F238E27FC236}">
                <a16:creationId xmlns:a16="http://schemas.microsoft.com/office/drawing/2014/main" id="{1BED3614-C093-9554-575D-5C6ED70E9DE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3669" t="7150" r="59675" b="11304"/>
          <a:stretch/>
        </p:blipFill>
        <p:spPr>
          <a:xfrm rot="5400000">
            <a:off x="5221357" y="-2667001"/>
            <a:ext cx="1749288" cy="12192001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0869C844-2758-0009-7F4E-5A76D49D54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2" y="2554355"/>
            <a:ext cx="12192002" cy="1749289"/>
          </a:xfrm>
        </p:spPr>
        <p:txBody>
          <a:bodyPr>
            <a:normAutofit/>
          </a:bodyPr>
          <a:lstStyle/>
          <a:p>
            <a:pPr algn="ctr"/>
            <a:r>
              <a:rPr lang="pt-PT" sz="5400" b="1" i="1" dirty="0">
                <a:solidFill>
                  <a:schemeClr val="bg1"/>
                </a:solidFill>
              </a:rPr>
              <a:t>Obrigada pela atenção!</a:t>
            </a:r>
          </a:p>
        </p:txBody>
      </p:sp>
    </p:spTree>
    <p:extLst>
      <p:ext uri="{BB962C8B-B14F-4D97-AF65-F5344CB8AC3E}">
        <p14:creationId xmlns:p14="http://schemas.microsoft.com/office/powerpoint/2010/main" val="4856697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m 6">
            <a:extLst>
              <a:ext uri="{FF2B5EF4-FFF2-40B4-BE49-F238E27FC236}">
                <a16:creationId xmlns:a16="http://schemas.microsoft.com/office/drawing/2014/main" id="{E6F569BC-50ED-4679-C751-ACC03D18599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6984" t="48117" r="55978" b="12173"/>
          <a:stretch/>
        </p:blipFill>
        <p:spPr>
          <a:xfrm>
            <a:off x="10406271" y="4516090"/>
            <a:ext cx="1785730" cy="2341102"/>
          </a:xfrm>
          <a:prstGeom prst="rect">
            <a:avLst/>
          </a:prstGeom>
        </p:spPr>
      </p:pic>
      <p:pic>
        <p:nvPicPr>
          <p:cNvPr id="4" name="Imagem 3">
            <a:extLst>
              <a:ext uri="{FF2B5EF4-FFF2-40B4-BE49-F238E27FC236}">
                <a16:creationId xmlns:a16="http://schemas.microsoft.com/office/drawing/2014/main" id="{1BED3614-C093-9554-575D-5C6ED70E9DE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3669" t="7150" r="59675" b="11304"/>
          <a:stretch/>
        </p:blipFill>
        <p:spPr>
          <a:xfrm rot="5400000">
            <a:off x="5221357" y="-5221356"/>
            <a:ext cx="1749288" cy="12192001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0869C844-2758-0009-7F4E-5A76D49D54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pt-PT" sz="5400" b="1" dirty="0">
                <a:solidFill>
                  <a:schemeClr val="bg1"/>
                </a:solidFill>
              </a:rPr>
              <a:t>Caso clínico</a:t>
            </a:r>
          </a:p>
        </p:txBody>
      </p:sp>
      <p:sp>
        <p:nvSpPr>
          <p:cNvPr id="3" name="Marcador de Posição de Conteúdo 2">
            <a:extLst>
              <a:ext uri="{FF2B5EF4-FFF2-40B4-BE49-F238E27FC236}">
                <a16:creationId xmlns:a16="http://schemas.microsoft.com/office/drawing/2014/main" id="{FC0CBF4F-3926-C982-C527-9D8C3EFF145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PT" dirty="0"/>
          </a:p>
          <a:p>
            <a:r>
              <a:rPr lang="pt-PT" sz="2600" dirty="0"/>
              <a:t>Homem de 48 anos, trabalhador da construção civil, recorreu ao SU por </a:t>
            </a:r>
            <a:r>
              <a:rPr lang="pt-PT" sz="2600" b="1" dirty="0"/>
              <a:t>perda ponderal involuntária (~10kg) </a:t>
            </a:r>
            <a:r>
              <a:rPr lang="pt-PT" sz="2600" dirty="0"/>
              <a:t>nos 3 meses anteriores associado a </a:t>
            </a:r>
            <a:r>
              <a:rPr lang="pt-PT" sz="2600" b="1" dirty="0"/>
              <a:t>anorexia</a:t>
            </a:r>
            <a:r>
              <a:rPr lang="pt-PT" sz="2600" dirty="0"/>
              <a:t> e </a:t>
            </a:r>
            <a:r>
              <a:rPr lang="pt-PT" sz="2600" b="1" dirty="0"/>
              <a:t>dispneia</a:t>
            </a:r>
            <a:r>
              <a:rPr lang="pt-PT" sz="2600" dirty="0"/>
              <a:t> para pequenos esforços;</a:t>
            </a:r>
          </a:p>
          <a:p>
            <a:endParaRPr lang="pt-PT" sz="2600" dirty="0"/>
          </a:p>
          <a:p>
            <a:r>
              <a:rPr lang="pt-PT" sz="2600" dirty="0"/>
              <a:t>Sem história médica prévia ou medicação habitual</a:t>
            </a:r>
          </a:p>
          <a:p>
            <a:endParaRPr lang="pt-PT" sz="2600" dirty="0"/>
          </a:p>
          <a:p>
            <a:r>
              <a:rPr lang="pt-PT" sz="2600" dirty="0"/>
              <a:t>Hábitos alcoólicos (70g/dia) e tabágicos (80 UMA)</a:t>
            </a:r>
          </a:p>
          <a:p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430246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>
            <a:extLst>
              <a:ext uri="{FF2B5EF4-FFF2-40B4-BE49-F238E27FC236}">
                <a16:creationId xmlns:a16="http://schemas.microsoft.com/office/drawing/2014/main" id="{1BED3614-C093-9554-575D-5C6ED70E9DE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3669" t="7150" r="59675" b="11304"/>
          <a:stretch/>
        </p:blipFill>
        <p:spPr>
          <a:xfrm rot="5400000">
            <a:off x="5221357" y="-5221356"/>
            <a:ext cx="1749288" cy="12192001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0869C844-2758-0009-7F4E-5A76D49D54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pt-PT" sz="5400" b="1" dirty="0">
                <a:solidFill>
                  <a:schemeClr val="bg1"/>
                </a:solidFill>
              </a:rPr>
              <a:t>Serviço de Urgência</a:t>
            </a:r>
          </a:p>
        </p:txBody>
      </p:sp>
      <p:sp>
        <p:nvSpPr>
          <p:cNvPr id="3" name="Marcador de Posição de Conteúdo 2">
            <a:extLst>
              <a:ext uri="{FF2B5EF4-FFF2-40B4-BE49-F238E27FC236}">
                <a16:creationId xmlns:a16="http://schemas.microsoft.com/office/drawing/2014/main" id="{FC0CBF4F-3926-C982-C527-9D8C3EFF14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5032375"/>
          </a:xfrm>
        </p:spPr>
        <p:txBody>
          <a:bodyPr>
            <a:normAutofit lnSpcReduction="10000"/>
          </a:bodyPr>
          <a:lstStyle/>
          <a:p>
            <a:pPr algn="just"/>
            <a:endParaRPr lang="en-US" dirty="0">
              <a:effectLst/>
              <a:latin typeface="Arial" panose="020B0604020202020204" pitchFamily="34" charset="0"/>
              <a:ea typeface="Calibri" panose="020F0502020204030204" pitchFamily="34" charset="0"/>
            </a:endParaRPr>
          </a:p>
          <a:p>
            <a:pPr algn="just"/>
            <a:r>
              <a:rPr lang="en-US" sz="2600" dirty="0">
                <a:effectLst/>
                <a:ea typeface="Calibri" panose="020F0502020204030204" pitchFamily="34" charset="0"/>
              </a:rPr>
              <a:t>EO: + </a:t>
            </a:r>
            <a:r>
              <a:rPr lang="en-US" sz="2600" dirty="0" err="1">
                <a:effectLst/>
                <a:ea typeface="Calibri" panose="020F0502020204030204" pitchFamily="34" charset="0"/>
              </a:rPr>
              <a:t>Emagrecido</a:t>
            </a:r>
            <a:r>
              <a:rPr lang="en-US" sz="2600" dirty="0">
                <a:effectLst/>
                <a:ea typeface="Calibri" panose="020F0502020204030204" pitchFamily="34" charset="0"/>
              </a:rPr>
              <a:t>, </a:t>
            </a:r>
            <a:r>
              <a:rPr lang="en-US" sz="2600" dirty="0" err="1">
                <a:effectLst/>
                <a:ea typeface="Calibri" panose="020F0502020204030204" pitchFamily="34" charset="0"/>
              </a:rPr>
              <a:t>mucosas</a:t>
            </a:r>
            <a:r>
              <a:rPr lang="en-US" sz="2600" dirty="0">
                <a:effectLst/>
                <a:ea typeface="Calibri" panose="020F0502020204030204" pitchFamily="34" charset="0"/>
              </a:rPr>
              <a:t> </a:t>
            </a:r>
            <a:r>
              <a:rPr lang="en-US" sz="2600" dirty="0" err="1">
                <a:effectLst/>
                <a:ea typeface="Calibri" panose="020F0502020204030204" pitchFamily="34" charset="0"/>
              </a:rPr>
              <a:t>descoradas</a:t>
            </a:r>
            <a:r>
              <a:rPr lang="en-US" sz="2600" dirty="0">
                <a:effectLst/>
                <a:ea typeface="Calibri" panose="020F0502020204030204" pitchFamily="34" charset="0"/>
              </a:rPr>
              <a:t> e AP com </a:t>
            </a:r>
            <a:r>
              <a:rPr lang="en-US" sz="2600" dirty="0" err="1">
                <a:effectLst/>
                <a:ea typeface="Calibri" panose="020F0502020204030204" pitchFamily="34" charset="0"/>
              </a:rPr>
              <a:t>diminuição</a:t>
            </a:r>
            <a:r>
              <a:rPr lang="en-US" sz="2600" dirty="0">
                <a:effectLst/>
                <a:ea typeface="Calibri" panose="020F0502020204030204" pitchFamily="34" charset="0"/>
              </a:rPr>
              <a:t> do MV </a:t>
            </a:r>
          </a:p>
          <a:p>
            <a:pPr algn="just"/>
            <a:endParaRPr lang="en-US" sz="2600" dirty="0">
              <a:effectLst/>
              <a:ea typeface="Calibri" panose="020F0502020204030204" pitchFamily="34" charset="0"/>
            </a:endParaRPr>
          </a:p>
          <a:p>
            <a:pPr algn="just"/>
            <a:r>
              <a:rPr lang="en-US" sz="2600" dirty="0" err="1">
                <a:effectLst/>
                <a:ea typeface="Calibri" panose="020F0502020204030204" pitchFamily="34" charset="0"/>
              </a:rPr>
              <a:t>Avaliação</a:t>
            </a:r>
            <a:r>
              <a:rPr lang="en-US" sz="2600" dirty="0">
                <a:effectLst/>
                <a:ea typeface="Calibri" panose="020F0502020204030204" pitchFamily="34" charset="0"/>
              </a:rPr>
              <a:t> </a:t>
            </a:r>
            <a:r>
              <a:rPr lang="en-US" sz="2600" dirty="0" err="1">
                <a:effectLst/>
                <a:ea typeface="Calibri" panose="020F0502020204030204" pitchFamily="34" charset="0"/>
              </a:rPr>
              <a:t>analítica</a:t>
            </a:r>
            <a:r>
              <a:rPr lang="en-US" sz="2600" dirty="0">
                <a:effectLst/>
                <a:ea typeface="Calibri" panose="020F0502020204030204" pitchFamily="34" charset="0"/>
              </a:rPr>
              <a:t>: </a:t>
            </a:r>
          </a:p>
          <a:p>
            <a:pPr lvl="1" algn="just"/>
            <a:r>
              <a:rPr lang="en-US" sz="2600" b="1" dirty="0">
                <a:effectLst/>
                <a:ea typeface="Calibri" panose="020F0502020204030204" pitchFamily="34" charset="0"/>
              </a:rPr>
              <a:t>Anemia</a:t>
            </a:r>
            <a:r>
              <a:rPr lang="en-US" sz="2600" dirty="0">
                <a:effectLst/>
                <a:ea typeface="Calibri" panose="020F0502020204030204" pitchFamily="34" charset="0"/>
              </a:rPr>
              <a:t> </a:t>
            </a:r>
            <a:r>
              <a:rPr lang="en-US" sz="2600" dirty="0" err="1">
                <a:effectLst/>
                <a:ea typeface="Calibri" panose="020F0502020204030204" pitchFamily="34" charset="0"/>
              </a:rPr>
              <a:t>normocítica</a:t>
            </a:r>
            <a:r>
              <a:rPr lang="en-US" sz="2600" dirty="0">
                <a:effectLst/>
                <a:ea typeface="Calibri" panose="020F0502020204030204" pitchFamily="34" charset="0"/>
              </a:rPr>
              <a:t> e </a:t>
            </a:r>
            <a:r>
              <a:rPr lang="en-US" sz="2600" dirty="0" err="1">
                <a:effectLst/>
                <a:ea typeface="Calibri" panose="020F0502020204030204" pitchFamily="34" charset="0"/>
              </a:rPr>
              <a:t>normocrómica</a:t>
            </a:r>
            <a:r>
              <a:rPr lang="en-US" sz="2600" dirty="0">
                <a:ea typeface="Calibri" panose="020F0502020204030204" pitchFamily="34" charset="0"/>
              </a:rPr>
              <a:t>, </a:t>
            </a:r>
            <a:r>
              <a:rPr lang="en-US" sz="2600" dirty="0" err="1">
                <a:ea typeface="Calibri" panose="020F0502020204030204" pitchFamily="34" charset="0"/>
              </a:rPr>
              <a:t>défice</a:t>
            </a:r>
            <a:r>
              <a:rPr lang="en-US" sz="2600" dirty="0">
                <a:ea typeface="Calibri" panose="020F0502020204030204" pitchFamily="34" charset="0"/>
              </a:rPr>
              <a:t> de ferro (</a:t>
            </a:r>
            <a:r>
              <a:rPr lang="en-US" sz="2600" dirty="0"/>
              <a:t>ferro 29 ug/dL e </a:t>
            </a:r>
            <a:r>
              <a:rPr lang="en-US" sz="2600" dirty="0" err="1"/>
              <a:t>saturação</a:t>
            </a:r>
            <a:r>
              <a:rPr lang="en-US" sz="2600" dirty="0"/>
              <a:t> da </a:t>
            </a:r>
            <a:r>
              <a:rPr lang="en-US" sz="2600" dirty="0" err="1"/>
              <a:t>transferrina</a:t>
            </a:r>
            <a:r>
              <a:rPr lang="en-US" sz="2600" dirty="0"/>
              <a:t> 13%</a:t>
            </a:r>
            <a:r>
              <a:rPr lang="en-US" sz="2600" dirty="0">
                <a:ea typeface="Calibri" panose="020F0502020204030204" pitchFamily="34" charset="0"/>
              </a:rPr>
              <a:t>) e </a:t>
            </a:r>
            <a:r>
              <a:rPr lang="en-US" sz="2600" dirty="0" err="1">
                <a:ea typeface="Calibri" panose="020F0502020204030204" pitchFamily="34" charset="0"/>
              </a:rPr>
              <a:t>ácido</a:t>
            </a:r>
            <a:r>
              <a:rPr lang="en-US" sz="2600" dirty="0">
                <a:ea typeface="Calibri" panose="020F0502020204030204" pitchFamily="34" charset="0"/>
              </a:rPr>
              <a:t> </a:t>
            </a:r>
            <a:r>
              <a:rPr lang="en-US" sz="2600" dirty="0" err="1">
                <a:ea typeface="Calibri" panose="020F0502020204030204" pitchFamily="34" charset="0"/>
              </a:rPr>
              <a:t>fólico</a:t>
            </a:r>
            <a:r>
              <a:rPr lang="en-US" sz="2600" dirty="0">
                <a:ea typeface="Calibri" panose="020F0502020204030204" pitchFamily="34" charset="0"/>
              </a:rPr>
              <a:t> (</a:t>
            </a:r>
            <a:r>
              <a:rPr lang="pt-PT" sz="2600" dirty="0"/>
              <a:t>2 </a:t>
            </a:r>
            <a:r>
              <a:rPr lang="pt-PT" sz="2600" dirty="0" err="1"/>
              <a:t>ng</a:t>
            </a:r>
            <a:r>
              <a:rPr lang="pt-PT" sz="2600" dirty="0"/>
              <a:t>/</a:t>
            </a:r>
            <a:r>
              <a:rPr lang="pt-PT" sz="2600" dirty="0" err="1"/>
              <a:t>mL</a:t>
            </a:r>
            <a:r>
              <a:rPr lang="pt-PT" sz="2600" dirty="0"/>
              <a:t>)</a:t>
            </a:r>
            <a:endParaRPr lang="en-US" sz="2600" dirty="0">
              <a:ea typeface="Calibri" panose="020F0502020204030204" pitchFamily="34" charset="0"/>
            </a:endParaRPr>
          </a:p>
          <a:p>
            <a:pPr lvl="1" algn="just"/>
            <a:r>
              <a:rPr lang="en-US" sz="2600" b="1" dirty="0">
                <a:ea typeface="Calibri" panose="020F0502020204030204" pitchFamily="34" charset="0"/>
              </a:rPr>
              <a:t>PCR</a:t>
            </a:r>
            <a:r>
              <a:rPr lang="en-US" sz="2600" dirty="0">
                <a:ea typeface="Calibri" panose="020F0502020204030204" pitchFamily="34" charset="0"/>
              </a:rPr>
              <a:t> e </a:t>
            </a:r>
            <a:r>
              <a:rPr lang="en-US" sz="2600" b="1" dirty="0">
                <a:ea typeface="Calibri" panose="020F0502020204030204" pitchFamily="34" charset="0"/>
              </a:rPr>
              <a:t>VS </a:t>
            </a:r>
            <a:r>
              <a:rPr lang="en-US" sz="2600" b="1" dirty="0" err="1">
                <a:ea typeface="Calibri" panose="020F0502020204030204" pitchFamily="34" charset="0"/>
              </a:rPr>
              <a:t>elevadas</a:t>
            </a:r>
            <a:r>
              <a:rPr lang="en-US" sz="2600" b="1" dirty="0">
                <a:ea typeface="Calibri" panose="020F0502020204030204" pitchFamily="34" charset="0"/>
              </a:rPr>
              <a:t> </a:t>
            </a:r>
            <a:r>
              <a:rPr lang="en-US" sz="2600" dirty="0">
                <a:effectLst/>
                <a:ea typeface="Calibri" panose="020F0502020204030204" pitchFamily="34" charset="0"/>
              </a:rPr>
              <a:t>(5.22 mg/dL and 91 mm, </a:t>
            </a:r>
            <a:r>
              <a:rPr lang="en-US" sz="2600" dirty="0" err="1">
                <a:effectLst/>
                <a:ea typeface="Calibri" panose="020F0502020204030204" pitchFamily="34" charset="0"/>
              </a:rPr>
              <a:t>respectivamente</a:t>
            </a:r>
            <a:r>
              <a:rPr lang="en-US" sz="2600" dirty="0">
                <a:effectLst/>
                <a:ea typeface="Calibri" panose="020F0502020204030204" pitchFamily="34" charset="0"/>
              </a:rPr>
              <a:t>)</a:t>
            </a:r>
          </a:p>
          <a:p>
            <a:pPr algn="just"/>
            <a:endParaRPr lang="en-US" sz="2600" dirty="0">
              <a:effectLst/>
              <a:ea typeface="Calibri" panose="020F0502020204030204" pitchFamily="34" charset="0"/>
            </a:endParaRPr>
          </a:p>
          <a:p>
            <a:pPr algn="just"/>
            <a:r>
              <a:rPr lang="en-US" sz="2600" dirty="0">
                <a:ea typeface="Calibri" panose="020F0502020204030204" pitchFamily="34" charset="0"/>
              </a:rPr>
              <a:t>Rx </a:t>
            </a:r>
            <a:r>
              <a:rPr lang="en-US" sz="2600" dirty="0" err="1">
                <a:ea typeface="Calibri" panose="020F0502020204030204" pitchFamily="34" charset="0"/>
              </a:rPr>
              <a:t>tórax</a:t>
            </a:r>
            <a:r>
              <a:rPr lang="en-US" sz="2600" dirty="0">
                <a:ea typeface="Calibri" panose="020F0502020204030204" pitchFamily="34" charset="0"/>
              </a:rPr>
              <a:t>: </a:t>
            </a:r>
          </a:p>
          <a:p>
            <a:pPr lvl="1" algn="just"/>
            <a:r>
              <a:rPr lang="en-US" sz="2600" dirty="0" err="1">
                <a:ea typeface="Calibri" panose="020F0502020204030204" pitchFamily="34" charset="0"/>
              </a:rPr>
              <a:t>Hipotransparência</a:t>
            </a:r>
            <a:r>
              <a:rPr lang="en-US" sz="2600" dirty="0">
                <a:ea typeface="Calibri" panose="020F0502020204030204" pitchFamily="34" charset="0"/>
              </a:rPr>
              <a:t> </a:t>
            </a:r>
            <a:r>
              <a:rPr lang="en-US" sz="2600" dirty="0" err="1">
                <a:ea typeface="Calibri" panose="020F0502020204030204" pitchFamily="34" charset="0"/>
              </a:rPr>
              <a:t>bibasal</a:t>
            </a:r>
            <a:r>
              <a:rPr lang="en-US" sz="2600" dirty="0">
                <a:ea typeface="Calibri" panose="020F0502020204030204" pitchFamily="34" charset="0"/>
              </a:rPr>
              <a:t> com </a:t>
            </a:r>
            <a:r>
              <a:rPr lang="en-US" sz="2600" dirty="0" err="1">
                <a:ea typeface="Calibri" panose="020F0502020204030204" pitchFamily="34" charset="0"/>
              </a:rPr>
              <a:t>apagamento</a:t>
            </a:r>
            <a:r>
              <a:rPr lang="en-US" sz="2600" dirty="0">
                <a:ea typeface="Calibri" panose="020F0502020204030204" pitchFamily="34" charset="0"/>
              </a:rPr>
              <a:t> de ambos </a:t>
            </a:r>
            <a:r>
              <a:rPr lang="en-US" sz="2600" dirty="0" err="1">
                <a:ea typeface="Calibri" panose="020F0502020204030204" pitchFamily="34" charset="0"/>
              </a:rPr>
              <a:t>os</a:t>
            </a:r>
            <a:r>
              <a:rPr lang="en-US" sz="2600" dirty="0">
                <a:ea typeface="Calibri" panose="020F0502020204030204" pitchFamily="34" charset="0"/>
              </a:rPr>
              <a:t> </a:t>
            </a:r>
            <a:r>
              <a:rPr lang="en-US" sz="2600" dirty="0" err="1">
                <a:ea typeface="Calibri" panose="020F0502020204030204" pitchFamily="34" charset="0"/>
              </a:rPr>
              <a:t>seios</a:t>
            </a:r>
            <a:r>
              <a:rPr lang="en-US" sz="2600" dirty="0">
                <a:ea typeface="Calibri" panose="020F0502020204030204" pitchFamily="34" charset="0"/>
              </a:rPr>
              <a:t> </a:t>
            </a:r>
            <a:r>
              <a:rPr lang="en-US" sz="2600" dirty="0" err="1">
                <a:ea typeface="Calibri" panose="020F0502020204030204" pitchFamily="34" charset="0"/>
              </a:rPr>
              <a:t>costofrénicos</a:t>
            </a:r>
            <a:r>
              <a:rPr lang="en-US" sz="2600" dirty="0">
                <a:ea typeface="Calibri" panose="020F0502020204030204" pitchFamily="34" charset="0"/>
              </a:rPr>
              <a:t> </a:t>
            </a:r>
          </a:p>
          <a:p>
            <a:pPr lvl="1" algn="just"/>
            <a:r>
              <a:rPr lang="en-US" sz="2600" dirty="0" err="1">
                <a:ea typeface="Calibri" panose="020F0502020204030204" pitchFamily="34" charset="0"/>
              </a:rPr>
              <a:t>Alterações</a:t>
            </a:r>
            <a:r>
              <a:rPr lang="en-US" sz="2600" dirty="0">
                <a:ea typeface="Calibri" panose="020F0502020204030204" pitchFamily="34" charset="0"/>
              </a:rPr>
              <a:t> </a:t>
            </a:r>
            <a:r>
              <a:rPr lang="en-US" sz="2600" dirty="0" err="1">
                <a:ea typeface="Calibri" panose="020F0502020204030204" pitchFamily="34" charset="0"/>
              </a:rPr>
              <a:t>compatíveis</a:t>
            </a:r>
            <a:r>
              <a:rPr lang="en-US" sz="2600" dirty="0">
                <a:ea typeface="Calibri" panose="020F0502020204030204" pitchFamily="34" charset="0"/>
              </a:rPr>
              <a:t> com </a:t>
            </a:r>
            <a:r>
              <a:rPr lang="en-US" sz="2600" b="1" dirty="0" err="1">
                <a:ea typeface="Calibri" panose="020F0502020204030204" pitchFamily="34" charset="0"/>
              </a:rPr>
              <a:t>derrame</a:t>
            </a:r>
            <a:r>
              <a:rPr lang="en-US" sz="2600" b="1" dirty="0">
                <a:ea typeface="Calibri" panose="020F0502020204030204" pitchFamily="34" charset="0"/>
              </a:rPr>
              <a:t> pleural extenso</a:t>
            </a:r>
            <a:endParaRPr lang="pt-PT" sz="2600" b="1" dirty="0"/>
          </a:p>
        </p:txBody>
      </p:sp>
    </p:spTree>
    <p:extLst>
      <p:ext uri="{BB962C8B-B14F-4D97-AF65-F5344CB8AC3E}">
        <p14:creationId xmlns:p14="http://schemas.microsoft.com/office/powerpoint/2010/main" val="18500094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>
            <a:extLst>
              <a:ext uri="{FF2B5EF4-FFF2-40B4-BE49-F238E27FC236}">
                <a16:creationId xmlns:a16="http://schemas.microsoft.com/office/drawing/2014/main" id="{1BED3614-C093-9554-575D-5C6ED70E9DE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3669" t="7150" r="59675" b="11304"/>
          <a:stretch/>
        </p:blipFill>
        <p:spPr>
          <a:xfrm rot="5400000">
            <a:off x="5221357" y="-5221356"/>
            <a:ext cx="1749288" cy="12192001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0869C844-2758-0009-7F4E-5A76D49D54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pt-PT" sz="5400" b="1" dirty="0">
                <a:solidFill>
                  <a:schemeClr val="bg1"/>
                </a:solidFill>
              </a:rPr>
              <a:t>Serviço de Urgência</a:t>
            </a:r>
          </a:p>
        </p:txBody>
      </p:sp>
      <p:pic>
        <p:nvPicPr>
          <p:cNvPr id="5" name="Imagem 4">
            <a:extLst>
              <a:ext uri="{FF2B5EF4-FFF2-40B4-BE49-F238E27FC236}">
                <a16:creationId xmlns:a16="http://schemas.microsoft.com/office/drawing/2014/main" id="{DE2B3B8E-15E7-3DC5-22E4-CA7EA486FF3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02724" y="1849472"/>
            <a:ext cx="4386551" cy="48994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51485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>
            <a:extLst>
              <a:ext uri="{FF2B5EF4-FFF2-40B4-BE49-F238E27FC236}">
                <a16:creationId xmlns:a16="http://schemas.microsoft.com/office/drawing/2014/main" id="{1BED3614-C093-9554-575D-5C6ED70E9DE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3669" t="7150" r="59675" b="11304"/>
          <a:stretch/>
        </p:blipFill>
        <p:spPr>
          <a:xfrm rot="5400000">
            <a:off x="5221357" y="-5221356"/>
            <a:ext cx="1749288" cy="12192001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0869C844-2758-0009-7F4E-5A76D49D54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pt-PT" sz="5400" b="1" dirty="0">
                <a:solidFill>
                  <a:schemeClr val="bg1"/>
                </a:solidFill>
              </a:rPr>
              <a:t>Enfermaria de Medicina</a:t>
            </a:r>
          </a:p>
        </p:txBody>
      </p:sp>
      <p:sp>
        <p:nvSpPr>
          <p:cNvPr id="3" name="Marcador de Posição de Conteúdo 2">
            <a:extLst>
              <a:ext uri="{FF2B5EF4-FFF2-40B4-BE49-F238E27FC236}">
                <a16:creationId xmlns:a16="http://schemas.microsoft.com/office/drawing/2014/main" id="{FC0CBF4F-3926-C982-C527-9D8C3EFF145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r>
              <a:rPr lang="en-US" sz="2600" dirty="0" err="1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Internado</a:t>
            </a:r>
            <a:r>
              <a:rPr lang="en-US" sz="26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para </a:t>
            </a:r>
            <a:r>
              <a:rPr lang="en-US" sz="2600" dirty="0" err="1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esclarecimento</a:t>
            </a:r>
            <a:r>
              <a:rPr lang="en-US" sz="26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de </a:t>
            </a:r>
            <a:r>
              <a:rPr lang="en-US" sz="2600" b="1" dirty="0" err="1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quadro</a:t>
            </a:r>
            <a:r>
              <a:rPr lang="en-US" sz="2600" b="1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600" b="1" dirty="0" err="1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consumptivo</a:t>
            </a:r>
            <a:r>
              <a:rPr lang="en-US" sz="2600" b="1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600" dirty="0" err="1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associado</a:t>
            </a:r>
            <a:r>
              <a:rPr lang="en-US" sz="26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a </a:t>
            </a:r>
            <a:r>
              <a:rPr lang="en-US" sz="2600" b="1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anemia</a:t>
            </a:r>
            <a:r>
              <a:rPr lang="en-US" sz="26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e</a:t>
            </a:r>
            <a:r>
              <a:rPr lang="en-US" sz="2600" b="1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600" b="1" dirty="0" err="1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volumoso</a:t>
            </a:r>
            <a:r>
              <a:rPr lang="en-US" sz="2600" b="1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600" b="1" dirty="0" err="1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derrame</a:t>
            </a:r>
            <a:r>
              <a:rPr lang="en-US" sz="2600" b="1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pleural bilateral » Neoplasia?</a:t>
            </a:r>
          </a:p>
          <a:p>
            <a:pPr algn="just"/>
            <a:endParaRPr lang="en-US" sz="26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r>
              <a:rPr lang="en-US" sz="2600" dirty="0" err="1">
                <a:ea typeface="Calibri" panose="020F0502020204030204" pitchFamily="34" charset="0"/>
                <a:cs typeface="Times New Roman" panose="02020603050405020304" pitchFamily="18" charset="0"/>
              </a:rPr>
              <a:t>Realizou</a:t>
            </a:r>
            <a:r>
              <a:rPr lang="en-US" sz="2600" dirty="0"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600" dirty="0" err="1">
                <a:ea typeface="Calibri" panose="020F0502020204030204" pitchFamily="34" charset="0"/>
                <a:cs typeface="Times New Roman" panose="02020603050405020304" pitchFamily="18" charset="0"/>
              </a:rPr>
              <a:t>toracocentese</a:t>
            </a:r>
            <a:r>
              <a:rPr lang="en-US" sz="2600" dirty="0">
                <a:ea typeface="Calibri" panose="020F0502020204030204" pitchFamily="34" charset="0"/>
                <a:cs typeface="Times New Roman" panose="02020603050405020304" pitchFamily="18" charset="0"/>
              </a:rPr>
              <a:t> com </a:t>
            </a:r>
            <a:r>
              <a:rPr lang="en-US" sz="2600" dirty="0" err="1">
                <a:ea typeface="Calibri" panose="020F0502020204030204" pitchFamily="34" charset="0"/>
                <a:cs typeface="Times New Roman" panose="02020603050405020304" pitchFamily="18" charset="0"/>
              </a:rPr>
              <a:t>saída</a:t>
            </a:r>
            <a:r>
              <a:rPr lang="en-US" sz="2600" dirty="0">
                <a:ea typeface="Calibri" panose="020F0502020204030204" pitchFamily="34" charset="0"/>
                <a:cs typeface="Times New Roman" panose="02020603050405020304" pitchFamily="18" charset="0"/>
              </a:rPr>
              <a:t> de </a:t>
            </a:r>
            <a:r>
              <a:rPr lang="en-US" sz="2600" dirty="0" err="1">
                <a:ea typeface="Calibri" panose="020F0502020204030204" pitchFamily="34" charset="0"/>
                <a:cs typeface="Times New Roman" panose="02020603050405020304" pitchFamily="18" charset="0"/>
              </a:rPr>
              <a:t>líquido</a:t>
            </a:r>
            <a:r>
              <a:rPr lang="en-US" sz="2600" dirty="0">
                <a:ea typeface="Calibri" panose="020F0502020204030204" pitchFamily="34" charset="0"/>
                <a:cs typeface="Times New Roman" panose="02020603050405020304" pitchFamily="18" charset="0"/>
              </a:rPr>
              <a:t> pleural com </a:t>
            </a:r>
            <a:r>
              <a:rPr lang="en-US" sz="2600" dirty="0" err="1">
                <a:ea typeface="Calibri" panose="020F0502020204030204" pitchFamily="34" charset="0"/>
                <a:cs typeface="Times New Roman" panose="02020603050405020304" pitchFamily="18" charset="0"/>
              </a:rPr>
              <a:t>características</a:t>
            </a:r>
            <a:r>
              <a:rPr lang="en-US" sz="2600" dirty="0">
                <a:ea typeface="Calibri" panose="020F0502020204030204" pitchFamily="34" charset="0"/>
                <a:cs typeface="Times New Roman" panose="02020603050405020304" pitchFamily="18" charset="0"/>
              </a:rPr>
              <a:t> de </a:t>
            </a:r>
            <a:r>
              <a:rPr lang="en-US" sz="2600" b="1" dirty="0" err="1">
                <a:ea typeface="Calibri" panose="020F0502020204030204" pitchFamily="34" charset="0"/>
                <a:cs typeface="Times New Roman" panose="02020603050405020304" pitchFamily="18" charset="0"/>
              </a:rPr>
              <a:t>transudado</a:t>
            </a:r>
            <a:r>
              <a:rPr lang="en-US" sz="2600" dirty="0"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US" sz="2600" dirty="0" err="1">
                <a:ea typeface="Calibri" panose="020F0502020204030204" pitchFamily="34" charset="0"/>
                <a:cs typeface="Times New Roman" panose="02020603050405020304" pitchFamily="18" charset="0"/>
              </a:rPr>
              <a:t>sem</a:t>
            </a:r>
            <a:r>
              <a:rPr lang="en-US" sz="2600" dirty="0"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600" dirty="0" err="1">
                <a:ea typeface="Calibri" panose="020F0502020204030204" pitchFamily="34" charset="0"/>
                <a:cs typeface="Times New Roman" panose="02020603050405020304" pitchFamily="18" charset="0"/>
              </a:rPr>
              <a:t>isolamento</a:t>
            </a:r>
            <a:r>
              <a:rPr lang="en-US" sz="2600" dirty="0">
                <a:ea typeface="Calibri" panose="020F0502020204030204" pitchFamily="34" charset="0"/>
                <a:cs typeface="Times New Roman" panose="02020603050405020304" pitchFamily="18" charset="0"/>
              </a:rPr>
              <a:t> de </a:t>
            </a:r>
            <a:r>
              <a:rPr lang="en-US" sz="2600" dirty="0" err="1">
                <a:ea typeface="Calibri" panose="020F0502020204030204" pitchFamily="34" charset="0"/>
                <a:cs typeface="Times New Roman" panose="02020603050405020304" pitchFamily="18" charset="0"/>
              </a:rPr>
              <a:t>agente</a:t>
            </a:r>
            <a:r>
              <a:rPr lang="en-US" sz="2600" dirty="0"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600" dirty="0" err="1">
                <a:ea typeface="Calibri" panose="020F0502020204030204" pitchFamily="34" charset="0"/>
                <a:cs typeface="Times New Roman" panose="02020603050405020304" pitchFamily="18" charset="0"/>
              </a:rPr>
              <a:t>microbiológico</a:t>
            </a:r>
            <a:r>
              <a:rPr lang="en-US" sz="2600" dirty="0"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600" dirty="0" err="1">
                <a:ea typeface="Calibri" panose="020F0502020204030204" pitchFamily="34" charset="0"/>
                <a:cs typeface="Times New Roman" panose="02020603050405020304" pitchFamily="18" charset="0"/>
              </a:rPr>
              <a:t>ou</a:t>
            </a:r>
            <a:r>
              <a:rPr lang="en-US" sz="2600" dirty="0"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600" dirty="0" err="1">
                <a:ea typeface="Calibri" panose="020F0502020204030204" pitchFamily="34" charset="0"/>
                <a:cs typeface="Times New Roman" panose="02020603050405020304" pitchFamily="18" charset="0"/>
              </a:rPr>
              <a:t>células</a:t>
            </a:r>
            <a:r>
              <a:rPr lang="en-US" sz="2600" dirty="0"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600" dirty="0" err="1">
                <a:ea typeface="Calibri" panose="020F0502020204030204" pitchFamily="34" charset="0"/>
                <a:cs typeface="Times New Roman" panose="02020603050405020304" pitchFamily="18" charset="0"/>
              </a:rPr>
              <a:t>neoplásicas</a:t>
            </a:r>
            <a:endParaRPr lang="en-US" sz="26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endParaRPr lang="en-US" sz="26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r>
              <a:rPr lang="en-US" sz="26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TC de </a:t>
            </a:r>
            <a:r>
              <a:rPr lang="en-US" sz="2600" dirty="0" err="1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corpo</a:t>
            </a:r>
            <a:r>
              <a:rPr lang="en-US" sz="26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com </a:t>
            </a:r>
            <a:r>
              <a:rPr lang="en-US" sz="2600" b="1" dirty="0" err="1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múltiplas</a:t>
            </a:r>
            <a:r>
              <a:rPr lang="en-US" sz="2600" b="1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600" b="1" dirty="0" err="1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adenopatias</a:t>
            </a:r>
            <a:r>
              <a:rPr lang="en-US" sz="2600" b="1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600" dirty="0" err="1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inespecíficas</a:t>
            </a:r>
            <a:r>
              <a:rPr lang="en-US" sz="26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600" dirty="0" err="1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ao</a:t>
            </a:r>
            <a:r>
              <a:rPr lang="en-US" sz="26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600" dirty="0" err="1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n</a:t>
            </a:r>
            <a:r>
              <a:rPr lang="en-US" sz="2600" dirty="0" err="1">
                <a:ea typeface="Calibri" panose="020F0502020204030204" pitchFamily="34" charset="0"/>
                <a:cs typeface="Times New Roman" panose="02020603050405020304" pitchFamily="18" charset="0"/>
              </a:rPr>
              <a:t>ível</a:t>
            </a:r>
            <a:r>
              <a:rPr lang="en-US" sz="2600" dirty="0">
                <a:ea typeface="Calibri" panose="020F0502020204030204" pitchFamily="34" charset="0"/>
                <a:cs typeface="Times New Roman" panose="02020603050405020304" pitchFamily="18" charset="0"/>
              </a:rPr>
              <a:t> da </a:t>
            </a:r>
            <a:r>
              <a:rPr lang="en-US" sz="2600" dirty="0" err="1">
                <a:ea typeface="Calibri" panose="020F0502020204030204" pitchFamily="34" charset="0"/>
                <a:cs typeface="Times New Roman" panose="02020603050405020304" pitchFamily="18" charset="0"/>
              </a:rPr>
              <a:t>raíz</a:t>
            </a:r>
            <a:r>
              <a:rPr lang="en-US" sz="2600" dirty="0">
                <a:ea typeface="Calibri" panose="020F0502020204030204" pitchFamily="34" charset="0"/>
                <a:cs typeface="Times New Roman" panose="02020603050405020304" pitchFamily="18" charset="0"/>
              </a:rPr>
              <a:t> do </a:t>
            </a:r>
            <a:r>
              <a:rPr lang="en-US" sz="2600" dirty="0" err="1">
                <a:ea typeface="Calibri" panose="020F0502020204030204" pitchFamily="34" charset="0"/>
                <a:cs typeface="Times New Roman" panose="02020603050405020304" pitchFamily="18" charset="0"/>
              </a:rPr>
              <a:t>mesentério</a:t>
            </a:r>
            <a:r>
              <a:rPr lang="en-US" sz="2600" dirty="0">
                <a:ea typeface="Calibri" panose="020F0502020204030204" pitchFamily="34" charset="0"/>
                <a:cs typeface="Times New Roman" panose="02020603050405020304" pitchFamily="18" charset="0"/>
              </a:rPr>
              <a:t> » com </a:t>
            </a:r>
            <a:r>
              <a:rPr lang="en-US" sz="2600" dirty="0" err="1">
                <a:ea typeface="Calibri" panose="020F0502020204030204" pitchFamily="34" charset="0"/>
                <a:cs typeface="Times New Roman" panose="02020603050405020304" pitchFamily="18" charset="0"/>
              </a:rPr>
              <a:t>indicação</a:t>
            </a:r>
            <a:r>
              <a:rPr lang="en-US" sz="2600" dirty="0">
                <a:ea typeface="Calibri" panose="020F0502020204030204" pitchFamily="34" charset="0"/>
                <a:cs typeface="Times New Roman" panose="02020603050405020304" pitchFamily="18" charset="0"/>
              </a:rPr>
              <a:t> para </a:t>
            </a:r>
            <a:r>
              <a:rPr lang="en-US" sz="2600" dirty="0" err="1">
                <a:ea typeface="Calibri" panose="020F0502020204030204" pitchFamily="34" charset="0"/>
                <a:cs typeface="Times New Roman" panose="02020603050405020304" pitchFamily="18" charset="0"/>
              </a:rPr>
              <a:t>vigilância</a:t>
            </a:r>
            <a:r>
              <a:rPr lang="en-US" sz="2600" dirty="0"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600" dirty="0" err="1">
                <a:ea typeface="Calibri" panose="020F0502020204030204" pitchFamily="34" charset="0"/>
                <a:cs typeface="Times New Roman" panose="02020603050405020304" pitchFamily="18" charset="0"/>
              </a:rPr>
              <a:t>evolutiva</a:t>
            </a:r>
            <a:endParaRPr lang="en-US" sz="26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US" sz="1800" dirty="0">
              <a:effectLst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9779801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>
            <a:extLst>
              <a:ext uri="{FF2B5EF4-FFF2-40B4-BE49-F238E27FC236}">
                <a16:creationId xmlns:a16="http://schemas.microsoft.com/office/drawing/2014/main" id="{1BED3614-C093-9554-575D-5C6ED70E9DE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3669" t="7150" r="59675" b="11304"/>
          <a:stretch/>
        </p:blipFill>
        <p:spPr>
          <a:xfrm rot="5400000">
            <a:off x="5221357" y="-5221356"/>
            <a:ext cx="1749288" cy="12192001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0869C844-2758-0009-7F4E-5A76D49D54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pt-PT" sz="5400" b="1" dirty="0">
                <a:solidFill>
                  <a:schemeClr val="bg1"/>
                </a:solidFill>
              </a:rPr>
              <a:t>Enfermaria de Medicina</a:t>
            </a:r>
          </a:p>
        </p:txBody>
      </p:sp>
      <p:pic>
        <p:nvPicPr>
          <p:cNvPr id="5" name="Imagem 4">
            <a:extLst>
              <a:ext uri="{FF2B5EF4-FFF2-40B4-BE49-F238E27FC236}">
                <a16:creationId xmlns:a16="http://schemas.microsoft.com/office/drawing/2014/main" id="{13DAEC6F-757B-C1AA-E125-1BA3D0E33FD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00175" y="1825625"/>
            <a:ext cx="9391650" cy="4810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029576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>
            <a:extLst>
              <a:ext uri="{FF2B5EF4-FFF2-40B4-BE49-F238E27FC236}">
                <a16:creationId xmlns:a16="http://schemas.microsoft.com/office/drawing/2014/main" id="{1BED3614-C093-9554-575D-5C6ED70E9DE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3669" t="7150" r="59675" b="11304"/>
          <a:stretch/>
        </p:blipFill>
        <p:spPr>
          <a:xfrm rot="5400000">
            <a:off x="5221357" y="-5221356"/>
            <a:ext cx="1749288" cy="12192001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0869C844-2758-0009-7F4E-5A76D49D54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pt-PT" sz="5400" b="1" dirty="0">
                <a:solidFill>
                  <a:schemeClr val="bg1"/>
                </a:solidFill>
              </a:rPr>
              <a:t>Enfermaria de Medicina</a:t>
            </a:r>
          </a:p>
        </p:txBody>
      </p:sp>
      <p:sp>
        <p:nvSpPr>
          <p:cNvPr id="3" name="Marcador de Posição de Conteúdo 2">
            <a:extLst>
              <a:ext uri="{FF2B5EF4-FFF2-40B4-BE49-F238E27FC236}">
                <a16:creationId xmlns:a16="http://schemas.microsoft.com/office/drawing/2014/main" id="{FC0CBF4F-3926-C982-C527-9D8C3EFF14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5032375"/>
          </a:xfrm>
        </p:spPr>
        <p:txBody>
          <a:bodyPr>
            <a:normAutofit/>
          </a:bodyPr>
          <a:lstStyle/>
          <a:p>
            <a:endParaRPr lang="en-US" sz="26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n-US" sz="2600" dirty="0" err="1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Completou</a:t>
            </a:r>
            <a:r>
              <a:rPr lang="en-US" sz="26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o </a:t>
            </a:r>
            <a:r>
              <a:rPr lang="en-US" sz="2600" dirty="0" err="1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estudo</a:t>
            </a:r>
            <a:r>
              <a:rPr lang="en-US" sz="26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com </a:t>
            </a:r>
            <a:r>
              <a:rPr lang="en-US" sz="2600" dirty="0" err="1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realização</a:t>
            </a:r>
            <a:r>
              <a:rPr lang="en-US" sz="26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de EDA que </a:t>
            </a:r>
            <a:r>
              <a:rPr lang="en-US" sz="2600" dirty="0" err="1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revelou</a:t>
            </a:r>
            <a:r>
              <a:rPr lang="en-US" sz="2600" dirty="0"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600" b="1" dirty="0" err="1">
                <a:ea typeface="Calibri" panose="020F0502020204030204" pitchFamily="34" charset="0"/>
                <a:cs typeface="Times New Roman" panose="02020603050405020304" pitchFamily="18" charset="0"/>
              </a:rPr>
              <a:t>esofagite</a:t>
            </a:r>
            <a:r>
              <a:rPr lang="en-US" sz="2600" b="1" dirty="0"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600" b="1" dirty="0" err="1">
                <a:ea typeface="Calibri" panose="020F0502020204030204" pitchFamily="34" charset="0"/>
                <a:cs typeface="Times New Roman" panose="02020603050405020304" pitchFamily="18" charset="0"/>
              </a:rPr>
              <a:t>grau</a:t>
            </a:r>
            <a:r>
              <a:rPr lang="en-US" sz="2600" b="1" dirty="0">
                <a:ea typeface="Calibri" panose="020F0502020204030204" pitchFamily="34" charset="0"/>
                <a:cs typeface="Times New Roman" panose="02020603050405020304" pitchFamily="18" charset="0"/>
              </a:rPr>
              <a:t> A </a:t>
            </a:r>
            <a:r>
              <a:rPr lang="en-US" sz="2600" dirty="0">
                <a:ea typeface="Calibri" panose="020F0502020204030204" pitchFamily="34" charset="0"/>
                <a:cs typeface="Times New Roman" panose="02020603050405020304" pitchFamily="18" charset="0"/>
              </a:rPr>
              <a:t>e </a:t>
            </a:r>
            <a:r>
              <a:rPr lang="en-US" sz="2600" b="1" dirty="0" err="1">
                <a:ea typeface="Calibri" panose="020F0502020204030204" pitchFamily="34" charset="0"/>
                <a:cs typeface="Times New Roman" panose="02020603050405020304" pitchFamily="18" charset="0"/>
              </a:rPr>
              <a:t>gastropatia</a:t>
            </a:r>
            <a:r>
              <a:rPr lang="en-US" sz="2600" b="1" dirty="0"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600" b="1" dirty="0" err="1">
                <a:ea typeface="Calibri" panose="020F0502020204030204" pitchFamily="34" charset="0"/>
                <a:cs typeface="Times New Roman" panose="02020603050405020304" pitchFamily="18" charset="0"/>
              </a:rPr>
              <a:t>erosiva</a:t>
            </a:r>
            <a:endParaRPr lang="en-US" sz="2600" b="1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US" sz="26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n-US" sz="2600" dirty="0" err="1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Biópsia</a:t>
            </a:r>
            <a:r>
              <a:rPr lang="en-US" sz="26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600" dirty="0" err="1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gástrica</a:t>
            </a:r>
            <a:r>
              <a:rPr lang="en-US" sz="26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: </a:t>
            </a:r>
          </a:p>
          <a:p>
            <a:pPr lvl="1"/>
            <a:r>
              <a:rPr lang="en-US" sz="2600" dirty="0" err="1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Gastrite</a:t>
            </a:r>
            <a:r>
              <a:rPr lang="en-US" sz="26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600" dirty="0" err="1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crónica</a:t>
            </a:r>
            <a:r>
              <a:rPr lang="en-US" sz="26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600" dirty="0" err="1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não</a:t>
            </a:r>
            <a:r>
              <a:rPr lang="en-US" sz="26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600" dirty="0" err="1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atrófica</a:t>
            </a:r>
            <a:endParaRPr lang="en-US" sz="26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lvl="1" indent="0">
              <a:buNone/>
            </a:pPr>
            <a:endParaRPr lang="en-US" sz="26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n-US" sz="2600" dirty="0" err="1">
                <a:ea typeface="Calibri" panose="020F0502020204030204" pitchFamily="34" charset="0"/>
                <a:cs typeface="Times New Roman" panose="02020603050405020304" pitchFamily="18" charset="0"/>
              </a:rPr>
              <a:t>Biópsia</a:t>
            </a:r>
            <a:r>
              <a:rPr lang="en-US" sz="2600" dirty="0">
                <a:ea typeface="Calibri" panose="020F0502020204030204" pitchFamily="34" charset="0"/>
                <a:cs typeface="Times New Roman" panose="02020603050405020304" pitchFamily="18" charset="0"/>
              </a:rPr>
              <a:t> duodenal: </a:t>
            </a:r>
          </a:p>
          <a:p>
            <a:pPr lvl="1"/>
            <a:r>
              <a:rPr lang="en-US" sz="2600" dirty="0" err="1">
                <a:ea typeface="Calibri" panose="020F0502020204030204" pitchFamily="34" charset="0"/>
                <a:cs typeface="Times New Roman" panose="02020603050405020304" pitchFamily="18" charset="0"/>
              </a:rPr>
              <a:t>Duodenite</a:t>
            </a:r>
            <a:r>
              <a:rPr lang="en-US" sz="2600" dirty="0"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600" dirty="0" err="1">
                <a:ea typeface="Calibri" panose="020F0502020204030204" pitchFamily="34" charset="0"/>
                <a:cs typeface="Times New Roman" panose="02020603050405020304" pitchFamily="18" charset="0"/>
              </a:rPr>
              <a:t>crónica</a:t>
            </a:r>
            <a:r>
              <a:rPr lang="en-US" sz="2600" dirty="0"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600" dirty="0" err="1">
                <a:ea typeface="Calibri" panose="020F0502020204030204" pitchFamily="34" charset="0"/>
                <a:cs typeface="Times New Roman" panose="02020603050405020304" pitchFamily="18" charset="0"/>
              </a:rPr>
              <a:t>activa</a:t>
            </a:r>
            <a:endParaRPr lang="en-US" sz="26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335889515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Agrupar 8">
            <a:extLst>
              <a:ext uri="{FF2B5EF4-FFF2-40B4-BE49-F238E27FC236}">
                <a16:creationId xmlns:a16="http://schemas.microsoft.com/office/drawing/2014/main" id="{D9543950-2BA7-CBCD-2A4F-5414B174EAD6}"/>
              </a:ext>
            </a:extLst>
          </p:cNvPr>
          <p:cNvGrpSpPr/>
          <p:nvPr/>
        </p:nvGrpSpPr>
        <p:grpSpPr>
          <a:xfrm>
            <a:off x="5791200" y="1749289"/>
            <a:ext cx="6400800" cy="5108711"/>
            <a:chOff x="899592" y="260648"/>
            <a:chExt cx="7488832" cy="5559018"/>
          </a:xfrm>
        </p:grpSpPr>
        <p:pic>
          <p:nvPicPr>
            <p:cNvPr id="6" name="Marcador de Posição de Conteúdo 3">
              <a:extLst>
                <a:ext uri="{FF2B5EF4-FFF2-40B4-BE49-F238E27FC236}">
                  <a16:creationId xmlns:a16="http://schemas.microsoft.com/office/drawing/2014/main" id="{03CCBB53-68BA-181E-0353-1A9EF42E7AC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99592" y="260648"/>
              <a:ext cx="7488832" cy="5559018"/>
            </a:xfrm>
            <a:prstGeom prst="rect">
              <a:avLst/>
            </a:prstGeom>
          </p:spPr>
        </p:pic>
        <p:sp>
          <p:nvSpPr>
            <p:cNvPr id="7" name="Seta para a direita 5">
              <a:extLst>
                <a:ext uri="{FF2B5EF4-FFF2-40B4-BE49-F238E27FC236}">
                  <a16:creationId xmlns:a16="http://schemas.microsoft.com/office/drawing/2014/main" id="{3BEC9111-6E7E-130D-E02F-FE9C52AB69F4}"/>
                </a:ext>
              </a:extLst>
            </p:cNvPr>
            <p:cNvSpPr/>
            <p:nvPr/>
          </p:nvSpPr>
          <p:spPr>
            <a:xfrm>
              <a:off x="5868144" y="4293096"/>
              <a:ext cx="360040" cy="144016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/>
            </a:p>
          </p:txBody>
        </p:sp>
        <p:sp>
          <p:nvSpPr>
            <p:cNvPr id="8" name="Seta para a direita 6">
              <a:extLst>
                <a:ext uri="{FF2B5EF4-FFF2-40B4-BE49-F238E27FC236}">
                  <a16:creationId xmlns:a16="http://schemas.microsoft.com/office/drawing/2014/main" id="{8FE6DBB2-3E38-D49D-1DED-89A8056CA064}"/>
                </a:ext>
              </a:extLst>
            </p:cNvPr>
            <p:cNvSpPr/>
            <p:nvPr/>
          </p:nvSpPr>
          <p:spPr>
            <a:xfrm>
              <a:off x="5868144" y="3140968"/>
              <a:ext cx="360040" cy="144016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/>
            </a:p>
          </p:txBody>
        </p:sp>
      </p:grpSp>
      <p:pic>
        <p:nvPicPr>
          <p:cNvPr id="4" name="Imagem 3">
            <a:extLst>
              <a:ext uri="{FF2B5EF4-FFF2-40B4-BE49-F238E27FC236}">
                <a16:creationId xmlns:a16="http://schemas.microsoft.com/office/drawing/2014/main" id="{1BED3614-C093-9554-575D-5C6ED70E9DE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3669" t="7150" r="59675" b="11304"/>
          <a:stretch/>
        </p:blipFill>
        <p:spPr>
          <a:xfrm rot="5400000">
            <a:off x="5221357" y="-5221356"/>
            <a:ext cx="1749288" cy="12192001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0869C844-2758-0009-7F4E-5A76D49D54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pt-PT" sz="5400" b="1" dirty="0">
                <a:solidFill>
                  <a:schemeClr val="bg1"/>
                </a:solidFill>
              </a:rPr>
              <a:t>Enfermaria de Medicina</a:t>
            </a:r>
          </a:p>
        </p:txBody>
      </p:sp>
      <p:sp>
        <p:nvSpPr>
          <p:cNvPr id="3" name="Marcador de Posição de Conteúdo 2">
            <a:extLst>
              <a:ext uri="{FF2B5EF4-FFF2-40B4-BE49-F238E27FC236}">
                <a16:creationId xmlns:a16="http://schemas.microsoft.com/office/drawing/2014/main" id="{FC0CBF4F-3926-C982-C527-9D8C3EFF14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4"/>
            <a:ext cx="4952998" cy="5032375"/>
          </a:xfrm>
        </p:spPr>
        <p:txBody>
          <a:bodyPr>
            <a:normAutofit/>
          </a:bodyPr>
          <a:lstStyle/>
          <a:p>
            <a:endParaRPr lang="en-US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r>
              <a:rPr lang="en-US" dirty="0" err="1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Análise</a:t>
            </a:r>
            <a:r>
              <a:rPr lang="en-US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histoquímica</a:t>
            </a:r>
            <a:r>
              <a:rPr lang="en-US" dirty="0">
                <a:ea typeface="Calibri" panose="020F0502020204030204" pitchFamily="34" charset="0"/>
                <a:cs typeface="Times New Roman" panose="02020603050405020304" pitchFamily="18" charset="0"/>
              </a:rPr>
              <a:t>: </a:t>
            </a:r>
          </a:p>
          <a:p>
            <a:pPr lvl="1" algn="just"/>
            <a:r>
              <a:rPr lang="pt-PT" dirty="0">
                <a:ea typeface="Calibri" panose="020F0502020204030204" pitchFamily="34" charset="0"/>
                <a:cs typeface="Times New Roman" panose="02020603050405020304" pitchFamily="18" charset="0"/>
              </a:rPr>
              <a:t>Bacilos intracitoplasmáticos, nos macrófagos </a:t>
            </a:r>
            <a:r>
              <a:rPr lang="pt-PT" dirty="0" err="1">
                <a:ea typeface="Calibri" panose="020F0502020204030204" pitchFamily="34" charset="0"/>
                <a:cs typeface="Times New Roman" panose="02020603050405020304" pitchFamily="18" charset="0"/>
              </a:rPr>
              <a:t>xantomatosos</a:t>
            </a:r>
            <a:r>
              <a:rPr lang="pt-PT" dirty="0">
                <a:ea typeface="Calibri" panose="020F0502020204030204" pitchFamily="34" charset="0"/>
                <a:cs typeface="Times New Roman" panose="02020603050405020304" pitchFamily="18" charset="0"/>
              </a:rPr>
              <a:t>, com positividade para a coloração PAS</a:t>
            </a:r>
          </a:p>
          <a:p>
            <a:pPr lvl="1" algn="just"/>
            <a:endParaRPr lang="pt-PT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r>
              <a:rPr lang="en-US" dirty="0" err="1">
                <a:ea typeface="Calibri" panose="020F0502020204030204" pitchFamily="34" charset="0"/>
                <a:cs typeface="Times New Roman" panose="02020603050405020304" pitchFamily="18" charset="0"/>
              </a:rPr>
              <a:t>Análise</a:t>
            </a:r>
            <a:r>
              <a:rPr lang="en-US" dirty="0"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ea typeface="Calibri" panose="020F0502020204030204" pitchFamily="34" charset="0"/>
                <a:cs typeface="Times New Roman" panose="02020603050405020304" pitchFamily="18" charset="0"/>
              </a:rPr>
              <a:t>por</a:t>
            </a:r>
            <a:r>
              <a:rPr lang="en-US" dirty="0">
                <a:ea typeface="Calibri" panose="020F0502020204030204" pitchFamily="34" charset="0"/>
                <a:cs typeface="Times New Roman" panose="02020603050405020304" pitchFamily="18" charset="0"/>
              </a:rPr>
              <a:t> PCR:</a:t>
            </a:r>
          </a:p>
          <a:p>
            <a:pPr lvl="1" algn="just"/>
            <a:r>
              <a:rPr lang="en-US" dirty="0">
                <a:ea typeface="Calibri" panose="020F0502020204030204" pitchFamily="34" charset="0"/>
                <a:cs typeface="Times New Roman" panose="02020603050405020304" pitchFamily="18" charset="0"/>
              </a:rPr>
              <a:t>DNA de </a:t>
            </a:r>
            <a:r>
              <a:rPr lang="en-US" i="1" dirty="0" err="1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Tropheryma</a:t>
            </a:r>
            <a:r>
              <a:rPr lang="en-US" i="1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i="1" dirty="0" err="1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whipplei</a:t>
            </a:r>
            <a:endParaRPr lang="pt-PT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pt-PT" dirty="0"/>
          </a:p>
        </p:txBody>
      </p:sp>
      <p:sp>
        <p:nvSpPr>
          <p:cNvPr id="11" name="CaixaDeTexto 10">
            <a:extLst>
              <a:ext uri="{FF2B5EF4-FFF2-40B4-BE49-F238E27FC236}">
                <a16:creationId xmlns:a16="http://schemas.microsoft.com/office/drawing/2014/main" id="{929B7917-2EE1-5AA2-69BB-1C620D86D6BF}"/>
              </a:ext>
            </a:extLst>
          </p:cNvPr>
          <p:cNvSpPr txBox="1"/>
          <p:nvPr/>
        </p:nvSpPr>
        <p:spPr>
          <a:xfrm>
            <a:off x="6994594" y="3429000"/>
            <a:ext cx="354346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6000" dirty="0"/>
              <a:t>SOLVED</a:t>
            </a:r>
            <a:r>
              <a:rPr lang="pt-PT" sz="4800" dirty="0"/>
              <a:t> !</a:t>
            </a:r>
          </a:p>
        </p:txBody>
      </p:sp>
      <p:pic>
        <p:nvPicPr>
          <p:cNvPr id="10" name="Imagem 9">
            <a:extLst>
              <a:ext uri="{FF2B5EF4-FFF2-40B4-BE49-F238E27FC236}">
                <a16:creationId xmlns:a16="http://schemas.microsoft.com/office/drawing/2014/main" id="{3DAADB42-494C-08F8-30DD-29A75F1EF4D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20575878">
            <a:off x="823520" y="1409150"/>
            <a:ext cx="6905141" cy="5055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01009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>
            <a:extLst>
              <a:ext uri="{FF2B5EF4-FFF2-40B4-BE49-F238E27FC236}">
                <a16:creationId xmlns:a16="http://schemas.microsoft.com/office/drawing/2014/main" id="{1BED3614-C093-9554-575D-5C6ED70E9DE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3669" t="7150" r="59675" b="11304"/>
          <a:stretch/>
        </p:blipFill>
        <p:spPr>
          <a:xfrm rot="5400000">
            <a:off x="5221357" y="-5221356"/>
            <a:ext cx="1749288" cy="12192001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0869C844-2758-0009-7F4E-5A76D49D54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pt-PT" sz="5400" b="1" dirty="0">
                <a:solidFill>
                  <a:schemeClr val="bg1"/>
                </a:solidFill>
              </a:rPr>
              <a:t>Tratamento e </a:t>
            </a:r>
            <a:r>
              <a:rPr lang="pt-PT" sz="5400" b="1" i="1" dirty="0">
                <a:solidFill>
                  <a:schemeClr val="bg1"/>
                </a:solidFill>
              </a:rPr>
              <a:t>follow-up</a:t>
            </a:r>
          </a:p>
        </p:txBody>
      </p:sp>
      <p:sp>
        <p:nvSpPr>
          <p:cNvPr id="3" name="Marcador de Posição de Conteúdo 2">
            <a:extLst>
              <a:ext uri="{FF2B5EF4-FFF2-40B4-BE49-F238E27FC236}">
                <a16:creationId xmlns:a16="http://schemas.microsoft.com/office/drawing/2014/main" id="{FC0CBF4F-3926-C982-C527-9D8C3EFF145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just"/>
            <a:endParaRPr lang="en-US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r>
              <a:rPr lang="en-US" dirty="0" err="1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Realizou</a:t>
            </a:r>
            <a:r>
              <a:rPr lang="en-US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2 </a:t>
            </a:r>
            <a:r>
              <a:rPr lang="en-US" dirty="0" err="1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semanas</a:t>
            </a:r>
            <a:r>
              <a:rPr lang="en-US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de AB EV com </a:t>
            </a:r>
            <a:r>
              <a:rPr lang="en-US" b="1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ceftriaxone</a:t>
            </a:r>
            <a:r>
              <a:rPr lang="en-US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2g, 1x/</a:t>
            </a:r>
            <a:r>
              <a:rPr lang="en-US" dirty="0" err="1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dia</a:t>
            </a:r>
            <a:endParaRPr lang="en-US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endParaRPr lang="en-US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r>
              <a:rPr lang="en-US" dirty="0" err="1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Seguido</a:t>
            </a:r>
            <a:r>
              <a:rPr lang="en-US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de 1 </a:t>
            </a:r>
            <a:r>
              <a:rPr lang="en-US" dirty="0" err="1">
                <a:ea typeface="Calibri" panose="020F0502020204030204" pitchFamily="34" charset="0"/>
                <a:cs typeface="Times New Roman" panose="02020603050405020304" pitchFamily="18" charset="0"/>
              </a:rPr>
              <a:t>ano</a:t>
            </a:r>
            <a:r>
              <a:rPr lang="en-US" dirty="0">
                <a:ea typeface="Calibri" panose="020F0502020204030204" pitchFamily="34" charset="0"/>
                <a:cs typeface="Times New Roman" panose="02020603050405020304" pitchFamily="18" charset="0"/>
              </a:rPr>
              <a:t> de AB oral com </a:t>
            </a:r>
            <a:r>
              <a:rPr lang="en-US" b="1" dirty="0" err="1">
                <a:ea typeface="Calibri" panose="020F0502020204030204" pitchFamily="34" charset="0"/>
                <a:cs typeface="Times New Roman" panose="02020603050405020304" pitchFamily="18" charset="0"/>
              </a:rPr>
              <a:t>trimetoprim</a:t>
            </a:r>
            <a:r>
              <a:rPr lang="en-US" b="1" dirty="0">
                <a:ea typeface="Calibri" panose="020F0502020204030204" pitchFamily="34" charset="0"/>
                <a:cs typeface="Times New Roman" panose="02020603050405020304" pitchFamily="18" charset="0"/>
              </a:rPr>
              <a:t> e </a:t>
            </a:r>
            <a:r>
              <a:rPr lang="en-US" b="1" dirty="0" err="1">
                <a:ea typeface="Calibri" panose="020F0502020204030204" pitchFamily="34" charset="0"/>
                <a:cs typeface="Times New Roman" panose="02020603050405020304" pitchFamily="18" charset="0"/>
              </a:rPr>
              <a:t>sulfametoxazol</a:t>
            </a:r>
            <a:r>
              <a:rPr lang="en-US" b="1" dirty="0"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>
                <a:ea typeface="Calibri" panose="020F0502020204030204" pitchFamily="34" charset="0"/>
                <a:cs typeface="Times New Roman" panose="02020603050405020304" pitchFamily="18" charset="0"/>
              </a:rPr>
              <a:t>160/800mg, 2x/</a:t>
            </a:r>
            <a:r>
              <a:rPr lang="en-US" dirty="0" err="1">
                <a:ea typeface="Calibri" panose="020F0502020204030204" pitchFamily="34" charset="0"/>
                <a:cs typeface="Times New Roman" panose="02020603050405020304" pitchFamily="18" charset="0"/>
              </a:rPr>
              <a:t>dia</a:t>
            </a:r>
            <a:endParaRPr lang="en-US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endParaRPr lang="en-US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r>
              <a:rPr lang="en-US" dirty="0" err="1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Manteve</a:t>
            </a:r>
            <a:r>
              <a:rPr lang="en-US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seguimento</a:t>
            </a:r>
            <a:r>
              <a:rPr lang="en-US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na</a:t>
            </a:r>
            <a:r>
              <a:rPr lang="en-US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consulta de </a:t>
            </a:r>
            <a:r>
              <a:rPr lang="en-US" dirty="0" err="1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Medicina</a:t>
            </a:r>
            <a:r>
              <a:rPr lang="en-US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Interna com total </a:t>
            </a:r>
            <a:r>
              <a:rPr lang="en-US" dirty="0" err="1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resolução</a:t>
            </a:r>
            <a:r>
              <a:rPr lang="en-US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dos </a:t>
            </a:r>
            <a:r>
              <a:rPr lang="en-US" dirty="0" err="1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sintomas</a:t>
            </a:r>
            <a:endParaRPr lang="en-US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endParaRPr lang="en-US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r>
              <a:rPr lang="en-US" dirty="0" err="1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Após</a:t>
            </a:r>
            <a:r>
              <a:rPr lang="en-US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2 </a:t>
            </a:r>
            <a:r>
              <a:rPr lang="en-US" dirty="0" err="1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anos</a:t>
            </a:r>
            <a:r>
              <a:rPr lang="en-US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de </a:t>
            </a:r>
            <a:r>
              <a:rPr lang="en-US" i="1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follow-up</a:t>
            </a:r>
            <a:r>
              <a:rPr lang="en-US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mantém</a:t>
            </a:r>
            <a:r>
              <a:rPr lang="en-US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-se </a:t>
            </a:r>
            <a:r>
              <a:rPr lang="en-US" dirty="0" err="1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assintomático</a:t>
            </a:r>
            <a:r>
              <a:rPr lang="en-US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e </a:t>
            </a:r>
            <a:r>
              <a:rPr lang="en-US" dirty="0" err="1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sem</a:t>
            </a:r>
            <a:r>
              <a:rPr lang="en-US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recrudescência</a:t>
            </a:r>
            <a:r>
              <a:rPr lang="en-US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de </a:t>
            </a:r>
            <a:r>
              <a:rPr lang="en-US" dirty="0" err="1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sintomas</a:t>
            </a: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2419899415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316</TotalTime>
  <Words>481</Words>
  <Application>Microsoft Office PowerPoint</Application>
  <PresentationFormat>Ecrã Panorâmico</PresentationFormat>
  <Paragraphs>75</Paragraphs>
  <Slides>13</Slides>
  <Notes>0</Notes>
  <HiddenSlides>0</HiddenSlides>
  <MMClips>0</MMClips>
  <ScaleCrop>false</ScaleCrop>
  <HeadingPairs>
    <vt:vector size="6" baseType="variant">
      <vt:variant>
        <vt:lpstr>Tipos de letra usados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dos diapositivos</vt:lpstr>
      </vt:variant>
      <vt:variant>
        <vt:i4>13</vt:i4>
      </vt:variant>
    </vt:vector>
  </HeadingPairs>
  <TitlesOfParts>
    <vt:vector size="17" baseType="lpstr">
      <vt:lpstr>Arial</vt:lpstr>
      <vt:lpstr>Calibri</vt:lpstr>
      <vt:lpstr>Calibri Light</vt:lpstr>
      <vt:lpstr>Tema do Office</vt:lpstr>
      <vt:lpstr>    DIAGNOSTIC</vt:lpstr>
      <vt:lpstr>Caso clínico</vt:lpstr>
      <vt:lpstr>Serviço de Urgência</vt:lpstr>
      <vt:lpstr>Serviço de Urgência</vt:lpstr>
      <vt:lpstr>Enfermaria de Medicina</vt:lpstr>
      <vt:lpstr>Enfermaria de Medicina</vt:lpstr>
      <vt:lpstr>Enfermaria de Medicina</vt:lpstr>
      <vt:lpstr>Enfermaria de Medicina</vt:lpstr>
      <vt:lpstr>Tratamento e follow-up</vt:lpstr>
      <vt:lpstr>Doença de Whipple</vt:lpstr>
      <vt:lpstr>Conclusão</vt:lpstr>
      <vt:lpstr>Conclusão</vt:lpstr>
      <vt:lpstr>Obrigada pela atenção!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 DIAGNOSTIC</dc:title>
  <dc:creator>Filipa Nunes</dc:creator>
  <cp:lastModifiedBy>Filipa Nunes</cp:lastModifiedBy>
  <cp:revision>7</cp:revision>
  <dcterms:created xsi:type="dcterms:W3CDTF">2024-01-27T14:08:46Z</dcterms:created>
  <dcterms:modified xsi:type="dcterms:W3CDTF">2024-01-30T09:04:30Z</dcterms:modified>
</cp:coreProperties>
</file>