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0" r:id="rId6"/>
    <p:sldId id="268" r:id="rId7"/>
    <p:sldId id="263" r:id="rId8"/>
    <p:sldId id="264" r:id="rId9"/>
    <p:sldId id="261" r:id="rId10"/>
    <p:sldId id="265" r:id="rId11"/>
    <p:sldId id="262" r:id="rId12"/>
    <p:sldId id="269" r:id="rId13"/>
    <p:sldId id="266" r:id="rId1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67B0C1-50F4-F859-4CC3-099E8A48A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19A346-5AC8-6CFA-2D35-D781529E8C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631E311-6D6B-B13F-609B-69EDBF880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BAEC0A6-409C-3C58-D4B4-074B1E536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6B2E2C1-1FFF-7FBA-7D27-96F29F45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531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ED759B-937D-791F-3E3C-8755EFC2C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59ECC947-8FCA-9F7B-1C47-B5C856618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5B665A6-AC67-9058-A37C-3A1384659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07DFB5D-E3ED-F23E-DB64-811093FD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AEB7EBB-203E-5E25-F118-B0C4F06BB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14311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A116E3-C731-D62D-9060-2CBB65D889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02211E00-7F4A-9E7B-BBD6-F98FF8505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81F65A0-9E85-6217-FAEF-119CD0A61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5EC75B7-B066-C7BF-4FAA-E82F49CD1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BFFFD8B-C2AE-3867-0BED-C6B84A57E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5054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3BE63-8054-D4DE-6A30-A580FAE08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51DD5FA-8550-FD27-51E0-43A1308CC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5D91DEA-4CB0-F956-C4AF-2B2BB4C22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A2C8E7B-90F7-50D9-310B-BB21CB333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46840D2-EC86-B1DF-4A73-98041E2D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39456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F1D22-D1DD-527D-849C-DA4E55F12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24E850E-3A60-B017-31FA-C6864395B9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BA0761D-9574-08BA-D948-33A9B2113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CA6BAD3-5168-C4FF-23F9-59F708A31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2B39E4B-1ADB-169D-DA36-E4759B781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58860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15357E-930E-35A5-C669-9A9770E01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296A0C9-B1A6-9447-A5B6-C4471C843B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CB22F837-9EB8-B602-9078-79CD73EA2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BED46465-50C4-4A0C-F5FB-1119CBD8B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17B99CF-6B3F-31AA-C93F-3FB374D91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26EABA4-DE6F-456D-B0F7-C4F926876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94310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1DAE38-6BA3-A9A5-6046-EDE4A8D2D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419B384-C2C1-6088-225B-3ABE13911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505DDF6-51F1-F3BC-018E-12F1F5D13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DAA9999F-F358-DAE4-F0D2-3880E2B0D5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9510B7B3-CAFE-8AB9-109E-9BB5E9A1AA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40C1C96-B71A-3E8A-D90E-3D1D74A39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5050050F-3BA7-F6CD-E9DD-07FCDDDE9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B7818C89-0CEE-D494-8AA2-32610C60E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04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ED28C7-302B-323B-D8CA-B341FDCF1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C60A654-3DF0-A30C-A39B-007261FB0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AFC4A5D-232D-D847-AF2E-15E3F4C5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BD7F547-1BDC-9E9A-4519-F5353195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8067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C693B18B-CCE1-AAAD-00A1-927B83493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8EBCA8F-9796-DD97-D293-85545ACE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2545A9F-5A7B-D8DC-BD0D-CB7F65E33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299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CF60FC-A339-E8BE-FE39-4C8ED5519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97EC6FE-9ECA-CACD-875F-13AF40C35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6764B3E1-0136-FDF7-51D5-8709B65C6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DBEB80AB-C932-AD19-5451-2C8B1CD02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066C292-7186-4EFE-9123-847B3EC57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0C1C225-B1A8-9DB2-2CFC-7BFF67D02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8645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4DCDD-4FC1-B51A-D9DF-BCA999D5B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2A5C4BD0-773E-AD06-EFA0-2BCC255782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F85D05C5-B030-4F85-12F7-744A07B73A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BDE2470-2132-0542-0BFC-6A820FD7E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9575720-D64F-5AEB-520A-BD7CD158C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9DBCE499-E9E6-EB87-91F5-76FF61F67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218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189096D8-39D7-D3B4-6FF8-D592A77AA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A6D5DFDC-0EBE-6E76-B72F-591FE6692B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DAC83F0-9BE1-D1FA-3C5F-A93D2C6421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689D1-DB6D-4313-93C0-9F98C60E07A5}" type="datetimeFigureOut">
              <a:rPr lang="pt-PT" smtClean="0"/>
              <a:t>30/01/2024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3616E58-919A-DE0F-C488-FFA0CAFD45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3AEF21D-E2A0-D72C-3A7D-D7FF7D3BDB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A215-A4F7-44D1-95A8-378BDAC8658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001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48EFE53-75C7-8108-3013-A145EA9E11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212" t="37536" r="8451" b="36957"/>
          <a:stretch/>
        </p:blipFill>
        <p:spPr>
          <a:xfrm rot="591184">
            <a:off x="6695701" y="1936299"/>
            <a:ext cx="4554863" cy="292575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6460BE9-C60B-011D-C16D-BA602F2280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" y="2676392"/>
            <a:ext cx="12192000" cy="1159139"/>
          </a:xfrm>
        </p:spPr>
        <p:txBody>
          <a:bodyPr>
            <a:normAutofit/>
          </a:bodyPr>
          <a:lstStyle/>
          <a:p>
            <a:pPr algn="l"/>
            <a:r>
              <a:rPr lang="en-US" sz="7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DIAGNOSTIC</a:t>
            </a:r>
            <a:endParaRPr lang="pt-PT" sz="7200" dirty="0">
              <a:solidFill>
                <a:srgbClr val="C00000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468B46-FEC6-8B61-3775-2F71477C5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23762"/>
            <a:ext cx="12192000" cy="1347985"/>
          </a:xfrm>
        </p:spPr>
        <p:txBody>
          <a:bodyPr>
            <a:normAutofit/>
          </a:bodyPr>
          <a:lstStyle/>
          <a:p>
            <a:r>
              <a:rPr lang="pt-PT" sz="2800" b="1" dirty="0"/>
              <a:t>Filipa Nunes</a:t>
            </a:r>
            <a:r>
              <a:rPr lang="pt-PT" sz="2800" dirty="0"/>
              <a:t>, </a:t>
            </a:r>
            <a:r>
              <a:rPr lang="pt-PT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Martim Bastos, Jéssica Oliveira, Mariana Costa e Rita Dutschmann</a:t>
            </a:r>
          </a:p>
          <a:p>
            <a:endParaRPr lang="pt-PT" sz="1000" dirty="0"/>
          </a:p>
          <a:p>
            <a:r>
              <a:rPr lang="pt-PT" sz="2200" b="1" dirty="0"/>
              <a:t>Serviço de Medicina 3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697D5D-E226-ABA0-97C3-AE0C711BA6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CC05E80-8ECF-9AF5-2751-9FCA3A86225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223" t="7392" r="36576" b="78115"/>
          <a:stretch/>
        </p:blipFill>
        <p:spPr>
          <a:xfrm>
            <a:off x="4673874" y="5510015"/>
            <a:ext cx="2844249" cy="134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40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Doença de Whipple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Whipple é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causada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pelo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bacilo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Gram-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positivo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6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6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ropheryma</a:t>
            </a:r>
            <a:r>
              <a:rPr lang="en-US" sz="26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whipplei</a:t>
            </a:r>
            <a:endParaRPr lang="en-US" sz="2600" b="1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6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é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extremamente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rara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apenas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1000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casos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descritos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mundialmente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Whipple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clássica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caracteriza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-se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um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envolvimento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multissistémico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sintomas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articulares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artralgias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) e 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gastrointestinais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dor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abdominal,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diarreia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perda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ponderal)</a:t>
            </a:r>
            <a:endParaRPr lang="pt-PT" sz="2600" dirty="0"/>
          </a:p>
        </p:txBody>
      </p:sp>
    </p:spTree>
    <p:extLst>
      <p:ext uri="{BB962C8B-B14F-4D97-AF65-F5344CB8AC3E}">
        <p14:creationId xmlns:p14="http://schemas.microsoft.com/office/powerpoint/2010/main" val="2694231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i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Whipple é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desafiante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uma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vez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que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os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sintomas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são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vagos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inespecíficos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demora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média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3 a 7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anos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desde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início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dos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sintomas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devido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baixo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índice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suspeição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09231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i="1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Neste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caso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marcha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diagnóstica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consistiu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exclusão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causa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neoplásica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com 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realização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TC de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corpo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toracocentese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exames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endoscópicos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biópsia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duodeno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foi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primordial para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estabelecer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diagnóstico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atempado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Whipple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identificação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bacilo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6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ropheryma</a:t>
            </a:r>
            <a:r>
              <a:rPr lang="en-US" sz="26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whipplei</a:t>
            </a:r>
            <a:endParaRPr lang="en-US" sz="26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251203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2667001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2554355"/>
            <a:ext cx="12192002" cy="1749289"/>
          </a:xfrm>
        </p:spPr>
        <p:txBody>
          <a:bodyPr>
            <a:normAutofit/>
          </a:bodyPr>
          <a:lstStyle/>
          <a:p>
            <a:pPr algn="ctr"/>
            <a:r>
              <a:rPr lang="pt-PT" sz="5400" b="1" i="1" dirty="0">
                <a:solidFill>
                  <a:schemeClr val="bg1"/>
                </a:solidFill>
              </a:rPr>
              <a:t>Obrigada pela atenção!</a:t>
            </a:r>
          </a:p>
        </p:txBody>
      </p:sp>
    </p:spTree>
    <p:extLst>
      <p:ext uri="{BB962C8B-B14F-4D97-AF65-F5344CB8AC3E}">
        <p14:creationId xmlns:p14="http://schemas.microsoft.com/office/powerpoint/2010/main" val="485669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E6F569BC-50ED-4679-C751-ACC03D1859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84" t="48117" r="55978" b="12173"/>
          <a:stretch/>
        </p:blipFill>
        <p:spPr>
          <a:xfrm>
            <a:off x="10406271" y="4516090"/>
            <a:ext cx="1785730" cy="234110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Caso clínico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  <a:p>
            <a:r>
              <a:rPr lang="pt-PT" sz="2600" dirty="0"/>
              <a:t>Homem de 48 anos, trabalhador da construção civil, recorreu ao SU por </a:t>
            </a:r>
            <a:r>
              <a:rPr lang="pt-PT" sz="2600" b="1" dirty="0"/>
              <a:t>perda ponderal involuntária (~10kg) </a:t>
            </a:r>
            <a:r>
              <a:rPr lang="pt-PT" sz="2600" dirty="0"/>
              <a:t>nos 3 meses anteriores associado a </a:t>
            </a:r>
            <a:r>
              <a:rPr lang="pt-PT" sz="2600" b="1" dirty="0"/>
              <a:t>anorexia</a:t>
            </a:r>
            <a:r>
              <a:rPr lang="pt-PT" sz="2600" dirty="0"/>
              <a:t> e </a:t>
            </a:r>
            <a:r>
              <a:rPr lang="pt-PT" sz="2600" b="1" dirty="0"/>
              <a:t>dispneia</a:t>
            </a:r>
            <a:r>
              <a:rPr lang="pt-PT" sz="2600" dirty="0"/>
              <a:t> para pequenos esforços;</a:t>
            </a:r>
          </a:p>
          <a:p>
            <a:endParaRPr lang="pt-PT" sz="2600" dirty="0"/>
          </a:p>
          <a:p>
            <a:r>
              <a:rPr lang="pt-PT" sz="2600" dirty="0"/>
              <a:t>Sem história médica prévia ou medicação habitual</a:t>
            </a:r>
          </a:p>
          <a:p>
            <a:endParaRPr lang="pt-PT" sz="2600" dirty="0"/>
          </a:p>
          <a:p>
            <a:r>
              <a:rPr lang="pt-PT" sz="2600" dirty="0"/>
              <a:t>Hábitos alcoólicos (70g/dia) e tabágicos (80 UMA)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3024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Serviço de Urgência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pPr algn="just"/>
            <a:endParaRPr lang="en-US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</a:rPr>
              <a:t>EO: +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Emagrecido</a:t>
            </a:r>
            <a:r>
              <a:rPr lang="en-US" sz="2600" dirty="0">
                <a:effectLst/>
                <a:ea typeface="Calibri" panose="020F0502020204030204" pitchFamily="34" charset="0"/>
              </a:rPr>
              <a:t>,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mucosas</a:t>
            </a:r>
            <a:r>
              <a:rPr lang="en-US" sz="2600" dirty="0">
                <a:effectLst/>
                <a:ea typeface="Calibri" panose="020F0502020204030204" pitchFamily="34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descoradas</a:t>
            </a:r>
            <a:r>
              <a:rPr lang="en-US" sz="2600" dirty="0">
                <a:effectLst/>
                <a:ea typeface="Calibri" panose="020F0502020204030204" pitchFamily="34" charset="0"/>
              </a:rPr>
              <a:t> e AP com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diminuição</a:t>
            </a:r>
            <a:r>
              <a:rPr lang="en-US" sz="2600" dirty="0">
                <a:effectLst/>
                <a:ea typeface="Calibri" panose="020F0502020204030204" pitchFamily="34" charset="0"/>
              </a:rPr>
              <a:t> do MV </a:t>
            </a:r>
          </a:p>
          <a:p>
            <a:pPr algn="just"/>
            <a:endParaRPr lang="en-US" sz="26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600" dirty="0" err="1">
                <a:effectLst/>
                <a:ea typeface="Calibri" panose="020F0502020204030204" pitchFamily="34" charset="0"/>
              </a:rPr>
              <a:t>Avaliação</a:t>
            </a:r>
            <a:r>
              <a:rPr lang="en-US" sz="2600" dirty="0">
                <a:effectLst/>
                <a:ea typeface="Calibri" panose="020F0502020204030204" pitchFamily="34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analítica</a:t>
            </a:r>
            <a:r>
              <a:rPr lang="en-US" sz="2600" dirty="0">
                <a:effectLst/>
                <a:ea typeface="Calibri" panose="020F0502020204030204" pitchFamily="34" charset="0"/>
              </a:rPr>
              <a:t>: </a:t>
            </a:r>
          </a:p>
          <a:p>
            <a:pPr lvl="1" algn="just"/>
            <a:r>
              <a:rPr lang="en-US" sz="2600" b="1" dirty="0">
                <a:effectLst/>
                <a:ea typeface="Calibri" panose="020F0502020204030204" pitchFamily="34" charset="0"/>
              </a:rPr>
              <a:t>Anemia</a:t>
            </a:r>
            <a:r>
              <a:rPr lang="en-US" sz="2600" dirty="0">
                <a:effectLst/>
                <a:ea typeface="Calibri" panose="020F0502020204030204" pitchFamily="34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normocítica</a:t>
            </a:r>
            <a:r>
              <a:rPr lang="en-US" sz="2600" dirty="0">
                <a:effectLst/>
                <a:ea typeface="Calibri" panose="020F0502020204030204" pitchFamily="34" charset="0"/>
              </a:rPr>
              <a:t> e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normocrómica</a:t>
            </a:r>
            <a:r>
              <a:rPr lang="en-US" sz="2600" dirty="0">
                <a:ea typeface="Calibri" panose="020F0502020204030204" pitchFamily="34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</a:rPr>
              <a:t>défice</a:t>
            </a:r>
            <a:r>
              <a:rPr lang="en-US" sz="2600" dirty="0">
                <a:ea typeface="Calibri" panose="020F0502020204030204" pitchFamily="34" charset="0"/>
              </a:rPr>
              <a:t> de ferro (</a:t>
            </a:r>
            <a:r>
              <a:rPr lang="en-US" sz="2600" dirty="0"/>
              <a:t>ferro 29 ug/dL e </a:t>
            </a:r>
            <a:r>
              <a:rPr lang="en-US" sz="2600" dirty="0" err="1"/>
              <a:t>saturação</a:t>
            </a:r>
            <a:r>
              <a:rPr lang="en-US" sz="2600" dirty="0"/>
              <a:t> da </a:t>
            </a:r>
            <a:r>
              <a:rPr lang="en-US" sz="2600" dirty="0" err="1"/>
              <a:t>transferrina</a:t>
            </a:r>
            <a:r>
              <a:rPr lang="en-US" sz="2600" dirty="0"/>
              <a:t> 13%</a:t>
            </a:r>
            <a:r>
              <a:rPr lang="en-US" sz="2600" dirty="0">
                <a:ea typeface="Calibri" panose="020F0502020204030204" pitchFamily="34" charset="0"/>
              </a:rPr>
              <a:t>) e </a:t>
            </a:r>
            <a:r>
              <a:rPr lang="en-US" sz="2600" dirty="0" err="1">
                <a:ea typeface="Calibri" panose="020F0502020204030204" pitchFamily="34" charset="0"/>
              </a:rPr>
              <a:t>ácido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</a:rPr>
              <a:t>fólico</a:t>
            </a:r>
            <a:r>
              <a:rPr lang="en-US" sz="2600" dirty="0">
                <a:ea typeface="Calibri" panose="020F0502020204030204" pitchFamily="34" charset="0"/>
              </a:rPr>
              <a:t> (</a:t>
            </a:r>
            <a:r>
              <a:rPr lang="pt-PT" sz="2600" dirty="0"/>
              <a:t>2 </a:t>
            </a:r>
            <a:r>
              <a:rPr lang="pt-PT" sz="2600" dirty="0" err="1"/>
              <a:t>ng</a:t>
            </a:r>
            <a:r>
              <a:rPr lang="pt-PT" sz="2600" dirty="0"/>
              <a:t>/</a:t>
            </a:r>
            <a:r>
              <a:rPr lang="pt-PT" sz="2600" dirty="0" err="1"/>
              <a:t>mL</a:t>
            </a:r>
            <a:r>
              <a:rPr lang="pt-PT" sz="2600" dirty="0"/>
              <a:t>)</a:t>
            </a:r>
            <a:endParaRPr lang="en-US" sz="2600" dirty="0">
              <a:ea typeface="Calibri" panose="020F0502020204030204" pitchFamily="34" charset="0"/>
            </a:endParaRPr>
          </a:p>
          <a:p>
            <a:pPr lvl="1" algn="just"/>
            <a:r>
              <a:rPr lang="en-US" sz="2600" b="1" dirty="0">
                <a:ea typeface="Calibri" panose="020F0502020204030204" pitchFamily="34" charset="0"/>
              </a:rPr>
              <a:t>PCR</a:t>
            </a:r>
            <a:r>
              <a:rPr lang="en-US" sz="2600" dirty="0">
                <a:ea typeface="Calibri" panose="020F0502020204030204" pitchFamily="34" charset="0"/>
              </a:rPr>
              <a:t> e </a:t>
            </a:r>
            <a:r>
              <a:rPr lang="en-US" sz="2600" b="1" dirty="0">
                <a:ea typeface="Calibri" panose="020F0502020204030204" pitchFamily="34" charset="0"/>
              </a:rPr>
              <a:t>VS </a:t>
            </a:r>
            <a:r>
              <a:rPr lang="en-US" sz="2600" b="1" dirty="0" err="1">
                <a:ea typeface="Calibri" panose="020F0502020204030204" pitchFamily="34" charset="0"/>
              </a:rPr>
              <a:t>elevadas</a:t>
            </a:r>
            <a:r>
              <a:rPr lang="en-US" sz="2600" b="1" dirty="0">
                <a:ea typeface="Calibri" panose="020F0502020204030204" pitchFamily="34" charset="0"/>
              </a:rPr>
              <a:t> </a:t>
            </a:r>
            <a:r>
              <a:rPr lang="en-US" sz="2600" dirty="0">
                <a:effectLst/>
                <a:ea typeface="Calibri" panose="020F0502020204030204" pitchFamily="34" charset="0"/>
              </a:rPr>
              <a:t>(5.22 mg/dL and 91 mm, </a:t>
            </a:r>
            <a:r>
              <a:rPr lang="en-US" sz="2600" dirty="0" err="1">
                <a:effectLst/>
                <a:ea typeface="Calibri" panose="020F0502020204030204" pitchFamily="34" charset="0"/>
              </a:rPr>
              <a:t>respectivamente</a:t>
            </a:r>
            <a:r>
              <a:rPr lang="en-US" sz="2600" dirty="0">
                <a:effectLst/>
                <a:ea typeface="Calibri" panose="020F0502020204030204" pitchFamily="34" charset="0"/>
              </a:rPr>
              <a:t>)</a:t>
            </a:r>
          </a:p>
          <a:p>
            <a:pPr algn="just"/>
            <a:endParaRPr lang="en-US" sz="2600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en-US" sz="2600" dirty="0">
                <a:ea typeface="Calibri" panose="020F0502020204030204" pitchFamily="34" charset="0"/>
              </a:rPr>
              <a:t>Rx </a:t>
            </a:r>
            <a:r>
              <a:rPr lang="en-US" sz="2600" dirty="0" err="1">
                <a:ea typeface="Calibri" panose="020F0502020204030204" pitchFamily="34" charset="0"/>
              </a:rPr>
              <a:t>tórax</a:t>
            </a:r>
            <a:r>
              <a:rPr lang="en-US" sz="2600" dirty="0">
                <a:ea typeface="Calibri" panose="020F0502020204030204" pitchFamily="34" charset="0"/>
              </a:rPr>
              <a:t>: </a:t>
            </a:r>
          </a:p>
          <a:p>
            <a:pPr lvl="1" algn="just"/>
            <a:r>
              <a:rPr lang="en-US" sz="2600" dirty="0" err="1">
                <a:ea typeface="Calibri" panose="020F0502020204030204" pitchFamily="34" charset="0"/>
              </a:rPr>
              <a:t>Hipotransparência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</a:rPr>
              <a:t>bibasal</a:t>
            </a:r>
            <a:r>
              <a:rPr lang="en-US" sz="2600" dirty="0">
                <a:ea typeface="Calibri" panose="020F0502020204030204" pitchFamily="34" charset="0"/>
              </a:rPr>
              <a:t> com </a:t>
            </a:r>
            <a:r>
              <a:rPr lang="en-US" sz="2600" dirty="0" err="1">
                <a:ea typeface="Calibri" panose="020F0502020204030204" pitchFamily="34" charset="0"/>
              </a:rPr>
              <a:t>apagamento</a:t>
            </a:r>
            <a:r>
              <a:rPr lang="en-US" sz="2600" dirty="0">
                <a:ea typeface="Calibri" panose="020F0502020204030204" pitchFamily="34" charset="0"/>
              </a:rPr>
              <a:t> de ambos </a:t>
            </a:r>
            <a:r>
              <a:rPr lang="en-US" sz="2600" dirty="0" err="1">
                <a:ea typeface="Calibri" panose="020F0502020204030204" pitchFamily="34" charset="0"/>
              </a:rPr>
              <a:t>os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</a:rPr>
              <a:t>seios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</a:rPr>
              <a:t>costofrénicos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</a:p>
          <a:p>
            <a:pPr lvl="1" algn="just"/>
            <a:r>
              <a:rPr lang="en-US" sz="2600" dirty="0" err="1">
                <a:ea typeface="Calibri" panose="020F0502020204030204" pitchFamily="34" charset="0"/>
              </a:rPr>
              <a:t>Alterações</a:t>
            </a:r>
            <a:r>
              <a:rPr lang="en-US" sz="2600" dirty="0">
                <a:ea typeface="Calibri" panose="020F0502020204030204" pitchFamily="34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</a:rPr>
              <a:t>compatíveis</a:t>
            </a:r>
            <a:r>
              <a:rPr lang="en-US" sz="2600" dirty="0">
                <a:ea typeface="Calibri" panose="020F0502020204030204" pitchFamily="34" charset="0"/>
              </a:rPr>
              <a:t> com </a:t>
            </a:r>
            <a:r>
              <a:rPr lang="en-US" sz="2600" b="1" dirty="0" err="1">
                <a:ea typeface="Calibri" panose="020F0502020204030204" pitchFamily="34" charset="0"/>
              </a:rPr>
              <a:t>derrame</a:t>
            </a:r>
            <a:r>
              <a:rPr lang="en-US" sz="2600" b="1" dirty="0">
                <a:ea typeface="Calibri" panose="020F0502020204030204" pitchFamily="34" charset="0"/>
              </a:rPr>
              <a:t> pleural extenso</a:t>
            </a:r>
            <a:endParaRPr lang="pt-PT" sz="2600" b="1" dirty="0"/>
          </a:p>
        </p:txBody>
      </p:sp>
    </p:spTree>
    <p:extLst>
      <p:ext uri="{BB962C8B-B14F-4D97-AF65-F5344CB8AC3E}">
        <p14:creationId xmlns:p14="http://schemas.microsoft.com/office/powerpoint/2010/main" val="185000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Serviço de Urgência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E2B3B8E-15E7-3DC5-22E4-CA7EA486FF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724" y="1849472"/>
            <a:ext cx="4386551" cy="489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48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Enfermaria de Medicina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Internado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esclarecimento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quadro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consumptivo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associado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anemia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volumoso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derrame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pleural bilateral » Neoplasia?</a:t>
            </a:r>
          </a:p>
          <a:p>
            <a:pPr algn="just"/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Realizou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toracocentese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saída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líquido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pleural com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características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transudado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sem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isolamento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agente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microbiológico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células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neoplásicas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TC de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corpo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múltiplas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adenopatias</a:t>
            </a:r>
            <a:r>
              <a:rPr lang="en-US" sz="2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inespecíficas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ível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raíz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do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mesentério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» com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indicação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vigilância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evolutiva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77980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Enfermaria de Medicina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DAEC6F-757B-C1AA-E125-1BA3D0E3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175" y="1825625"/>
            <a:ext cx="93916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9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Enfermaria de Medicina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Completou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estudo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com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realização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EDA que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revelou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esofagite</a:t>
            </a:r>
            <a:r>
              <a:rPr lang="en-US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grau</a:t>
            </a:r>
            <a:r>
              <a:rPr lang="en-US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gastropatia</a:t>
            </a:r>
            <a:r>
              <a:rPr lang="en-US" sz="2600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erosiva</a:t>
            </a:r>
            <a:endParaRPr lang="en-US" sz="2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Biópsia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gástrica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Gastrite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crónica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não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atrófica</a:t>
            </a:r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en-US" sz="2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Biópsia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duodenal: </a:t>
            </a:r>
          </a:p>
          <a:p>
            <a:pPr lvl="1"/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Duodenite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crónica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activa</a:t>
            </a:r>
            <a:endParaRPr lang="en-US" sz="2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58895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>
            <a:extLst>
              <a:ext uri="{FF2B5EF4-FFF2-40B4-BE49-F238E27FC236}">
                <a16:creationId xmlns:a16="http://schemas.microsoft.com/office/drawing/2014/main" id="{D9543950-2BA7-CBCD-2A4F-5414B174EAD6}"/>
              </a:ext>
            </a:extLst>
          </p:cNvPr>
          <p:cNvGrpSpPr/>
          <p:nvPr/>
        </p:nvGrpSpPr>
        <p:grpSpPr>
          <a:xfrm>
            <a:off x="5791200" y="1749289"/>
            <a:ext cx="6400800" cy="5108711"/>
            <a:chOff x="899592" y="260648"/>
            <a:chExt cx="7488832" cy="5559018"/>
          </a:xfrm>
        </p:grpSpPr>
        <p:pic>
          <p:nvPicPr>
            <p:cNvPr id="6" name="Marcador de Posição de Conteúdo 3">
              <a:extLst>
                <a:ext uri="{FF2B5EF4-FFF2-40B4-BE49-F238E27FC236}">
                  <a16:creationId xmlns:a16="http://schemas.microsoft.com/office/drawing/2014/main" id="{03CCBB53-68BA-181E-0353-1A9EF42E7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9592" y="260648"/>
              <a:ext cx="7488832" cy="5559018"/>
            </a:xfrm>
            <a:prstGeom prst="rect">
              <a:avLst/>
            </a:prstGeom>
          </p:spPr>
        </p:pic>
        <p:sp>
          <p:nvSpPr>
            <p:cNvPr id="7" name="Seta para a direita 5">
              <a:extLst>
                <a:ext uri="{FF2B5EF4-FFF2-40B4-BE49-F238E27FC236}">
                  <a16:creationId xmlns:a16="http://schemas.microsoft.com/office/drawing/2014/main" id="{3BEC9111-6E7E-130D-E02F-FE9C52AB69F4}"/>
                </a:ext>
              </a:extLst>
            </p:cNvPr>
            <p:cNvSpPr/>
            <p:nvPr/>
          </p:nvSpPr>
          <p:spPr>
            <a:xfrm>
              <a:off x="5868144" y="4293096"/>
              <a:ext cx="360040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8" name="Seta para a direita 6">
              <a:extLst>
                <a:ext uri="{FF2B5EF4-FFF2-40B4-BE49-F238E27FC236}">
                  <a16:creationId xmlns:a16="http://schemas.microsoft.com/office/drawing/2014/main" id="{8FE6DBB2-3E38-D49D-1DED-89A8056CA064}"/>
                </a:ext>
              </a:extLst>
            </p:cNvPr>
            <p:cNvSpPr/>
            <p:nvPr/>
          </p:nvSpPr>
          <p:spPr>
            <a:xfrm>
              <a:off x="5868144" y="3140968"/>
              <a:ext cx="360040" cy="14401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Enfermaria de Medicina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952998" cy="5032375"/>
          </a:xfrm>
        </p:spPr>
        <p:txBody>
          <a:bodyPr>
            <a:normAutofit/>
          </a:bodyPr>
          <a:lstStyle/>
          <a:p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Análise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histoquímica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lvl="1" algn="just"/>
            <a:r>
              <a:rPr lang="pt-PT" dirty="0">
                <a:ea typeface="Calibri" panose="020F0502020204030204" pitchFamily="34" charset="0"/>
                <a:cs typeface="Times New Roman" panose="02020603050405020304" pitchFamily="18" charset="0"/>
              </a:rPr>
              <a:t>Bacilos intracitoplasmáticos, nos macrófagos </a:t>
            </a:r>
            <a:r>
              <a:rPr lang="pt-PT" dirty="0" err="1">
                <a:ea typeface="Calibri" panose="020F0502020204030204" pitchFamily="34" charset="0"/>
                <a:cs typeface="Times New Roman" panose="02020603050405020304" pitchFamily="18" charset="0"/>
              </a:rPr>
              <a:t>xantomatosos</a:t>
            </a:r>
            <a:r>
              <a:rPr lang="pt-PT" dirty="0">
                <a:ea typeface="Calibri" panose="020F0502020204030204" pitchFamily="34" charset="0"/>
                <a:cs typeface="Times New Roman" panose="02020603050405020304" pitchFamily="18" charset="0"/>
              </a:rPr>
              <a:t>, com positividade para a coloração PAS</a:t>
            </a:r>
          </a:p>
          <a:p>
            <a:pPr lvl="1" algn="just"/>
            <a:endParaRPr lang="pt-PT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Análise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por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PCR:</a:t>
            </a:r>
          </a:p>
          <a:p>
            <a:pPr lvl="1" algn="just"/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DNA de </a:t>
            </a:r>
            <a:r>
              <a:rPr lang="en-US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Tropheryma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whipplei</a:t>
            </a:r>
            <a:endParaRPr lang="pt-PT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PT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29B7917-2EE1-5AA2-69BB-1C620D86D6BF}"/>
              </a:ext>
            </a:extLst>
          </p:cNvPr>
          <p:cNvSpPr txBox="1"/>
          <p:nvPr/>
        </p:nvSpPr>
        <p:spPr>
          <a:xfrm>
            <a:off x="6994594" y="3429000"/>
            <a:ext cx="3543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6000" dirty="0"/>
              <a:t>SOLVED</a:t>
            </a:r>
            <a:r>
              <a:rPr lang="pt-PT" sz="4800" dirty="0"/>
              <a:t> !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DAADB42-494C-08F8-30DD-29A75F1EF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75878">
            <a:off x="823520" y="1409150"/>
            <a:ext cx="6905141" cy="505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10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ED3614-C093-9554-575D-5C6ED70E9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669" t="7150" r="59675" b="11304"/>
          <a:stretch/>
        </p:blipFill>
        <p:spPr>
          <a:xfrm rot="5400000">
            <a:off x="5221357" y="-5221356"/>
            <a:ext cx="1749288" cy="12192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869C844-2758-0009-7F4E-5A76D49D5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sz="5400" b="1" dirty="0">
                <a:solidFill>
                  <a:schemeClr val="bg1"/>
                </a:solidFill>
              </a:rPr>
              <a:t>Tratamento e </a:t>
            </a:r>
            <a:r>
              <a:rPr lang="pt-PT" sz="5400" b="1" i="1" dirty="0">
                <a:solidFill>
                  <a:schemeClr val="bg1"/>
                </a:solidFill>
              </a:rPr>
              <a:t>follow-up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C0CBF4F-3926-C982-C527-9D8C3EFF1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Realizou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semanas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AB EV com </a:t>
            </a:r>
            <a:r>
              <a:rPr lang="en-US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ceftriaxone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2g, 1x/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dia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Seguido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1 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ano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de AB oral com </a:t>
            </a:r>
            <a:r>
              <a:rPr lang="en-US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trimetoprim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sulfametoxazol</a:t>
            </a:r>
            <a:r>
              <a:rPr lang="en-US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160/800mg, 2x/</a:t>
            </a:r>
            <a:r>
              <a:rPr lang="en-US" dirty="0" err="1">
                <a:ea typeface="Calibri" panose="020F0502020204030204" pitchFamily="34" charset="0"/>
                <a:cs typeface="Times New Roman" panose="02020603050405020304" pitchFamily="18" charset="0"/>
              </a:rPr>
              <a:t>dia</a:t>
            </a:r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Manteve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seguimento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consulta de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Medicina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Interna com total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resolução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dos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sintomas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Após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anos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follow-up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mantém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-se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assintomático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sem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recrudescência</a:t>
            </a:r>
            <a:r>
              <a:rPr lang="en-US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sintomas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198994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481</Words>
  <Application>Microsoft Office PowerPoint</Application>
  <PresentationFormat>Ecrã Panorâmico</PresentationFormat>
  <Paragraphs>75</Paragraphs>
  <Slides>13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do Office</vt:lpstr>
      <vt:lpstr>    DIAGNOSTIC</vt:lpstr>
      <vt:lpstr>Caso clínico</vt:lpstr>
      <vt:lpstr>Serviço de Urgência</vt:lpstr>
      <vt:lpstr>Serviço de Urgência</vt:lpstr>
      <vt:lpstr>Enfermaria de Medicina</vt:lpstr>
      <vt:lpstr>Enfermaria de Medicina</vt:lpstr>
      <vt:lpstr>Enfermaria de Medicina</vt:lpstr>
      <vt:lpstr>Enfermaria de Medicina</vt:lpstr>
      <vt:lpstr>Tratamento e follow-up</vt:lpstr>
      <vt:lpstr>Doença de Whipple</vt:lpstr>
      <vt:lpstr>Conclusão</vt:lpstr>
      <vt:lpstr>Conclusão</vt:lpstr>
      <vt:lpstr>Obrigada pela atenção!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DIAGNOSTIC</dc:title>
  <dc:creator>Filipa Nunes</dc:creator>
  <cp:lastModifiedBy>Filipa Nunes</cp:lastModifiedBy>
  <cp:revision>7</cp:revision>
  <dcterms:created xsi:type="dcterms:W3CDTF">2024-01-27T14:08:46Z</dcterms:created>
  <dcterms:modified xsi:type="dcterms:W3CDTF">2024-01-30T09:04:30Z</dcterms:modified>
</cp:coreProperties>
</file>