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7" r:id="rId2"/>
    <p:sldId id="273" r:id="rId3"/>
    <p:sldId id="275" r:id="rId4"/>
    <p:sldId id="264" r:id="rId5"/>
    <p:sldId id="282" r:id="rId6"/>
    <p:sldId id="281" r:id="rId7"/>
    <p:sldId id="265" r:id="rId8"/>
    <p:sldId id="266" r:id="rId9"/>
    <p:sldId id="267" r:id="rId10"/>
    <p:sldId id="268" r:id="rId11"/>
    <p:sldId id="269" r:id="rId12"/>
    <p:sldId id="270" r:id="rId13"/>
    <p:sldId id="279" r:id="rId14"/>
    <p:sldId id="262" r:id="rId15"/>
    <p:sldId id="263" r:id="rId16"/>
    <p:sldId id="272" r:id="rId17"/>
    <p:sldId id="274" r:id="rId18"/>
    <p:sldId id="271" r:id="rId19"/>
    <p:sldId id="278" r:id="rId20"/>
    <p:sldId id="280" r:id="rId21"/>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D5C0"/>
    <a:srgbClr val="217566"/>
    <a:srgbClr val="358874"/>
    <a:srgbClr val="8CC4A7"/>
    <a:srgbClr val="4E9C82"/>
    <a:srgbClr val="067136"/>
    <a:srgbClr val="385723"/>
    <a:srgbClr val="4F4E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BD6588-4535-D335-45F0-CBABC589EAA2}" v="2131" dt="2024-01-28T12:41:35.736"/>
    <p1510:client id="{C15515AA-2B5B-C16C-1D48-4C3EBC59457B}" v="3149" dt="2024-01-30T07:05:28.3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38"/>
    <p:restoredTop sz="94694"/>
  </p:normalViewPr>
  <p:slideViewPr>
    <p:cSldViewPr snapToGrid="0">
      <p:cViewPr>
        <p:scale>
          <a:sx n="74" d="100"/>
          <a:sy n="74" d="100"/>
        </p:scale>
        <p:origin x="140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FF7DB8-A52B-4990-8586-2C70CD174781}" type="datetimeFigureOut">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770629-965B-454F-A973-795B48A7ADAE}" type="slidenum">
              <a:t>‹#›</a:t>
            </a:fld>
            <a:endParaRPr lang="en-US"/>
          </a:p>
        </p:txBody>
      </p:sp>
    </p:spTree>
    <p:extLst>
      <p:ext uri="{BB962C8B-B14F-4D97-AF65-F5344CB8AC3E}">
        <p14:creationId xmlns:p14="http://schemas.microsoft.com/office/powerpoint/2010/main" val="3311157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HIV-1 and HIV-2 share similarities but have also major differences. In fact, HIV-1 is the most prevalent and occurs worldwide, whereas HIV-2 is mainly confined to West Africa and European countries with socioeconomic ties to this region. Portugal is the European country with the highest prevalence of people with HIV-2 (PWHIV2). </a:t>
            </a:r>
          </a:p>
        </p:txBody>
      </p:sp>
      <p:sp>
        <p:nvSpPr>
          <p:cNvPr id="4" name="Slide Number Placeholder 3"/>
          <p:cNvSpPr>
            <a:spLocks noGrp="1"/>
          </p:cNvSpPr>
          <p:nvPr>
            <p:ph type="sldNum" sz="quarter" idx="5"/>
          </p:nvPr>
        </p:nvSpPr>
        <p:spPr/>
        <p:txBody>
          <a:bodyPr/>
          <a:lstStyle/>
          <a:p>
            <a:fld id="{E6770629-965B-454F-A973-795B48A7ADAE}" type="slidenum">
              <a:rPr lang="en-US"/>
              <a:t>4</a:t>
            </a:fld>
            <a:endParaRPr lang="en-US"/>
          </a:p>
        </p:txBody>
      </p:sp>
    </p:spTree>
    <p:extLst>
      <p:ext uri="{BB962C8B-B14F-4D97-AF65-F5344CB8AC3E}">
        <p14:creationId xmlns:p14="http://schemas.microsoft.com/office/powerpoint/2010/main" val="567543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D6780-84F4-618A-F4BD-B1A0AB47F6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A293E3-FBEA-C02E-E779-E07B23B109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0E7BD2-1896-4187-E50B-35C976640E3D}"/>
              </a:ext>
            </a:extLst>
          </p:cNvPr>
          <p:cNvSpPr>
            <a:spLocks noGrp="1"/>
          </p:cNvSpPr>
          <p:nvPr>
            <p:ph type="body" idx="1"/>
          </p:nvPr>
        </p:nvSpPr>
        <p:spPr/>
        <p:txBody>
          <a:bodyPr/>
          <a:lstStyle/>
          <a:p>
            <a:r>
              <a:rPr lang="en-US" dirty="0"/>
              <a:t>HIV 38 million people worldwide (accounting for 3–5% of the global burden of HIV)</a:t>
            </a:r>
            <a:endParaRPr lang="en-US" dirty="0">
              <a:cs typeface="Calibri" panose="020F0502020204030204"/>
            </a:endParaRPr>
          </a:p>
          <a:p>
            <a:endParaRPr lang="en-US" dirty="0">
              <a:cs typeface="Calibri" panose="020F0502020204030204"/>
            </a:endParaRPr>
          </a:p>
          <a:p>
            <a:r>
              <a:rPr lang="en-US" dirty="0"/>
              <a:t>rapid emergence of drug resistance and cross-resistance within each drug class dramatically reduces second-line treatment options.</a:t>
            </a:r>
          </a:p>
          <a:p>
            <a:endParaRPr lang="en-US" dirty="0">
              <a:cs typeface="Calibri"/>
            </a:endParaRPr>
          </a:p>
          <a:p>
            <a:r>
              <a:rPr lang="en-US" dirty="0"/>
              <a:t>treatment is mainly based in in vitro studies and clinical reports. </a:t>
            </a:r>
            <a:endParaRPr lang="en-US" dirty="0">
              <a:cs typeface="Calibri"/>
            </a:endParaRPr>
          </a:p>
          <a:p>
            <a:endParaRPr lang="en-US" dirty="0">
              <a:cs typeface="Calibri"/>
            </a:endParaRPr>
          </a:p>
        </p:txBody>
      </p:sp>
      <p:sp>
        <p:nvSpPr>
          <p:cNvPr id="4" name="Slide Number Placeholder 3">
            <a:extLst>
              <a:ext uri="{FF2B5EF4-FFF2-40B4-BE49-F238E27FC236}">
                <a16:creationId xmlns:a16="http://schemas.microsoft.com/office/drawing/2014/main" id="{64D87B8F-BBB5-C5A3-193F-E06EC93960EA}"/>
              </a:ext>
            </a:extLst>
          </p:cNvPr>
          <p:cNvSpPr>
            <a:spLocks noGrp="1"/>
          </p:cNvSpPr>
          <p:nvPr>
            <p:ph type="sldNum" sz="quarter" idx="5"/>
          </p:nvPr>
        </p:nvSpPr>
        <p:spPr/>
        <p:txBody>
          <a:bodyPr/>
          <a:lstStyle/>
          <a:p>
            <a:fld id="{E6770629-965B-454F-A973-795B48A7ADAE}" type="slidenum">
              <a:rPr lang="en-US"/>
              <a:t>5</a:t>
            </a:fld>
            <a:endParaRPr lang="en-US"/>
          </a:p>
        </p:txBody>
      </p:sp>
    </p:spTree>
    <p:extLst>
      <p:ext uri="{BB962C8B-B14F-4D97-AF65-F5344CB8AC3E}">
        <p14:creationId xmlns:p14="http://schemas.microsoft.com/office/powerpoint/2010/main" val="4079060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first trial ever done, using dolutegravir based regimen and intents to generate clinical evidence on the efficacy and safety profile of triple therapy of Dolutegravir plus 2 NRTIs, in treatment </a:t>
            </a:r>
            <a:r>
              <a:rPr lang="en-US" dirty="0" err="1"/>
              <a:t>naïve</a:t>
            </a:r>
            <a:r>
              <a:rPr lang="en-US" dirty="0"/>
              <a:t> HIV-2- infected subjects. </a:t>
            </a:r>
          </a:p>
          <a:p>
            <a:endParaRPr lang="en-US" dirty="0"/>
          </a:p>
          <a:p>
            <a:r>
              <a:rPr lang="en-US" dirty="0"/>
              <a:t>Due to the exploratory nature of this study and for pragmatic reasons, namely, the estimated number of patients newly diagnosed with HIV-2 in Portugal each year, the sample size was a convenience sample of 30 patients and was not statistically derived.</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E6770629-965B-454F-A973-795B48A7ADAE}" type="slidenum">
              <a:rPr lang="en-US"/>
              <a:t>7</a:t>
            </a:fld>
            <a:endParaRPr lang="en-US"/>
          </a:p>
        </p:txBody>
      </p:sp>
    </p:spTree>
    <p:extLst>
      <p:ext uri="{BB962C8B-B14F-4D97-AF65-F5344CB8AC3E}">
        <p14:creationId xmlns:p14="http://schemas.microsoft.com/office/powerpoint/2010/main" val="1462395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Twenty-four of 30 patients who received the study treatment reported a total of 118 AEs, of which 42 AE were considered by the investigator to be drug-related</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E6770629-965B-454F-A973-795B48A7ADAE}" type="slidenum">
              <a:t>14</a:t>
            </a:fld>
            <a:endParaRPr lang="en-US"/>
          </a:p>
        </p:txBody>
      </p:sp>
    </p:spTree>
    <p:extLst>
      <p:ext uri="{BB962C8B-B14F-4D97-AF65-F5344CB8AC3E}">
        <p14:creationId xmlns:p14="http://schemas.microsoft.com/office/powerpoint/2010/main" val="3030027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first trial to use a DTG-based regimen in first-line treatment of PWHIV-2. </a:t>
            </a:r>
          </a:p>
        </p:txBody>
      </p:sp>
      <p:sp>
        <p:nvSpPr>
          <p:cNvPr id="4" name="Slide Number Placeholder 3"/>
          <p:cNvSpPr>
            <a:spLocks noGrp="1"/>
          </p:cNvSpPr>
          <p:nvPr>
            <p:ph type="sldNum" sz="quarter" idx="5"/>
          </p:nvPr>
        </p:nvSpPr>
        <p:spPr/>
        <p:txBody>
          <a:bodyPr/>
          <a:lstStyle/>
          <a:p>
            <a:fld id="{E6770629-965B-454F-A973-795B48A7ADAE}" type="slidenum">
              <a:rPr lang="en-US"/>
              <a:t>15</a:t>
            </a:fld>
            <a:endParaRPr lang="en-US"/>
          </a:p>
        </p:txBody>
      </p:sp>
    </p:spTree>
    <p:extLst>
      <p:ext uri="{BB962C8B-B14F-4D97-AF65-F5344CB8AC3E}">
        <p14:creationId xmlns:p14="http://schemas.microsoft.com/office/powerpoint/2010/main" val="16391538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apa">
    <p:bg>
      <p:bgPr>
        <a:gradFill flip="none" rotWithShape="1">
          <a:gsLst>
            <a:gs pos="0">
              <a:schemeClr val="bg2">
                <a:lumMod val="90000"/>
              </a:schemeClr>
            </a:gs>
            <a:gs pos="100000">
              <a:schemeClr val="bg1">
                <a:lumMod val="85000"/>
              </a:schemeClr>
            </a:gs>
          </a:gsLst>
          <a:lin ang="2700000" scaled="1"/>
          <a:tileRect/>
        </a:gradFill>
        <a:effectLst/>
      </p:bgPr>
    </p:bg>
    <p:spTree>
      <p:nvGrpSpPr>
        <p:cNvPr id="1" name=""/>
        <p:cNvGrpSpPr/>
        <p:nvPr/>
      </p:nvGrpSpPr>
      <p:grpSpPr>
        <a:xfrm>
          <a:off x="0" y="0"/>
          <a:ext cx="0" cy="0"/>
          <a:chOff x="0" y="0"/>
          <a:chExt cx="0" cy="0"/>
        </a:xfrm>
      </p:grpSpPr>
      <p:sp>
        <p:nvSpPr>
          <p:cNvPr id="18" name="Retângulo 17">
            <a:extLst>
              <a:ext uri="{FF2B5EF4-FFF2-40B4-BE49-F238E27FC236}">
                <a16:creationId xmlns:a16="http://schemas.microsoft.com/office/drawing/2014/main" id="{1963F2BD-2281-31C2-6BD6-B5C16B337E63}"/>
              </a:ext>
            </a:extLst>
          </p:cNvPr>
          <p:cNvSpPr/>
          <p:nvPr userDrawn="1"/>
        </p:nvSpPr>
        <p:spPr>
          <a:xfrm>
            <a:off x="-245375" y="1"/>
            <a:ext cx="12437376" cy="6858000"/>
          </a:xfrm>
          <a:prstGeom prst="rect">
            <a:avLst/>
          </a:prstGeom>
          <a:gradFill flip="none" rotWithShape="1">
            <a:gsLst>
              <a:gs pos="0">
                <a:srgbClr val="4E9C82"/>
              </a:gs>
              <a:gs pos="100000">
                <a:srgbClr val="358874"/>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13" name="Imagem 12">
            <a:extLst>
              <a:ext uri="{FF2B5EF4-FFF2-40B4-BE49-F238E27FC236}">
                <a16:creationId xmlns:a16="http://schemas.microsoft.com/office/drawing/2014/main" id="{5EF1D8DB-481F-F60E-F05C-821CC9D5FD36}"/>
              </a:ext>
            </a:extLst>
          </p:cNvPr>
          <p:cNvPicPr>
            <a:picLocks noChangeAspect="1"/>
          </p:cNvPicPr>
          <p:nvPr userDrawn="1"/>
        </p:nvPicPr>
        <p:blipFill>
          <a:blip r:embed="rId2">
            <a:alphaModFix amt="50000"/>
          </a:blip>
          <a:stretch>
            <a:fillRect/>
          </a:stretch>
        </p:blipFill>
        <p:spPr>
          <a:xfrm>
            <a:off x="7398288" y="-1796790"/>
            <a:ext cx="6826969" cy="6826969"/>
          </a:xfrm>
          <a:prstGeom prst="rect">
            <a:avLst/>
          </a:prstGeom>
          <a:noFill/>
        </p:spPr>
      </p:pic>
      <p:sp>
        <p:nvSpPr>
          <p:cNvPr id="11" name="Retângulo Arredondado 10">
            <a:extLst>
              <a:ext uri="{FF2B5EF4-FFF2-40B4-BE49-F238E27FC236}">
                <a16:creationId xmlns:a16="http://schemas.microsoft.com/office/drawing/2014/main" id="{46B1D0DB-5B0A-D65F-0A22-F9B2BC6445BF}"/>
              </a:ext>
            </a:extLst>
          </p:cNvPr>
          <p:cNvSpPr/>
          <p:nvPr userDrawn="1"/>
        </p:nvSpPr>
        <p:spPr>
          <a:xfrm>
            <a:off x="6096000" y="5156665"/>
            <a:ext cx="8298613" cy="122073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 name="Título 1">
            <a:extLst>
              <a:ext uri="{FF2B5EF4-FFF2-40B4-BE49-F238E27FC236}">
                <a16:creationId xmlns:a16="http://schemas.microsoft.com/office/drawing/2014/main" id="{C2D146F8-C167-C439-CE5E-6EBA072FC959}"/>
              </a:ext>
            </a:extLst>
          </p:cNvPr>
          <p:cNvSpPr>
            <a:spLocks noGrp="1"/>
          </p:cNvSpPr>
          <p:nvPr>
            <p:ph type="ctrTitle" hasCustomPrompt="1"/>
          </p:nvPr>
        </p:nvSpPr>
        <p:spPr>
          <a:xfrm>
            <a:off x="711200" y="665163"/>
            <a:ext cx="5984240" cy="864539"/>
          </a:xfrm>
          <a:prstGeom prst="rect">
            <a:avLst/>
          </a:prstGeom>
        </p:spPr>
        <p:txBody>
          <a:bodyPr anchor="t"/>
          <a:lstStyle>
            <a:lvl1pPr algn="l">
              <a:defRPr sz="6000" b="1" i="0">
                <a:solidFill>
                  <a:schemeClr val="bg1"/>
                </a:solidFill>
                <a:latin typeface="Calibri" panose="020F0502020204030204" pitchFamily="34" charset="0"/>
                <a:cs typeface="Calibri" panose="020F0502020204030204" pitchFamily="34" charset="0"/>
              </a:defRPr>
            </a:lvl1pPr>
          </a:lstStyle>
          <a:p>
            <a:r>
              <a:rPr lang="pt-PT" dirty="0"/>
              <a:t>TÍTULO</a:t>
            </a:r>
          </a:p>
        </p:txBody>
      </p:sp>
      <p:sp>
        <p:nvSpPr>
          <p:cNvPr id="3" name="Subtítulo 2">
            <a:extLst>
              <a:ext uri="{FF2B5EF4-FFF2-40B4-BE49-F238E27FC236}">
                <a16:creationId xmlns:a16="http://schemas.microsoft.com/office/drawing/2014/main" id="{0CFCE1B1-EAA7-477D-C634-FFF955EBB550}"/>
              </a:ext>
            </a:extLst>
          </p:cNvPr>
          <p:cNvSpPr>
            <a:spLocks noGrp="1"/>
          </p:cNvSpPr>
          <p:nvPr>
            <p:ph type="subTitle" idx="1" hasCustomPrompt="1"/>
          </p:nvPr>
        </p:nvSpPr>
        <p:spPr>
          <a:xfrm>
            <a:off x="711199" y="1826684"/>
            <a:ext cx="9144000" cy="1655762"/>
          </a:xfrm>
          <a:prstGeom prst="rect">
            <a:avLst/>
          </a:prstGeo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dirty="0"/>
              <a:t>SUBTÍTULO</a:t>
            </a:r>
          </a:p>
        </p:txBody>
      </p:sp>
      <p:pic>
        <p:nvPicPr>
          <p:cNvPr id="10" name="Imagem 9" descr="Uma imagem com Tipo de letra, design gráfico, Gráficos, captura de ecrã&#10;&#10;Descrição gerada automaticamente">
            <a:extLst>
              <a:ext uri="{FF2B5EF4-FFF2-40B4-BE49-F238E27FC236}">
                <a16:creationId xmlns:a16="http://schemas.microsoft.com/office/drawing/2014/main" id="{8E247AAB-7BAC-1464-9949-B7CC7F2CC408}"/>
              </a:ext>
            </a:extLst>
          </p:cNvPr>
          <p:cNvPicPr>
            <a:picLocks noChangeAspect="1"/>
          </p:cNvPicPr>
          <p:nvPr userDrawn="1"/>
        </p:nvPicPr>
        <p:blipFill>
          <a:blip r:embed="rId3"/>
          <a:stretch>
            <a:fillRect/>
          </a:stretch>
        </p:blipFill>
        <p:spPr>
          <a:xfrm>
            <a:off x="6768113" y="5409637"/>
            <a:ext cx="4451979" cy="724820"/>
          </a:xfrm>
          <a:prstGeom prst="rect">
            <a:avLst/>
          </a:prstGeom>
        </p:spPr>
      </p:pic>
      <p:sp>
        <p:nvSpPr>
          <p:cNvPr id="12" name="Retângulo 11">
            <a:extLst>
              <a:ext uri="{FF2B5EF4-FFF2-40B4-BE49-F238E27FC236}">
                <a16:creationId xmlns:a16="http://schemas.microsoft.com/office/drawing/2014/main" id="{42E68B4B-C431-2E85-5446-167FFF354C22}"/>
              </a:ext>
            </a:extLst>
          </p:cNvPr>
          <p:cNvSpPr/>
          <p:nvPr userDrawn="1"/>
        </p:nvSpPr>
        <p:spPr>
          <a:xfrm>
            <a:off x="711199" y="1656272"/>
            <a:ext cx="558608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rgbClr val="4F4E4E"/>
              </a:solidFill>
            </a:endParaRPr>
          </a:p>
        </p:txBody>
      </p:sp>
    </p:spTree>
    <p:extLst>
      <p:ext uri="{BB962C8B-B14F-4D97-AF65-F5344CB8AC3E}">
        <p14:creationId xmlns:p14="http://schemas.microsoft.com/office/powerpoint/2010/main" val="28456075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layout horizontal">
    <p:spTree>
      <p:nvGrpSpPr>
        <p:cNvPr id="1" name=""/>
        <p:cNvGrpSpPr/>
        <p:nvPr/>
      </p:nvGrpSpPr>
      <p:grpSpPr>
        <a:xfrm>
          <a:off x="0" y="0"/>
          <a:ext cx="0" cy="0"/>
          <a:chOff x="0" y="0"/>
          <a:chExt cx="0" cy="0"/>
        </a:xfrm>
      </p:grpSpPr>
      <p:sp>
        <p:nvSpPr>
          <p:cNvPr id="13" name="Retângulo 12">
            <a:extLst>
              <a:ext uri="{FF2B5EF4-FFF2-40B4-BE49-F238E27FC236}">
                <a16:creationId xmlns:a16="http://schemas.microsoft.com/office/drawing/2014/main" id="{04FDBBDB-5FFB-DD22-09CE-E8935D7A5247}"/>
              </a:ext>
            </a:extLst>
          </p:cNvPr>
          <p:cNvSpPr/>
          <p:nvPr userDrawn="1"/>
        </p:nvSpPr>
        <p:spPr>
          <a:xfrm>
            <a:off x="-245375" y="1"/>
            <a:ext cx="12437376" cy="1251100"/>
          </a:xfrm>
          <a:prstGeom prst="rect">
            <a:avLst/>
          </a:prstGeom>
          <a:gradFill flip="none" rotWithShape="1">
            <a:gsLst>
              <a:gs pos="0">
                <a:srgbClr val="8CC4A7"/>
              </a:gs>
              <a:gs pos="100000">
                <a:srgbClr val="35887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 name="Marcador de Posição de Conteúdo 2">
            <a:extLst>
              <a:ext uri="{FF2B5EF4-FFF2-40B4-BE49-F238E27FC236}">
                <a16:creationId xmlns:a16="http://schemas.microsoft.com/office/drawing/2014/main" id="{3AD3194F-31B1-4386-3183-5D831B1AAFB6}"/>
              </a:ext>
            </a:extLst>
          </p:cNvPr>
          <p:cNvSpPr>
            <a:spLocks noGrp="1"/>
          </p:cNvSpPr>
          <p:nvPr>
            <p:ph idx="1"/>
          </p:nvPr>
        </p:nvSpPr>
        <p:spPr>
          <a:xfrm>
            <a:off x="241540" y="1430487"/>
            <a:ext cx="11112260" cy="4746476"/>
          </a:xfrm>
          <a:prstGeom prst="rect">
            <a:avLst/>
          </a:prstGeom>
        </p:spPr>
        <p:txBody>
          <a:bodyPr/>
          <a:lstStyle/>
          <a:p>
            <a:pPr lvl="0"/>
            <a:r>
              <a:rPr lang="pt-PT" dirty="0"/>
              <a:t>Clique para editar os estilos do texto de Modelo Global</a:t>
            </a:r>
          </a:p>
          <a:p>
            <a:pPr lvl="1"/>
            <a:r>
              <a:rPr lang="pt-PT" dirty="0"/>
              <a:t>Segundo nível</a:t>
            </a:r>
          </a:p>
          <a:p>
            <a:pPr lvl="2"/>
            <a:r>
              <a:rPr lang="pt-PT" dirty="0"/>
              <a:t>Terceiro nível</a:t>
            </a:r>
          </a:p>
          <a:p>
            <a:pPr lvl="3"/>
            <a:r>
              <a:rPr lang="pt-PT" dirty="0"/>
              <a:t>Quarto nível</a:t>
            </a:r>
          </a:p>
          <a:p>
            <a:pPr lvl="4"/>
            <a:r>
              <a:rPr lang="pt-PT" dirty="0"/>
              <a:t>Quinto nível</a:t>
            </a:r>
          </a:p>
        </p:txBody>
      </p:sp>
      <p:sp>
        <p:nvSpPr>
          <p:cNvPr id="6" name="Marcador de Posição do Número do Diapositivo 5">
            <a:extLst>
              <a:ext uri="{FF2B5EF4-FFF2-40B4-BE49-F238E27FC236}">
                <a16:creationId xmlns:a16="http://schemas.microsoft.com/office/drawing/2014/main" id="{2295DCD5-5BFE-F55E-76AD-FB41014D985A}"/>
              </a:ext>
            </a:extLst>
          </p:cNvPr>
          <p:cNvSpPr>
            <a:spLocks noGrp="1"/>
          </p:cNvSpPr>
          <p:nvPr>
            <p:ph type="sldNum" sz="quarter" idx="12"/>
          </p:nvPr>
        </p:nvSpPr>
        <p:spPr>
          <a:xfrm>
            <a:off x="8610600" y="6356350"/>
            <a:ext cx="2743200" cy="365125"/>
          </a:xfrm>
          <a:prstGeom prst="rect">
            <a:avLst/>
          </a:prstGeom>
        </p:spPr>
        <p:txBody>
          <a:bodyPr/>
          <a:lstStyle/>
          <a:p>
            <a:fld id="{F9772AAF-293F-6243-9157-65B7F03D5A60}" type="slidenum">
              <a:rPr lang="pt-PT" smtClean="0"/>
              <a:t>‹#›</a:t>
            </a:fld>
            <a:endParaRPr lang="pt-PT"/>
          </a:p>
        </p:txBody>
      </p:sp>
      <p:sp>
        <p:nvSpPr>
          <p:cNvPr id="2" name="Título 1">
            <a:extLst>
              <a:ext uri="{FF2B5EF4-FFF2-40B4-BE49-F238E27FC236}">
                <a16:creationId xmlns:a16="http://schemas.microsoft.com/office/drawing/2014/main" id="{B991E22B-C669-D477-2E82-621B41FB43E2}"/>
              </a:ext>
            </a:extLst>
          </p:cNvPr>
          <p:cNvSpPr>
            <a:spLocks noGrp="1"/>
          </p:cNvSpPr>
          <p:nvPr>
            <p:ph type="title"/>
          </p:nvPr>
        </p:nvSpPr>
        <p:spPr>
          <a:xfrm>
            <a:off x="241540" y="234111"/>
            <a:ext cx="9627079" cy="864139"/>
          </a:xfrm>
          <a:prstGeom prst="rect">
            <a:avLst/>
          </a:prstGeom>
        </p:spPr>
        <p:txBody>
          <a:bodyPr/>
          <a:lstStyle>
            <a:lvl1pPr>
              <a:defRPr b="1">
                <a:solidFill>
                  <a:schemeClr val="bg1"/>
                </a:solidFill>
              </a:defRPr>
            </a:lvl1pPr>
          </a:lstStyle>
          <a:p>
            <a:r>
              <a:rPr lang="pt-PT" dirty="0"/>
              <a:t>Clique para</a:t>
            </a:r>
          </a:p>
        </p:txBody>
      </p:sp>
      <p:sp>
        <p:nvSpPr>
          <p:cNvPr id="8" name="Retângulo Arredondado 7">
            <a:extLst>
              <a:ext uri="{FF2B5EF4-FFF2-40B4-BE49-F238E27FC236}">
                <a16:creationId xmlns:a16="http://schemas.microsoft.com/office/drawing/2014/main" id="{C7627C54-1E85-7B70-200A-B57FD28D8994}"/>
              </a:ext>
            </a:extLst>
          </p:cNvPr>
          <p:cNvSpPr/>
          <p:nvPr userDrawn="1"/>
        </p:nvSpPr>
        <p:spPr>
          <a:xfrm>
            <a:off x="10887974" y="214911"/>
            <a:ext cx="7323828" cy="8641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9" name="Imagem 8">
            <a:extLst>
              <a:ext uri="{FF2B5EF4-FFF2-40B4-BE49-F238E27FC236}">
                <a16:creationId xmlns:a16="http://schemas.microsoft.com/office/drawing/2014/main" id="{303A0F61-C142-64C8-8C78-39106FCB507F}"/>
              </a:ext>
            </a:extLst>
          </p:cNvPr>
          <p:cNvPicPr>
            <a:picLocks noChangeAspect="1"/>
          </p:cNvPicPr>
          <p:nvPr userDrawn="1"/>
        </p:nvPicPr>
        <p:blipFill>
          <a:blip r:embed="rId2"/>
          <a:stretch>
            <a:fillRect/>
          </a:stretch>
        </p:blipFill>
        <p:spPr>
          <a:xfrm>
            <a:off x="11303479" y="356806"/>
            <a:ext cx="580351" cy="580351"/>
          </a:xfrm>
          <a:prstGeom prst="rect">
            <a:avLst/>
          </a:prstGeom>
        </p:spPr>
      </p:pic>
    </p:spTree>
    <p:extLst>
      <p:ext uri="{BB962C8B-B14F-4D97-AF65-F5344CB8AC3E}">
        <p14:creationId xmlns:p14="http://schemas.microsoft.com/office/powerpoint/2010/main" val="1849788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layout vertical">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5E8B4A12-63CE-76AF-BAF6-017D5D880120}"/>
              </a:ext>
            </a:extLst>
          </p:cNvPr>
          <p:cNvSpPr/>
          <p:nvPr userDrawn="1"/>
        </p:nvSpPr>
        <p:spPr>
          <a:xfrm rot="5400000">
            <a:off x="-2803450" y="2803450"/>
            <a:ext cx="6858000" cy="1251100"/>
          </a:xfrm>
          <a:prstGeom prst="rect">
            <a:avLst/>
          </a:prstGeom>
          <a:gradFill flip="none" rotWithShape="1">
            <a:gsLst>
              <a:gs pos="0">
                <a:srgbClr val="8CC4A7"/>
              </a:gs>
              <a:gs pos="100000">
                <a:srgbClr val="35887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 name="Marcador de Posição de Conteúdo 2">
            <a:extLst>
              <a:ext uri="{FF2B5EF4-FFF2-40B4-BE49-F238E27FC236}">
                <a16:creationId xmlns:a16="http://schemas.microsoft.com/office/drawing/2014/main" id="{3AD3194F-31B1-4386-3183-5D831B1AAFB6}"/>
              </a:ext>
            </a:extLst>
          </p:cNvPr>
          <p:cNvSpPr>
            <a:spLocks noGrp="1"/>
          </p:cNvSpPr>
          <p:nvPr>
            <p:ph idx="1"/>
          </p:nvPr>
        </p:nvSpPr>
        <p:spPr>
          <a:xfrm>
            <a:off x="1949570" y="1466011"/>
            <a:ext cx="9684587" cy="4746476"/>
          </a:xfrm>
          <a:prstGeom prst="rect">
            <a:avLst/>
          </a:prstGeom>
        </p:spPr>
        <p:txBody>
          <a:bodyPr/>
          <a:lstStyle/>
          <a:p>
            <a:pPr lvl="0"/>
            <a:r>
              <a:rPr lang="pt-PT" dirty="0"/>
              <a:t>Clique para editar os estilos do texto de Modelo Global</a:t>
            </a:r>
          </a:p>
          <a:p>
            <a:pPr lvl="1"/>
            <a:r>
              <a:rPr lang="pt-PT" dirty="0"/>
              <a:t>Segundo nível</a:t>
            </a:r>
          </a:p>
          <a:p>
            <a:pPr lvl="2"/>
            <a:r>
              <a:rPr lang="pt-PT" dirty="0"/>
              <a:t>Terceiro nível</a:t>
            </a:r>
          </a:p>
          <a:p>
            <a:pPr lvl="3"/>
            <a:r>
              <a:rPr lang="pt-PT" dirty="0"/>
              <a:t>Quarto nível</a:t>
            </a:r>
          </a:p>
          <a:p>
            <a:pPr lvl="4"/>
            <a:r>
              <a:rPr lang="pt-PT" dirty="0"/>
              <a:t>Quinto nível</a:t>
            </a:r>
          </a:p>
        </p:txBody>
      </p:sp>
      <p:sp>
        <p:nvSpPr>
          <p:cNvPr id="4" name="Marcador de Posição da Data 3">
            <a:extLst>
              <a:ext uri="{FF2B5EF4-FFF2-40B4-BE49-F238E27FC236}">
                <a16:creationId xmlns:a16="http://schemas.microsoft.com/office/drawing/2014/main" id="{6DA4D585-24C2-5876-23AB-EB5E5592BFC5}"/>
              </a:ext>
            </a:extLst>
          </p:cNvPr>
          <p:cNvSpPr>
            <a:spLocks noGrp="1"/>
          </p:cNvSpPr>
          <p:nvPr>
            <p:ph type="dt" sz="half" idx="10"/>
          </p:nvPr>
        </p:nvSpPr>
        <p:spPr>
          <a:xfrm>
            <a:off x="1562818" y="6390856"/>
            <a:ext cx="2743200" cy="365125"/>
          </a:xfrm>
          <a:prstGeom prst="rect">
            <a:avLst/>
          </a:prstGeom>
        </p:spPr>
        <p:txBody>
          <a:bodyPr/>
          <a:lstStyle/>
          <a:p>
            <a:fld id="{2F9549C8-525E-5240-9F41-2C1413507764}" type="datetimeFigureOut">
              <a:rPr lang="pt-PT" smtClean="0"/>
              <a:t>29/01/2024</a:t>
            </a:fld>
            <a:endParaRPr lang="pt-PT"/>
          </a:p>
        </p:txBody>
      </p:sp>
      <p:sp>
        <p:nvSpPr>
          <p:cNvPr id="5" name="Marcador de Posição do Rodapé 4">
            <a:extLst>
              <a:ext uri="{FF2B5EF4-FFF2-40B4-BE49-F238E27FC236}">
                <a16:creationId xmlns:a16="http://schemas.microsoft.com/office/drawing/2014/main" id="{4C9D80C8-CEF0-6499-6051-6B1686028975}"/>
              </a:ext>
            </a:extLst>
          </p:cNvPr>
          <p:cNvSpPr>
            <a:spLocks noGrp="1"/>
          </p:cNvSpPr>
          <p:nvPr>
            <p:ph type="ftr" sz="quarter" idx="11"/>
          </p:nvPr>
        </p:nvSpPr>
        <p:spPr>
          <a:xfrm>
            <a:off x="4763218" y="6390856"/>
            <a:ext cx="4114800" cy="365125"/>
          </a:xfrm>
          <a:prstGeom prst="rect">
            <a:avLst/>
          </a:prstGeom>
        </p:spPr>
        <p:txBody>
          <a:bodyPr/>
          <a:lstStyle/>
          <a:p>
            <a:endParaRPr lang="pt-PT"/>
          </a:p>
        </p:txBody>
      </p:sp>
      <p:sp>
        <p:nvSpPr>
          <p:cNvPr id="6" name="Marcador de Posição do Número do Diapositivo 5">
            <a:extLst>
              <a:ext uri="{FF2B5EF4-FFF2-40B4-BE49-F238E27FC236}">
                <a16:creationId xmlns:a16="http://schemas.microsoft.com/office/drawing/2014/main" id="{2295DCD5-5BFE-F55E-76AD-FB41014D985A}"/>
              </a:ext>
            </a:extLst>
          </p:cNvPr>
          <p:cNvSpPr>
            <a:spLocks noGrp="1"/>
          </p:cNvSpPr>
          <p:nvPr>
            <p:ph type="sldNum" sz="quarter" idx="12"/>
          </p:nvPr>
        </p:nvSpPr>
        <p:spPr>
          <a:xfrm>
            <a:off x="9335218" y="6390856"/>
            <a:ext cx="2298939" cy="365125"/>
          </a:xfrm>
          <a:prstGeom prst="rect">
            <a:avLst/>
          </a:prstGeom>
        </p:spPr>
        <p:txBody>
          <a:bodyPr/>
          <a:lstStyle/>
          <a:p>
            <a:fld id="{F9772AAF-293F-6243-9157-65B7F03D5A60}" type="slidenum">
              <a:rPr lang="pt-PT" smtClean="0"/>
              <a:t>‹#›</a:t>
            </a:fld>
            <a:endParaRPr lang="pt-PT"/>
          </a:p>
        </p:txBody>
      </p:sp>
      <p:sp>
        <p:nvSpPr>
          <p:cNvPr id="2" name="Título 1">
            <a:extLst>
              <a:ext uri="{FF2B5EF4-FFF2-40B4-BE49-F238E27FC236}">
                <a16:creationId xmlns:a16="http://schemas.microsoft.com/office/drawing/2014/main" id="{B991E22B-C669-D477-2E82-621B41FB43E2}"/>
              </a:ext>
            </a:extLst>
          </p:cNvPr>
          <p:cNvSpPr>
            <a:spLocks noGrp="1"/>
          </p:cNvSpPr>
          <p:nvPr>
            <p:ph type="title"/>
          </p:nvPr>
        </p:nvSpPr>
        <p:spPr>
          <a:xfrm>
            <a:off x="2007078" y="213443"/>
            <a:ext cx="9627079" cy="864139"/>
          </a:xfrm>
          <a:prstGeom prst="rect">
            <a:avLst/>
          </a:prstGeom>
        </p:spPr>
        <p:txBody>
          <a:bodyPr/>
          <a:lstStyle>
            <a:lvl1pPr>
              <a:defRPr b="1">
                <a:solidFill>
                  <a:srgbClr val="217566"/>
                </a:solidFill>
              </a:defRPr>
            </a:lvl1pPr>
          </a:lstStyle>
          <a:p>
            <a:r>
              <a:rPr lang="pt-PT" dirty="0"/>
              <a:t>Clique para editar o estilo de título do Modelo Global</a:t>
            </a:r>
          </a:p>
        </p:txBody>
      </p:sp>
      <p:sp>
        <p:nvSpPr>
          <p:cNvPr id="8" name="Retângulo Arredondado 7">
            <a:extLst>
              <a:ext uri="{FF2B5EF4-FFF2-40B4-BE49-F238E27FC236}">
                <a16:creationId xmlns:a16="http://schemas.microsoft.com/office/drawing/2014/main" id="{C7627C54-1E85-7B70-200A-B57FD28D8994}"/>
              </a:ext>
            </a:extLst>
          </p:cNvPr>
          <p:cNvSpPr/>
          <p:nvPr userDrawn="1"/>
        </p:nvSpPr>
        <p:spPr>
          <a:xfrm rot="5400000">
            <a:off x="-454669" y="6323911"/>
            <a:ext cx="2160439" cy="8641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9" name="Imagem 8">
            <a:extLst>
              <a:ext uri="{FF2B5EF4-FFF2-40B4-BE49-F238E27FC236}">
                <a16:creationId xmlns:a16="http://schemas.microsoft.com/office/drawing/2014/main" id="{303A0F61-C142-64C8-8C78-39106FCB507F}"/>
              </a:ext>
            </a:extLst>
          </p:cNvPr>
          <p:cNvPicPr>
            <a:picLocks noChangeAspect="1"/>
          </p:cNvPicPr>
          <p:nvPr userDrawn="1"/>
        </p:nvPicPr>
        <p:blipFill>
          <a:blip r:embed="rId2"/>
          <a:stretch>
            <a:fillRect/>
          </a:stretch>
        </p:blipFill>
        <p:spPr>
          <a:xfrm>
            <a:off x="335374" y="5979909"/>
            <a:ext cx="580351" cy="580351"/>
          </a:xfrm>
          <a:prstGeom prst="rect">
            <a:avLst/>
          </a:prstGeom>
        </p:spPr>
      </p:pic>
    </p:spTree>
    <p:extLst>
      <p:ext uri="{BB962C8B-B14F-4D97-AF65-F5344CB8AC3E}">
        <p14:creationId xmlns:p14="http://schemas.microsoft.com/office/powerpoint/2010/main" val="2321611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parador">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33FE4836-9ECA-014C-4967-83AEAB281C53}"/>
              </a:ext>
            </a:extLst>
          </p:cNvPr>
          <p:cNvSpPr/>
          <p:nvPr userDrawn="1"/>
        </p:nvSpPr>
        <p:spPr>
          <a:xfrm>
            <a:off x="0" y="0"/>
            <a:ext cx="8250688" cy="6858000"/>
          </a:xfrm>
          <a:prstGeom prst="rect">
            <a:avLst/>
          </a:prstGeom>
          <a:gradFill flip="none" rotWithShape="1">
            <a:gsLst>
              <a:gs pos="0">
                <a:srgbClr val="4E9C82"/>
              </a:gs>
              <a:gs pos="100000">
                <a:srgbClr val="358874"/>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8" name="Imagem 7">
            <a:extLst>
              <a:ext uri="{FF2B5EF4-FFF2-40B4-BE49-F238E27FC236}">
                <a16:creationId xmlns:a16="http://schemas.microsoft.com/office/drawing/2014/main" id="{4676B12B-FA3B-EB7C-833D-F374AFADA46E}"/>
              </a:ext>
            </a:extLst>
          </p:cNvPr>
          <p:cNvPicPr>
            <a:picLocks noChangeAspect="1"/>
          </p:cNvPicPr>
          <p:nvPr userDrawn="1"/>
        </p:nvPicPr>
        <p:blipFill>
          <a:blip r:embed="rId2"/>
          <a:stretch>
            <a:fillRect/>
          </a:stretch>
        </p:blipFill>
        <p:spPr>
          <a:xfrm>
            <a:off x="9289593" y="2563904"/>
            <a:ext cx="1730192" cy="1730192"/>
          </a:xfrm>
          <a:prstGeom prst="rect">
            <a:avLst/>
          </a:prstGeom>
        </p:spPr>
      </p:pic>
      <p:sp>
        <p:nvSpPr>
          <p:cNvPr id="9" name="Retângulo Arredondado 8">
            <a:extLst>
              <a:ext uri="{FF2B5EF4-FFF2-40B4-BE49-F238E27FC236}">
                <a16:creationId xmlns:a16="http://schemas.microsoft.com/office/drawing/2014/main" id="{375C9CC6-ADC7-E062-7364-CEEC625E5443}"/>
              </a:ext>
            </a:extLst>
          </p:cNvPr>
          <p:cNvSpPr/>
          <p:nvPr userDrawn="1"/>
        </p:nvSpPr>
        <p:spPr>
          <a:xfrm>
            <a:off x="-1038905" y="2563904"/>
            <a:ext cx="7134905" cy="1870073"/>
          </a:xfrm>
          <a:prstGeom prst="roundRect">
            <a:avLst>
              <a:gd name="adj" fmla="val 5000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11" name="Imagem 10">
            <a:extLst>
              <a:ext uri="{FF2B5EF4-FFF2-40B4-BE49-F238E27FC236}">
                <a16:creationId xmlns:a16="http://schemas.microsoft.com/office/drawing/2014/main" id="{9880CB35-9C33-E91B-5EF8-AE6EB02E0A4C}"/>
              </a:ext>
            </a:extLst>
          </p:cNvPr>
          <p:cNvPicPr>
            <a:picLocks noChangeAspect="1"/>
          </p:cNvPicPr>
          <p:nvPr userDrawn="1"/>
        </p:nvPicPr>
        <p:blipFill>
          <a:blip r:embed="rId3">
            <a:alphaModFix amt="5000"/>
          </a:blip>
          <a:stretch>
            <a:fillRect/>
          </a:stretch>
        </p:blipFill>
        <p:spPr>
          <a:xfrm>
            <a:off x="-884938" y="500953"/>
            <a:ext cx="6826969" cy="6826969"/>
          </a:xfrm>
          <a:prstGeom prst="rect">
            <a:avLst/>
          </a:prstGeom>
          <a:noFill/>
        </p:spPr>
      </p:pic>
      <p:sp>
        <p:nvSpPr>
          <p:cNvPr id="13" name="Título 1">
            <a:extLst>
              <a:ext uri="{FF2B5EF4-FFF2-40B4-BE49-F238E27FC236}">
                <a16:creationId xmlns:a16="http://schemas.microsoft.com/office/drawing/2014/main" id="{A6BFBE33-0B39-16A1-3BDD-2B0187C34752}"/>
              </a:ext>
            </a:extLst>
          </p:cNvPr>
          <p:cNvSpPr>
            <a:spLocks noGrp="1"/>
          </p:cNvSpPr>
          <p:nvPr>
            <p:ph type="ctrTitle" hasCustomPrompt="1"/>
          </p:nvPr>
        </p:nvSpPr>
        <p:spPr>
          <a:xfrm>
            <a:off x="265727" y="3066670"/>
            <a:ext cx="5984240" cy="864539"/>
          </a:xfrm>
          <a:prstGeom prst="rect">
            <a:avLst/>
          </a:prstGeom>
        </p:spPr>
        <p:txBody>
          <a:bodyPr anchor="t"/>
          <a:lstStyle>
            <a:lvl1pPr algn="l">
              <a:defRPr sz="6000" b="1" i="0">
                <a:solidFill>
                  <a:schemeClr val="bg1"/>
                </a:solidFill>
                <a:latin typeface="Calibri" panose="020F0502020204030204" pitchFamily="34" charset="0"/>
                <a:cs typeface="Calibri" panose="020F0502020204030204" pitchFamily="34" charset="0"/>
              </a:defRPr>
            </a:lvl1pPr>
          </a:lstStyle>
          <a:p>
            <a:r>
              <a:rPr lang="pt-PT" dirty="0"/>
              <a:t>TÍTULO</a:t>
            </a:r>
          </a:p>
        </p:txBody>
      </p:sp>
    </p:spTree>
    <p:extLst>
      <p:ext uri="{BB962C8B-B14F-4D97-AF65-F5344CB8AC3E}">
        <p14:creationId xmlns:p14="http://schemas.microsoft.com/office/powerpoint/2010/main" val="2850357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your final">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6B03BFE1-2E56-3009-4FDF-F331CDB8CBF1}"/>
              </a:ext>
            </a:extLst>
          </p:cNvPr>
          <p:cNvSpPr>
            <a:spLocks noGrp="1"/>
          </p:cNvSpPr>
          <p:nvPr>
            <p:ph type="dt" sz="half" idx="10"/>
          </p:nvPr>
        </p:nvSpPr>
        <p:spPr>
          <a:xfrm>
            <a:off x="838200" y="6356350"/>
            <a:ext cx="2743200" cy="365125"/>
          </a:xfrm>
          <a:prstGeom prst="rect">
            <a:avLst/>
          </a:prstGeom>
        </p:spPr>
        <p:txBody>
          <a:bodyPr/>
          <a:lstStyle/>
          <a:p>
            <a:fld id="{2F9549C8-525E-5240-9F41-2C1413507764}" type="datetimeFigureOut">
              <a:rPr lang="pt-PT" smtClean="0"/>
              <a:t>29/01/2024</a:t>
            </a:fld>
            <a:endParaRPr lang="pt-PT"/>
          </a:p>
        </p:txBody>
      </p:sp>
      <p:sp>
        <p:nvSpPr>
          <p:cNvPr id="3" name="Marcador de Posição do Rodapé 2">
            <a:extLst>
              <a:ext uri="{FF2B5EF4-FFF2-40B4-BE49-F238E27FC236}">
                <a16:creationId xmlns:a16="http://schemas.microsoft.com/office/drawing/2014/main" id="{FA365523-9FC3-A4AF-84F1-B07234132841}"/>
              </a:ext>
            </a:extLst>
          </p:cNvPr>
          <p:cNvSpPr>
            <a:spLocks noGrp="1"/>
          </p:cNvSpPr>
          <p:nvPr>
            <p:ph type="ftr" sz="quarter" idx="11"/>
          </p:nvPr>
        </p:nvSpPr>
        <p:spPr>
          <a:xfrm>
            <a:off x="4038600" y="6356350"/>
            <a:ext cx="4114800" cy="365125"/>
          </a:xfrm>
          <a:prstGeom prst="rect">
            <a:avLst/>
          </a:prstGeom>
        </p:spPr>
        <p:txBody>
          <a:bodyPr/>
          <a:lstStyle/>
          <a:p>
            <a:endParaRPr lang="pt-PT"/>
          </a:p>
        </p:txBody>
      </p:sp>
      <p:sp>
        <p:nvSpPr>
          <p:cNvPr id="4" name="Marcador de Posição do Número do Diapositivo 3">
            <a:extLst>
              <a:ext uri="{FF2B5EF4-FFF2-40B4-BE49-F238E27FC236}">
                <a16:creationId xmlns:a16="http://schemas.microsoft.com/office/drawing/2014/main" id="{43C7086C-75CA-7194-BE33-A8C37CCE3CE7}"/>
              </a:ext>
            </a:extLst>
          </p:cNvPr>
          <p:cNvSpPr>
            <a:spLocks noGrp="1"/>
          </p:cNvSpPr>
          <p:nvPr>
            <p:ph type="sldNum" sz="quarter" idx="12"/>
          </p:nvPr>
        </p:nvSpPr>
        <p:spPr>
          <a:xfrm>
            <a:off x="8610600" y="6356350"/>
            <a:ext cx="2743200" cy="365125"/>
          </a:xfrm>
          <a:prstGeom prst="rect">
            <a:avLst/>
          </a:prstGeom>
        </p:spPr>
        <p:txBody>
          <a:bodyPr/>
          <a:lstStyle/>
          <a:p>
            <a:fld id="{F9772AAF-293F-6243-9157-65B7F03D5A60}" type="slidenum">
              <a:rPr lang="pt-PT" smtClean="0"/>
              <a:t>‹#›</a:t>
            </a:fld>
            <a:endParaRPr lang="pt-PT"/>
          </a:p>
        </p:txBody>
      </p:sp>
      <p:sp>
        <p:nvSpPr>
          <p:cNvPr id="5" name="Retângulo 4">
            <a:extLst>
              <a:ext uri="{FF2B5EF4-FFF2-40B4-BE49-F238E27FC236}">
                <a16:creationId xmlns:a16="http://schemas.microsoft.com/office/drawing/2014/main" id="{E94937F8-D42E-EAF2-76C4-142AB6CE7AC0}"/>
              </a:ext>
            </a:extLst>
          </p:cNvPr>
          <p:cNvSpPr/>
          <p:nvPr userDrawn="1"/>
        </p:nvSpPr>
        <p:spPr>
          <a:xfrm>
            <a:off x="0" y="3278038"/>
            <a:ext cx="12192000" cy="3579962"/>
          </a:xfrm>
          <a:prstGeom prst="rect">
            <a:avLst/>
          </a:prstGeom>
          <a:gradFill flip="none" rotWithShape="1">
            <a:gsLst>
              <a:gs pos="0">
                <a:srgbClr val="4E9C82"/>
              </a:gs>
              <a:gs pos="100000">
                <a:srgbClr val="358874"/>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 name="Retângulo Arredondado 5">
            <a:extLst>
              <a:ext uri="{FF2B5EF4-FFF2-40B4-BE49-F238E27FC236}">
                <a16:creationId xmlns:a16="http://schemas.microsoft.com/office/drawing/2014/main" id="{A3D2BF84-DC8A-DACC-982D-F821D63CE154}"/>
              </a:ext>
            </a:extLst>
          </p:cNvPr>
          <p:cNvSpPr/>
          <p:nvPr userDrawn="1"/>
        </p:nvSpPr>
        <p:spPr>
          <a:xfrm>
            <a:off x="-1360814" y="4490228"/>
            <a:ext cx="7134905" cy="1123651"/>
          </a:xfrm>
          <a:prstGeom prst="roundRect">
            <a:avLst>
              <a:gd name="adj" fmla="val 50000"/>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7" name="Imagem 6">
            <a:extLst>
              <a:ext uri="{FF2B5EF4-FFF2-40B4-BE49-F238E27FC236}">
                <a16:creationId xmlns:a16="http://schemas.microsoft.com/office/drawing/2014/main" id="{A786B13E-880A-2BF1-A50C-4933CFCABA1E}"/>
              </a:ext>
            </a:extLst>
          </p:cNvPr>
          <p:cNvPicPr>
            <a:picLocks noChangeAspect="1"/>
          </p:cNvPicPr>
          <p:nvPr userDrawn="1"/>
        </p:nvPicPr>
        <p:blipFill>
          <a:blip r:embed="rId2">
            <a:alphaModFix amt="5000"/>
          </a:blip>
          <a:stretch>
            <a:fillRect/>
          </a:stretch>
        </p:blipFill>
        <p:spPr>
          <a:xfrm>
            <a:off x="7134905" y="4331081"/>
            <a:ext cx="6826969" cy="6826969"/>
          </a:xfrm>
          <a:prstGeom prst="rect">
            <a:avLst/>
          </a:prstGeom>
          <a:noFill/>
        </p:spPr>
      </p:pic>
      <p:sp>
        <p:nvSpPr>
          <p:cNvPr id="8" name="CaixaDeTexto 7">
            <a:extLst>
              <a:ext uri="{FF2B5EF4-FFF2-40B4-BE49-F238E27FC236}">
                <a16:creationId xmlns:a16="http://schemas.microsoft.com/office/drawing/2014/main" id="{B0C1AF2D-AC3D-F843-CD37-A8B87B4D0978}"/>
              </a:ext>
            </a:extLst>
          </p:cNvPr>
          <p:cNvSpPr txBox="1"/>
          <p:nvPr userDrawn="1"/>
        </p:nvSpPr>
        <p:spPr>
          <a:xfrm>
            <a:off x="1136001" y="4632458"/>
            <a:ext cx="5468011" cy="830997"/>
          </a:xfrm>
          <a:prstGeom prst="rect">
            <a:avLst/>
          </a:prstGeom>
          <a:noFill/>
          <a:ln>
            <a:noFill/>
          </a:ln>
        </p:spPr>
        <p:txBody>
          <a:bodyPr wrap="square" rtlCol="0">
            <a:spAutoFit/>
          </a:bodyPr>
          <a:lstStyle/>
          <a:p>
            <a:pPr algn="ctr"/>
            <a:r>
              <a:rPr lang="pt-PT" sz="4800" dirty="0">
                <a:solidFill>
                  <a:srgbClr val="217566"/>
                </a:solidFill>
              </a:rPr>
              <a:t>OBRIGADO</a:t>
            </a:r>
          </a:p>
        </p:txBody>
      </p:sp>
      <p:pic>
        <p:nvPicPr>
          <p:cNvPr id="10" name="Imagem 9" descr="Uma imagem com Tipo de letra, design gráfico, Gráficos, captura de ecrã&#10;&#10;Descrição gerada automaticamente">
            <a:extLst>
              <a:ext uri="{FF2B5EF4-FFF2-40B4-BE49-F238E27FC236}">
                <a16:creationId xmlns:a16="http://schemas.microsoft.com/office/drawing/2014/main" id="{6DAA0E36-17E7-9741-D406-B42D7F84D45F}"/>
              </a:ext>
            </a:extLst>
          </p:cNvPr>
          <p:cNvPicPr>
            <a:picLocks noChangeAspect="1"/>
          </p:cNvPicPr>
          <p:nvPr userDrawn="1"/>
        </p:nvPicPr>
        <p:blipFill>
          <a:blip r:embed="rId3"/>
          <a:stretch>
            <a:fillRect/>
          </a:stretch>
        </p:blipFill>
        <p:spPr>
          <a:xfrm>
            <a:off x="4141334" y="690296"/>
            <a:ext cx="3909332" cy="636472"/>
          </a:xfrm>
          <a:prstGeom prst="rect">
            <a:avLst/>
          </a:prstGeom>
        </p:spPr>
      </p:pic>
      <p:sp>
        <p:nvSpPr>
          <p:cNvPr id="13" name="CaixaDeTexto 12">
            <a:extLst>
              <a:ext uri="{FF2B5EF4-FFF2-40B4-BE49-F238E27FC236}">
                <a16:creationId xmlns:a16="http://schemas.microsoft.com/office/drawing/2014/main" id="{E872989C-16F8-BD12-48AD-EF3E2AD3B962}"/>
              </a:ext>
            </a:extLst>
          </p:cNvPr>
          <p:cNvSpPr txBox="1"/>
          <p:nvPr userDrawn="1"/>
        </p:nvSpPr>
        <p:spPr>
          <a:xfrm>
            <a:off x="3361995" y="1713220"/>
            <a:ext cx="5468011" cy="1323439"/>
          </a:xfrm>
          <a:prstGeom prst="rect">
            <a:avLst/>
          </a:prstGeom>
          <a:noFill/>
          <a:ln>
            <a:noFill/>
          </a:ln>
        </p:spPr>
        <p:txBody>
          <a:bodyPr wrap="square" rtlCol="0">
            <a:spAutoFit/>
          </a:bodyPr>
          <a:lstStyle/>
          <a:p>
            <a:pPr algn="ctr"/>
            <a:r>
              <a:rPr lang="pt-PT" sz="4000" b="1" i="0" dirty="0">
                <a:solidFill>
                  <a:srgbClr val="217566"/>
                </a:solidFill>
                <a:effectLst/>
                <a:latin typeface="Calibri" panose="020F0502020204030204" pitchFamily="34" charset="0"/>
                <a:cs typeface="Calibri" panose="020F0502020204030204" pitchFamily="34" charset="0"/>
              </a:rPr>
              <a:t>A SUA SAÚDE </a:t>
            </a:r>
          </a:p>
          <a:p>
            <a:pPr algn="ctr"/>
            <a:r>
              <a:rPr lang="pt-PT" sz="4000" b="1" i="0" dirty="0">
                <a:solidFill>
                  <a:srgbClr val="217566"/>
                </a:solidFill>
                <a:effectLst/>
                <a:latin typeface="Calibri" panose="020F0502020204030204" pitchFamily="34" charset="0"/>
                <a:cs typeface="Calibri" panose="020F0502020204030204" pitchFamily="34" charset="0"/>
              </a:rPr>
              <a:t>A NOSSA MISSÃO</a:t>
            </a:r>
            <a:endParaRPr lang="pt-PT" sz="4000" b="1" i="0" dirty="0">
              <a:solidFill>
                <a:srgbClr val="217566"/>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101749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468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2.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B4FE287-1C6D-4501-91F3-A8069FAAE237}"/>
              </a:ext>
            </a:extLst>
          </p:cNvPr>
          <p:cNvPicPr>
            <a:picLocks noGrp="1" noChangeAspect="1"/>
          </p:cNvPicPr>
          <p:nvPr>
            <p:ph idx="1"/>
          </p:nvPr>
        </p:nvPicPr>
        <p:blipFill>
          <a:blip r:embed="rId2"/>
          <a:stretch>
            <a:fillRect/>
          </a:stretch>
        </p:blipFill>
        <p:spPr>
          <a:xfrm>
            <a:off x="8686994" y="5808910"/>
            <a:ext cx="3370384" cy="808893"/>
          </a:xfrm>
        </p:spPr>
      </p:pic>
      <p:sp>
        <p:nvSpPr>
          <p:cNvPr id="7" name="Title 6">
            <a:extLst>
              <a:ext uri="{FF2B5EF4-FFF2-40B4-BE49-F238E27FC236}">
                <a16:creationId xmlns:a16="http://schemas.microsoft.com/office/drawing/2014/main" id="{07109D47-180B-1499-2349-B7A43B5DEB62}"/>
              </a:ext>
            </a:extLst>
          </p:cNvPr>
          <p:cNvSpPr>
            <a:spLocks noGrp="1"/>
          </p:cNvSpPr>
          <p:nvPr>
            <p:ph type="title"/>
          </p:nvPr>
        </p:nvSpPr>
        <p:spPr>
          <a:xfrm>
            <a:off x="1342672" y="1714150"/>
            <a:ext cx="9627079" cy="864139"/>
          </a:xfrm>
        </p:spPr>
        <p:txBody>
          <a:bodyPr lIns="91440" tIns="45720" rIns="91440" bIns="45720" anchor="t"/>
          <a:lstStyle/>
          <a:p>
            <a:pPr algn="ctr"/>
            <a:r>
              <a:rPr lang="en-US" sz="3200" dirty="0">
                <a:solidFill>
                  <a:srgbClr val="358874"/>
                </a:solidFill>
                <a:latin typeface="Arial"/>
                <a:cs typeface="Arial"/>
              </a:rPr>
              <a:t>SAFETY AND EFFICACY OF DOLUTEGRAVIR BASED TRIPLE THERAPY IN HIV-2 INFECTION</a:t>
            </a:r>
            <a:endParaRPr lang="en-US" sz="3200">
              <a:solidFill>
                <a:srgbClr val="358874"/>
              </a:solidFill>
              <a:ea typeface="Calibri Light"/>
              <a:cs typeface="Calibri Light" panose="020F0302020204030204"/>
            </a:endParaRPr>
          </a:p>
        </p:txBody>
      </p:sp>
      <p:sp>
        <p:nvSpPr>
          <p:cNvPr id="9" name="Title 6">
            <a:extLst>
              <a:ext uri="{FF2B5EF4-FFF2-40B4-BE49-F238E27FC236}">
                <a16:creationId xmlns:a16="http://schemas.microsoft.com/office/drawing/2014/main" id="{BA80F9F8-687C-5A16-5452-FC48BB007FD2}"/>
              </a:ext>
            </a:extLst>
          </p:cNvPr>
          <p:cNvSpPr txBox="1">
            <a:spLocks/>
          </p:cNvSpPr>
          <p:nvPr/>
        </p:nvSpPr>
        <p:spPr>
          <a:xfrm>
            <a:off x="1284057" y="2794347"/>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pPr algn="ctr"/>
            <a:r>
              <a:rPr lang="en-US" sz="2000" b="0" dirty="0">
                <a:solidFill>
                  <a:srgbClr val="358874"/>
                </a:solidFill>
                <a:latin typeface="Arial"/>
                <a:cs typeface="Arial"/>
              </a:rPr>
              <a:t>RESULTS FROM A 48-WEEK PHASE 2 STUDY</a:t>
            </a:r>
            <a:endParaRPr lang="en-US" b="0" dirty="0">
              <a:solidFill>
                <a:srgbClr val="358874"/>
              </a:solidFill>
              <a:ea typeface="Calibri Light" panose="020F0302020204030204"/>
              <a:cs typeface="Calibri Light" panose="020F0302020204030204"/>
            </a:endParaRPr>
          </a:p>
        </p:txBody>
      </p:sp>
      <p:sp>
        <p:nvSpPr>
          <p:cNvPr id="10" name="Title 6">
            <a:extLst>
              <a:ext uri="{FF2B5EF4-FFF2-40B4-BE49-F238E27FC236}">
                <a16:creationId xmlns:a16="http://schemas.microsoft.com/office/drawing/2014/main" id="{AAA77ADA-1402-A429-CD87-71B9AAB982E1}"/>
              </a:ext>
            </a:extLst>
          </p:cNvPr>
          <p:cNvSpPr txBox="1">
            <a:spLocks/>
          </p:cNvSpPr>
          <p:nvPr/>
        </p:nvSpPr>
        <p:spPr>
          <a:xfrm>
            <a:off x="1281054" y="4285431"/>
            <a:ext cx="9627079" cy="600370"/>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pPr algn="ctr"/>
            <a:r>
              <a:rPr lang="en-US" sz="3600" dirty="0">
                <a:solidFill>
                  <a:srgbClr val="217566"/>
                </a:solidFill>
                <a:latin typeface="Arial"/>
                <a:cs typeface="Arial"/>
              </a:rPr>
              <a:t>PRÉMIO CIENTÍFICO</a:t>
            </a:r>
            <a:endParaRPr lang="en-US" sz="6600">
              <a:solidFill>
                <a:srgbClr val="217566"/>
              </a:solidFill>
              <a:latin typeface="Calibri Light" panose="020F0302020204030204"/>
              <a:ea typeface="Calibri Light" panose="020F0302020204030204"/>
              <a:cs typeface="Calibri Light" panose="020F0302020204030204"/>
            </a:endParaRPr>
          </a:p>
          <a:p>
            <a:pPr algn="ctr"/>
            <a:r>
              <a:rPr lang="en-US" sz="1200" b="0" dirty="0">
                <a:solidFill>
                  <a:srgbClr val="217566"/>
                </a:solidFill>
                <a:latin typeface="Arial"/>
                <a:cs typeface="Arial"/>
              </a:rPr>
              <a:t>HOSPITAL PROFESSOR DOUTOR </a:t>
            </a:r>
            <a:r>
              <a:rPr lang="en-US" sz="1200" b="0">
                <a:solidFill>
                  <a:srgbClr val="217566"/>
                </a:solidFill>
                <a:latin typeface="Arial"/>
                <a:cs typeface="Arial"/>
              </a:rPr>
              <a:t>FERNANDO FONSECA</a:t>
            </a:r>
            <a:endParaRPr lang="en-US" sz="6600" b="0" dirty="0">
              <a:solidFill>
                <a:srgbClr val="217566"/>
              </a:solidFill>
              <a:latin typeface="Calibri Light" panose="020F0302020204030204"/>
              <a:ea typeface="Calibri Light"/>
              <a:cs typeface="Calibri Light" panose="020F0302020204030204"/>
            </a:endParaRPr>
          </a:p>
          <a:p>
            <a:pPr algn="ctr"/>
            <a:endParaRPr lang="en-US" sz="1600" dirty="0">
              <a:solidFill>
                <a:srgbClr val="217566"/>
              </a:solidFill>
              <a:latin typeface="Arial"/>
              <a:cs typeface="Arial"/>
            </a:endParaRPr>
          </a:p>
          <a:p>
            <a:pPr algn="ctr"/>
            <a:r>
              <a:rPr lang="en-US" sz="1600" dirty="0" err="1">
                <a:solidFill>
                  <a:srgbClr val="217566"/>
                </a:solidFill>
                <a:latin typeface="Arial"/>
                <a:cs typeface="Arial"/>
              </a:rPr>
              <a:t>Edição</a:t>
            </a:r>
            <a:r>
              <a:rPr lang="en-US" sz="1600" dirty="0">
                <a:solidFill>
                  <a:srgbClr val="217566"/>
                </a:solidFill>
                <a:latin typeface="Arial"/>
                <a:cs typeface="Arial"/>
              </a:rPr>
              <a:t> 2023</a:t>
            </a:r>
            <a:endParaRPr lang="en-US" sz="6600">
              <a:solidFill>
                <a:srgbClr val="217566"/>
              </a:solidFill>
              <a:ea typeface="Calibri Light"/>
              <a:cs typeface="Calibri Light" panose="020F0302020204030204"/>
            </a:endParaRPr>
          </a:p>
        </p:txBody>
      </p:sp>
      <p:sp>
        <p:nvSpPr>
          <p:cNvPr id="11" name="TextBox 10">
            <a:extLst>
              <a:ext uri="{FF2B5EF4-FFF2-40B4-BE49-F238E27FC236}">
                <a16:creationId xmlns:a16="http://schemas.microsoft.com/office/drawing/2014/main" id="{02E7E8C9-9870-7084-F114-26A6451EFEC6}"/>
              </a:ext>
            </a:extLst>
          </p:cNvPr>
          <p:cNvSpPr txBox="1"/>
          <p:nvPr/>
        </p:nvSpPr>
        <p:spPr>
          <a:xfrm>
            <a:off x="153864" y="5699703"/>
            <a:ext cx="631580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dirty="0">
              <a:solidFill>
                <a:srgbClr val="3F3F3F"/>
              </a:solidFill>
              <a:ea typeface="Calibri"/>
              <a:cs typeface="Calibri"/>
            </a:endParaRPr>
          </a:p>
          <a:p>
            <a:r>
              <a:rPr lang="en-US" sz="1200" b="1" dirty="0">
                <a:solidFill>
                  <a:srgbClr val="3F3F3F"/>
                </a:solidFill>
                <a:cs typeface="Calibri"/>
              </a:rPr>
              <a:t>Maria João Lopes</a:t>
            </a:r>
          </a:p>
          <a:p>
            <a:r>
              <a:rPr lang="en-US" sz="1200" dirty="0" err="1">
                <a:solidFill>
                  <a:srgbClr val="3F3F3F"/>
                </a:solidFill>
                <a:cs typeface="Calibri"/>
              </a:rPr>
              <a:t>Assistente</a:t>
            </a:r>
            <a:r>
              <a:rPr lang="en-US" sz="1200" dirty="0">
                <a:solidFill>
                  <a:srgbClr val="3F3F3F"/>
                </a:solidFill>
                <a:cs typeface="Calibri"/>
              </a:rPr>
              <a:t> </a:t>
            </a:r>
            <a:r>
              <a:rPr lang="en-US" sz="1200" dirty="0" err="1">
                <a:solidFill>
                  <a:srgbClr val="3F3F3F"/>
                </a:solidFill>
                <a:cs typeface="Calibri"/>
              </a:rPr>
              <a:t>Hospitalar</a:t>
            </a:r>
            <a:r>
              <a:rPr lang="en-US" sz="1200" dirty="0">
                <a:solidFill>
                  <a:srgbClr val="3F3F3F"/>
                </a:solidFill>
                <a:cs typeface="Calibri"/>
              </a:rPr>
              <a:t> de </a:t>
            </a:r>
            <a:r>
              <a:rPr lang="en-US" sz="1200" dirty="0" err="1">
                <a:solidFill>
                  <a:srgbClr val="3F3F3F"/>
                </a:solidFill>
                <a:cs typeface="Calibri"/>
              </a:rPr>
              <a:t>Doenças</a:t>
            </a:r>
            <a:r>
              <a:rPr lang="en-US" sz="1200" dirty="0">
                <a:solidFill>
                  <a:srgbClr val="3F3F3F"/>
                </a:solidFill>
                <a:cs typeface="Calibri"/>
              </a:rPr>
              <a:t> </a:t>
            </a:r>
            <a:r>
              <a:rPr lang="en-US" sz="1200" dirty="0" err="1">
                <a:solidFill>
                  <a:srgbClr val="3F3F3F"/>
                </a:solidFill>
                <a:cs typeface="Calibri"/>
              </a:rPr>
              <a:t>Infecciosas</a:t>
            </a:r>
            <a:r>
              <a:rPr lang="en-US" sz="1200" dirty="0">
                <a:solidFill>
                  <a:srgbClr val="3F3F3F"/>
                </a:solidFill>
                <a:cs typeface="Calibri"/>
              </a:rPr>
              <a:t> - Serviço de </a:t>
            </a:r>
            <a:r>
              <a:rPr lang="en-US" sz="1200" dirty="0" err="1">
                <a:solidFill>
                  <a:srgbClr val="3F3F3F"/>
                </a:solidFill>
                <a:cs typeface="Calibri"/>
              </a:rPr>
              <a:t>Infecciologia</a:t>
            </a:r>
            <a:endParaRPr lang="en-US" sz="1200" dirty="0">
              <a:solidFill>
                <a:srgbClr val="3F3F3F"/>
              </a:solidFill>
              <a:cs typeface="Calibri"/>
            </a:endParaRPr>
          </a:p>
          <a:p>
            <a:endParaRPr lang="en-US" sz="1200" dirty="0">
              <a:solidFill>
                <a:srgbClr val="3F3F3F"/>
              </a:solidFill>
              <a:cs typeface="Calibri"/>
            </a:endParaRPr>
          </a:p>
          <a:p>
            <a:r>
              <a:rPr lang="en-US" sz="1200" dirty="0">
                <a:solidFill>
                  <a:srgbClr val="3F3F3F"/>
                </a:solidFill>
                <a:cs typeface="Calibri"/>
              </a:rPr>
              <a:t>30 Janeiro 2024</a:t>
            </a:r>
          </a:p>
        </p:txBody>
      </p:sp>
      <p:sp>
        <p:nvSpPr>
          <p:cNvPr id="4" name="TextBox 3">
            <a:extLst>
              <a:ext uri="{FF2B5EF4-FFF2-40B4-BE49-F238E27FC236}">
                <a16:creationId xmlns:a16="http://schemas.microsoft.com/office/drawing/2014/main" id="{C4DC3BBA-B1C6-4E16-BC31-7272E4A9C74F}"/>
              </a:ext>
            </a:extLst>
          </p:cNvPr>
          <p:cNvSpPr txBox="1"/>
          <p:nvPr/>
        </p:nvSpPr>
        <p:spPr>
          <a:xfrm>
            <a:off x="1122065" y="3282461"/>
            <a:ext cx="10366548"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b="1" dirty="0">
                <a:solidFill>
                  <a:schemeClr val="tx1">
                    <a:lumMod val="65000"/>
                    <a:lumOff val="35000"/>
                  </a:schemeClr>
                </a:solidFill>
                <a:ea typeface="+mn-lt"/>
                <a:cs typeface="+mn-lt"/>
              </a:rPr>
              <a:t>Patrícia Pacheco</a:t>
            </a:r>
            <a:r>
              <a:rPr lang="en-US" sz="1000" dirty="0">
                <a:solidFill>
                  <a:schemeClr val="tx1">
                    <a:lumMod val="65000"/>
                    <a:lumOff val="35000"/>
                  </a:schemeClr>
                </a:solidFill>
                <a:ea typeface="+mn-lt"/>
                <a:cs typeface="+mn-lt"/>
              </a:rPr>
              <a:t>, Nuno Marques, Paulo Rodrigues, Kamal </a:t>
            </a:r>
            <a:r>
              <a:rPr lang="en-US" sz="1000" dirty="0" err="1">
                <a:solidFill>
                  <a:schemeClr val="tx1">
                    <a:lumMod val="65000"/>
                    <a:lumOff val="35000"/>
                  </a:schemeClr>
                </a:solidFill>
                <a:ea typeface="+mn-lt"/>
                <a:cs typeface="+mn-lt"/>
              </a:rPr>
              <a:t>Mansinho</a:t>
            </a:r>
            <a:r>
              <a:rPr lang="en-US" sz="1000" dirty="0">
                <a:solidFill>
                  <a:schemeClr val="tx1">
                    <a:lumMod val="65000"/>
                    <a:lumOff val="35000"/>
                  </a:schemeClr>
                </a:solidFill>
                <a:ea typeface="+mn-lt"/>
                <a:cs typeface="+mn-lt"/>
              </a:rPr>
              <a:t>, Fernando Maltez, Nuno Janeiro, Cláudia Franco, </a:t>
            </a:r>
            <a:r>
              <a:rPr lang="en-US" sz="1000" b="1" dirty="0">
                <a:solidFill>
                  <a:schemeClr val="tx1">
                    <a:lumMod val="65000"/>
                    <a:lumOff val="35000"/>
                  </a:schemeClr>
                </a:solidFill>
                <a:ea typeface="+mn-lt"/>
                <a:cs typeface="+mn-lt"/>
              </a:rPr>
              <a:t>Diva Trigo</a:t>
            </a:r>
            <a:r>
              <a:rPr lang="en-US" sz="1000" dirty="0">
                <a:solidFill>
                  <a:schemeClr val="tx1">
                    <a:lumMod val="65000"/>
                    <a:lumOff val="35000"/>
                  </a:schemeClr>
                </a:solidFill>
                <a:ea typeface="+mn-lt"/>
                <a:cs typeface="+mn-lt"/>
              </a:rPr>
              <a:t>, </a:t>
            </a:r>
            <a:r>
              <a:rPr lang="en-US" sz="1000" b="1" dirty="0">
                <a:solidFill>
                  <a:schemeClr val="tx1">
                    <a:lumMod val="65000"/>
                    <a:lumOff val="35000"/>
                  </a:schemeClr>
                </a:solidFill>
                <a:ea typeface="+mn-lt"/>
                <a:cs typeface="+mn-lt"/>
              </a:rPr>
              <a:t>Joana Batista</a:t>
            </a:r>
            <a:r>
              <a:rPr lang="en-US" sz="1000" dirty="0">
                <a:solidFill>
                  <a:schemeClr val="tx1">
                    <a:lumMod val="65000"/>
                    <a:lumOff val="35000"/>
                  </a:schemeClr>
                </a:solidFill>
                <a:ea typeface="+mn-lt"/>
                <a:cs typeface="+mn-lt"/>
              </a:rPr>
              <a:t>, Luís Duque, </a:t>
            </a:r>
          </a:p>
          <a:p>
            <a:pPr algn="ctr"/>
            <a:r>
              <a:rPr lang="en-US" sz="1000" b="1" dirty="0">
                <a:solidFill>
                  <a:schemeClr val="tx1">
                    <a:lumMod val="65000"/>
                    <a:lumOff val="35000"/>
                  </a:schemeClr>
                </a:solidFill>
                <a:ea typeface="+mn-lt"/>
                <a:cs typeface="+mn-lt"/>
              </a:rPr>
              <a:t>Maria João Lopes</a:t>
            </a:r>
            <a:r>
              <a:rPr lang="en-US" sz="1000" dirty="0">
                <a:solidFill>
                  <a:schemeClr val="tx1">
                    <a:lumMod val="65000"/>
                    <a:lumOff val="35000"/>
                  </a:schemeClr>
                </a:solidFill>
                <a:ea typeface="+mn-lt"/>
                <a:cs typeface="+mn-lt"/>
              </a:rPr>
              <a:t>, Maria João Aleixo, Ana Rita Silva, Raquel Tavares, João Alves, Susana Peres, Diana Póvoas, Sara Lino, Perpétua Gomes, Vânia Araújo, Cristina Lopes</a:t>
            </a:r>
            <a:endParaRPr lang="en-US" sz="1000" dirty="0">
              <a:solidFill>
                <a:schemeClr val="tx1">
                  <a:lumMod val="65000"/>
                  <a:lumOff val="35000"/>
                </a:schemeClr>
              </a:solidFill>
              <a:ea typeface="Calibri" panose="020F0502020204030204"/>
              <a:cs typeface="Calibri" panose="020F0502020204030204"/>
            </a:endParaRPr>
          </a:p>
        </p:txBody>
      </p:sp>
    </p:spTree>
    <p:extLst>
      <p:ext uri="{BB962C8B-B14F-4D97-AF65-F5344CB8AC3E}">
        <p14:creationId xmlns:p14="http://schemas.microsoft.com/office/powerpoint/2010/main" val="47089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6B6DE816-98B3-3376-E7AD-7E73EACEF72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pic>
        <p:nvPicPr>
          <p:cNvPr id="2" name="Picture 1">
            <a:extLst>
              <a:ext uri="{FF2B5EF4-FFF2-40B4-BE49-F238E27FC236}">
                <a16:creationId xmlns:a16="http://schemas.microsoft.com/office/drawing/2014/main" id="{1F7ACD9C-D360-B87B-B1AF-458698D9C5C9}"/>
              </a:ext>
            </a:extLst>
          </p:cNvPr>
          <p:cNvPicPr>
            <a:picLocks noChangeAspect="1"/>
          </p:cNvPicPr>
          <p:nvPr/>
        </p:nvPicPr>
        <p:blipFill>
          <a:blip r:embed="rId2"/>
          <a:stretch>
            <a:fillRect/>
          </a:stretch>
        </p:blipFill>
        <p:spPr>
          <a:xfrm>
            <a:off x="2632749" y="5636471"/>
            <a:ext cx="7201925" cy="1217079"/>
          </a:xfrm>
          <a:prstGeom prst="rect">
            <a:avLst/>
          </a:prstGeom>
        </p:spPr>
      </p:pic>
      <p:pic>
        <p:nvPicPr>
          <p:cNvPr id="9" name="Picture 8">
            <a:extLst>
              <a:ext uri="{FF2B5EF4-FFF2-40B4-BE49-F238E27FC236}">
                <a16:creationId xmlns:a16="http://schemas.microsoft.com/office/drawing/2014/main" id="{847440EA-2DF5-181C-A941-954B303E6C3B}"/>
              </a:ext>
            </a:extLst>
          </p:cNvPr>
          <p:cNvPicPr>
            <a:picLocks noChangeAspect="1"/>
          </p:cNvPicPr>
          <p:nvPr/>
        </p:nvPicPr>
        <p:blipFill>
          <a:blip r:embed="rId3"/>
          <a:stretch>
            <a:fillRect/>
          </a:stretch>
        </p:blipFill>
        <p:spPr>
          <a:xfrm>
            <a:off x="3003258" y="1661475"/>
            <a:ext cx="6185483" cy="3653693"/>
          </a:xfrm>
          <a:prstGeom prst="rect">
            <a:avLst/>
          </a:prstGeom>
        </p:spPr>
      </p:pic>
      <p:sp>
        <p:nvSpPr>
          <p:cNvPr id="11" name="Title 6">
            <a:extLst>
              <a:ext uri="{FF2B5EF4-FFF2-40B4-BE49-F238E27FC236}">
                <a16:creationId xmlns:a16="http://schemas.microsoft.com/office/drawing/2014/main" id="{37BE4219-08C4-8FA0-AC2C-17CA2C40D940}"/>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PATIENT FLOW DIAGRAM</a:t>
            </a:r>
          </a:p>
        </p:txBody>
      </p:sp>
      <p:sp>
        <p:nvSpPr>
          <p:cNvPr id="12" name="TextBox 11">
            <a:extLst>
              <a:ext uri="{FF2B5EF4-FFF2-40B4-BE49-F238E27FC236}">
                <a16:creationId xmlns:a16="http://schemas.microsoft.com/office/drawing/2014/main" id="{40D36B01-3130-47E9-F884-B8B2CBE25E31}"/>
              </a:ext>
            </a:extLst>
          </p:cNvPr>
          <p:cNvSpPr txBox="1"/>
          <p:nvPr/>
        </p:nvSpPr>
        <p:spPr>
          <a:xfrm>
            <a:off x="262004" y="1821195"/>
            <a:ext cx="296984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ea typeface="+mn-lt"/>
                <a:cs typeface="+mn-lt"/>
              </a:rPr>
              <a:t>ITT, intention to treat </a:t>
            </a:r>
          </a:p>
          <a:p>
            <a:r>
              <a:rPr lang="en-US" sz="1000" dirty="0">
                <a:ea typeface="+mn-lt"/>
                <a:cs typeface="+mn-lt"/>
              </a:rPr>
              <a:t>PP, per protocol</a:t>
            </a:r>
            <a:endParaRPr lang="en-US" sz="1000" dirty="0">
              <a:ea typeface="Calibri"/>
              <a:cs typeface="Calibri"/>
            </a:endParaRPr>
          </a:p>
        </p:txBody>
      </p:sp>
    </p:spTree>
    <p:extLst>
      <p:ext uri="{BB962C8B-B14F-4D97-AF65-F5344CB8AC3E}">
        <p14:creationId xmlns:p14="http://schemas.microsoft.com/office/powerpoint/2010/main" val="2217944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E77C3BDE-67B2-2419-BC30-A7245CBE2EE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4" name="Title 6">
            <a:extLst>
              <a:ext uri="{FF2B5EF4-FFF2-40B4-BE49-F238E27FC236}">
                <a16:creationId xmlns:a16="http://schemas.microsoft.com/office/drawing/2014/main" id="{5BA225FE-0C3E-B4B9-CDED-FE5401CE125A}"/>
              </a:ext>
            </a:extLst>
          </p:cNvPr>
          <p:cNvSpPr txBox="1">
            <a:spLocks/>
          </p:cNvSpPr>
          <p:nvPr/>
        </p:nvSpPr>
        <p:spPr>
          <a:xfrm>
            <a:off x="262475" y="1387578"/>
            <a:ext cx="9627079" cy="957359"/>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RESULTS</a:t>
            </a:r>
          </a:p>
          <a:p>
            <a:endParaRPr lang="en-US" sz="1400" dirty="0">
              <a:solidFill>
                <a:srgbClr val="358874"/>
              </a:solidFill>
              <a:latin typeface="Arial"/>
              <a:ea typeface="Calibri Light" panose="020F0302020204030204"/>
              <a:cs typeface="Arial"/>
            </a:endParaRPr>
          </a:p>
          <a:p>
            <a:r>
              <a:rPr lang="en-US" sz="1400" dirty="0">
                <a:solidFill>
                  <a:srgbClr val="358874"/>
                </a:solidFill>
                <a:latin typeface="Arial"/>
                <a:ea typeface="Calibri Light" panose="020F0302020204030204"/>
                <a:cs typeface="Arial"/>
              </a:rPr>
              <a:t>Demographic and Baseline Characteristics (ITT)</a:t>
            </a:r>
            <a:endParaRPr lang="en-US" dirty="0"/>
          </a:p>
        </p:txBody>
      </p:sp>
      <p:pic>
        <p:nvPicPr>
          <p:cNvPr id="6" name="Picture 5">
            <a:extLst>
              <a:ext uri="{FF2B5EF4-FFF2-40B4-BE49-F238E27FC236}">
                <a16:creationId xmlns:a16="http://schemas.microsoft.com/office/drawing/2014/main" id="{6AF6BE52-AC5B-B011-20B5-B484EDAC07BA}"/>
              </a:ext>
            </a:extLst>
          </p:cNvPr>
          <p:cNvPicPr>
            <a:picLocks noChangeAspect="1"/>
          </p:cNvPicPr>
          <p:nvPr/>
        </p:nvPicPr>
        <p:blipFill rotWithShape="1">
          <a:blip r:embed="rId2"/>
          <a:srcRect l="-41" t="13107" r="-178" b="-243"/>
          <a:stretch/>
        </p:blipFill>
        <p:spPr>
          <a:xfrm>
            <a:off x="264605" y="2197865"/>
            <a:ext cx="5169910" cy="3297486"/>
          </a:xfrm>
          <a:prstGeom prst="rect">
            <a:avLst/>
          </a:prstGeom>
        </p:spPr>
      </p:pic>
      <p:pic>
        <p:nvPicPr>
          <p:cNvPr id="7" name="Picture 6">
            <a:extLst>
              <a:ext uri="{FF2B5EF4-FFF2-40B4-BE49-F238E27FC236}">
                <a16:creationId xmlns:a16="http://schemas.microsoft.com/office/drawing/2014/main" id="{E0D81985-0A9C-B899-240C-3324943CDFFA}"/>
              </a:ext>
            </a:extLst>
          </p:cNvPr>
          <p:cNvPicPr>
            <a:picLocks noChangeAspect="1"/>
          </p:cNvPicPr>
          <p:nvPr/>
        </p:nvPicPr>
        <p:blipFill>
          <a:blip r:embed="rId3"/>
          <a:stretch>
            <a:fillRect/>
          </a:stretch>
        </p:blipFill>
        <p:spPr>
          <a:xfrm>
            <a:off x="6764391" y="1305040"/>
            <a:ext cx="3962038" cy="3068198"/>
          </a:xfrm>
          <a:prstGeom prst="rect">
            <a:avLst/>
          </a:prstGeom>
        </p:spPr>
      </p:pic>
      <p:pic>
        <p:nvPicPr>
          <p:cNvPr id="8" name="Picture 7">
            <a:extLst>
              <a:ext uri="{FF2B5EF4-FFF2-40B4-BE49-F238E27FC236}">
                <a16:creationId xmlns:a16="http://schemas.microsoft.com/office/drawing/2014/main" id="{290B1451-1059-4174-E8D2-5282C3908460}"/>
              </a:ext>
            </a:extLst>
          </p:cNvPr>
          <p:cNvPicPr>
            <a:picLocks noChangeAspect="1"/>
          </p:cNvPicPr>
          <p:nvPr/>
        </p:nvPicPr>
        <p:blipFill>
          <a:blip r:embed="rId4"/>
          <a:stretch>
            <a:fillRect/>
          </a:stretch>
        </p:blipFill>
        <p:spPr>
          <a:xfrm>
            <a:off x="6762097" y="4369105"/>
            <a:ext cx="3938530" cy="2430568"/>
          </a:xfrm>
          <a:prstGeom prst="rect">
            <a:avLst/>
          </a:prstGeom>
        </p:spPr>
      </p:pic>
    </p:spTree>
    <p:extLst>
      <p:ext uri="{BB962C8B-B14F-4D97-AF65-F5344CB8AC3E}">
        <p14:creationId xmlns:p14="http://schemas.microsoft.com/office/powerpoint/2010/main" val="5342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EA0D192E-0B5E-C621-CC73-CC272CD0170F}"/>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pic>
        <p:nvPicPr>
          <p:cNvPr id="6" name="Picture 5">
            <a:extLst>
              <a:ext uri="{FF2B5EF4-FFF2-40B4-BE49-F238E27FC236}">
                <a16:creationId xmlns:a16="http://schemas.microsoft.com/office/drawing/2014/main" id="{63C3AC14-8005-F6AB-BC73-C38212BDFEB2}"/>
              </a:ext>
            </a:extLst>
          </p:cNvPr>
          <p:cNvPicPr>
            <a:picLocks noChangeAspect="1"/>
          </p:cNvPicPr>
          <p:nvPr/>
        </p:nvPicPr>
        <p:blipFill>
          <a:blip r:embed="rId2"/>
          <a:stretch>
            <a:fillRect/>
          </a:stretch>
        </p:blipFill>
        <p:spPr>
          <a:xfrm>
            <a:off x="266946" y="3027321"/>
            <a:ext cx="9121639" cy="3182225"/>
          </a:xfrm>
          <a:prstGeom prst="rect">
            <a:avLst/>
          </a:prstGeom>
        </p:spPr>
      </p:pic>
      <p:sp>
        <p:nvSpPr>
          <p:cNvPr id="7" name="Title 6">
            <a:extLst>
              <a:ext uri="{FF2B5EF4-FFF2-40B4-BE49-F238E27FC236}">
                <a16:creationId xmlns:a16="http://schemas.microsoft.com/office/drawing/2014/main" id="{4ED9B6B0-12C0-12CC-F6D6-712B9424C390}"/>
              </a:ext>
            </a:extLst>
          </p:cNvPr>
          <p:cNvSpPr txBox="1">
            <a:spLocks/>
          </p:cNvSpPr>
          <p:nvPr/>
        </p:nvSpPr>
        <p:spPr>
          <a:xfrm>
            <a:off x="262475" y="1387578"/>
            <a:ext cx="9627079" cy="883913"/>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RESULTS</a:t>
            </a:r>
          </a:p>
          <a:p>
            <a:endParaRPr lang="en-US" sz="1400" dirty="0">
              <a:solidFill>
                <a:srgbClr val="358874"/>
              </a:solidFill>
              <a:latin typeface="Arial"/>
              <a:ea typeface="Calibri Light" panose="020F0302020204030204"/>
              <a:cs typeface="Arial"/>
            </a:endParaRPr>
          </a:p>
          <a:p>
            <a:r>
              <a:rPr lang="en-US" sz="1400" dirty="0">
                <a:solidFill>
                  <a:srgbClr val="358874"/>
                </a:solidFill>
                <a:latin typeface="Arial"/>
                <a:ea typeface="+mj-lt"/>
                <a:cs typeface="+mj-lt"/>
              </a:rPr>
              <a:t>Immunological response</a:t>
            </a:r>
            <a:endParaRPr lang="en-US" sz="1400" dirty="0">
              <a:latin typeface="Arial"/>
            </a:endParaRPr>
          </a:p>
        </p:txBody>
      </p:sp>
      <p:sp>
        <p:nvSpPr>
          <p:cNvPr id="8" name="TextBox 7">
            <a:extLst>
              <a:ext uri="{FF2B5EF4-FFF2-40B4-BE49-F238E27FC236}">
                <a16:creationId xmlns:a16="http://schemas.microsoft.com/office/drawing/2014/main" id="{33102C81-21F0-46CD-612E-4F4AC0CCD45A}"/>
              </a:ext>
            </a:extLst>
          </p:cNvPr>
          <p:cNvSpPr txBox="1"/>
          <p:nvPr/>
        </p:nvSpPr>
        <p:spPr>
          <a:xfrm>
            <a:off x="5398264" y="2129928"/>
            <a:ext cx="6389783"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3A3838"/>
                </a:solidFill>
                <a:ea typeface="+mn-lt"/>
                <a:cs typeface="+mn-lt"/>
              </a:rPr>
              <a:t>Overall mean change from baseline in CD4/CD8 ratio:</a:t>
            </a:r>
            <a:endParaRPr lang="en-US" b="1" dirty="0">
              <a:solidFill>
                <a:srgbClr val="3A3838"/>
              </a:solidFill>
              <a:ea typeface="+mn-lt"/>
              <a:cs typeface="+mn-lt"/>
            </a:endParaRPr>
          </a:p>
          <a:p>
            <a:r>
              <a:rPr lang="en-US" sz="1600" dirty="0">
                <a:solidFill>
                  <a:srgbClr val="3A3838"/>
                </a:solidFill>
                <a:ea typeface="+mn-lt"/>
                <a:cs typeface="+mn-lt"/>
              </a:rPr>
              <a:t>0.32 (95% CI, 0.19 to 0.46)  at W48 </a:t>
            </a:r>
            <a:endParaRPr lang="en-US" dirty="0">
              <a:solidFill>
                <a:srgbClr val="3A3838"/>
              </a:solidFill>
              <a:ea typeface="+mn-lt"/>
              <a:cs typeface="+mn-lt"/>
            </a:endParaRPr>
          </a:p>
          <a:p>
            <a:endParaRPr lang="en-US" sz="1600" dirty="0">
              <a:solidFill>
                <a:srgbClr val="3A3838"/>
              </a:solidFill>
              <a:ea typeface="+mn-lt"/>
              <a:cs typeface="+mn-lt"/>
            </a:endParaRPr>
          </a:p>
          <a:p>
            <a:pPr marL="285750" indent="-285750">
              <a:buFont typeface="Arial"/>
              <a:buChar char="•"/>
            </a:pPr>
            <a:endParaRPr lang="en-US" sz="1400" dirty="0">
              <a:solidFill>
                <a:srgbClr val="3A3838"/>
              </a:solidFill>
              <a:ea typeface="+mn-lt"/>
              <a:cs typeface="+mn-lt"/>
            </a:endParaRPr>
          </a:p>
        </p:txBody>
      </p:sp>
      <p:sp>
        <p:nvSpPr>
          <p:cNvPr id="9" name="TextBox 8">
            <a:extLst>
              <a:ext uri="{FF2B5EF4-FFF2-40B4-BE49-F238E27FC236}">
                <a16:creationId xmlns:a16="http://schemas.microsoft.com/office/drawing/2014/main" id="{E507FD08-8681-9F8C-866D-85D141B34987}"/>
              </a:ext>
            </a:extLst>
          </p:cNvPr>
          <p:cNvSpPr txBox="1"/>
          <p:nvPr/>
        </p:nvSpPr>
        <p:spPr>
          <a:xfrm>
            <a:off x="266240" y="2148288"/>
            <a:ext cx="492086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3A3838"/>
                </a:solidFill>
                <a:ea typeface="+mn-lt"/>
                <a:cs typeface="+mn-lt"/>
              </a:rPr>
              <a:t>Overall mean change from baseline in CD4 cell count:</a:t>
            </a:r>
            <a:r>
              <a:rPr lang="en-US" sz="1600" dirty="0">
                <a:solidFill>
                  <a:srgbClr val="3A3838"/>
                </a:solidFill>
                <a:ea typeface="+mn-lt"/>
                <a:cs typeface="+mn-lt"/>
              </a:rPr>
              <a:t> </a:t>
            </a:r>
            <a:endParaRPr lang="en-US">
              <a:solidFill>
                <a:srgbClr val="3A3838"/>
              </a:solidFill>
              <a:ea typeface="+mn-lt"/>
              <a:cs typeface="+mn-lt"/>
            </a:endParaRPr>
          </a:p>
          <a:p>
            <a:r>
              <a:rPr lang="en-US" sz="1600" dirty="0">
                <a:solidFill>
                  <a:srgbClr val="3A3838"/>
                </a:solidFill>
                <a:ea typeface="+mn-lt"/>
                <a:cs typeface="+mn-lt"/>
              </a:rPr>
              <a:t>95.6 cells/µL (95% CI, 28.1 to 163.1) at W48</a:t>
            </a:r>
            <a:endParaRPr lang="en-US" dirty="0">
              <a:solidFill>
                <a:srgbClr val="3A3838"/>
              </a:solidFill>
              <a:ea typeface="+mn-lt"/>
              <a:cs typeface="+mn-lt"/>
            </a:endParaRPr>
          </a:p>
        </p:txBody>
      </p:sp>
      <p:sp>
        <p:nvSpPr>
          <p:cNvPr id="10" name="TextBox 9">
            <a:extLst>
              <a:ext uri="{FF2B5EF4-FFF2-40B4-BE49-F238E27FC236}">
                <a16:creationId xmlns:a16="http://schemas.microsoft.com/office/drawing/2014/main" id="{CF39946C-354D-90F5-6E7F-466F77CFEFB4}"/>
              </a:ext>
            </a:extLst>
          </p:cNvPr>
          <p:cNvSpPr txBox="1"/>
          <p:nvPr/>
        </p:nvSpPr>
        <p:spPr>
          <a:xfrm>
            <a:off x="9663628" y="3962400"/>
            <a:ext cx="2045464"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3A3838"/>
                </a:solidFill>
                <a:ea typeface="+mn-lt"/>
                <a:cs typeface="+mn-lt"/>
              </a:rPr>
              <a:t>(A)</a:t>
            </a:r>
            <a:r>
              <a:rPr lang="en-US" sz="1200" dirty="0">
                <a:solidFill>
                  <a:srgbClr val="3A3838"/>
                </a:solidFill>
                <a:ea typeface="+mn-lt"/>
                <a:cs typeface="+mn-lt"/>
              </a:rPr>
              <a:t> </a:t>
            </a:r>
            <a:r>
              <a:rPr lang="en-US" sz="1200" dirty="0">
                <a:solidFill>
                  <a:srgbClr val="3A3838"/>
                </a:solidFill>
              </a:rPr>
              <a:t>CD4 and </a:t>
            </a:r>
            <a:endParaRPr lang="en-US" sz="1400" dirty="0">
              <a:solidFill>
                <a:srgbClr val="3A3838"/>
              </a:solidFill>
              <a:ea typeface="+mn-lt"/>
              <a:cs typeface="+mn-lt"/>
            </a:endParaRPr>
          </a:p>
          <a:p>
            <a:r>
              <a:rPr lang="en-US" sz="1200" b="1" dirty="0">
                <a:solidFill>
                  <a:srgbClr val="3A3838"/>
                </a:solidFill>
                <a:ea typeface="+mn-lt"/>
                <a:cs typeface="+mn-lt"/>
              </a:rPr>
              <a:t>(B)</a:t>
            </a:r>
            <a:r>
              <a:rPr lang="en-US" sz="1200" dirty="0">
                <a:solidFill>
                  <a:srgbClr val="3A3838"/>
                </a:solidFill>
                <a:ea typeface="+mn-lt"/>
                <a:cs typeface="+mn-lt"/>
              </a:rPr>
              <a:t> </a:t>
            </a:r>
            <a:r>
              <a:rPr lang="en-US" sz="1200" dirty="0">
                <a:solidFill>
                  <a:srgbClr val="3A3838"/>
                </a:solidFill>
              </a:rPr>
              <a:t> CD4/CD8 Ratio</a:t>
            </a:r>
            <a:endParaRPr lang="en-US" sz="1400" dirty="0">
              <a:solidFill>
                <a:srgbClr val="3A3838"/>
              </a:solidFill>
            </a:endParaRPr>
          </a:p>
          <a:p>
            <a:r>
              <a:rPr lang="en-US" sz="1200" dirty="0">
                <a:solidFill>
                  <a:srgbClr val="3A3838"/>
                </a:solidFill>
              </a:rPr>
              <a:t>mean change from baseline by CD4 count baseline in the per-protocol population</a:t>
            </a:r>
            <a:endParaRPr lang="en-US" sz="1400">
              <a:solidFill>
                <a:srgbClr val="3A3838"/>
              </a:solidFill>
              <a:ea typeface="Calibri"/>
              <a:cs typeface="Calibri"/>
            </a:endParaRPr>
          </a:p>
        </p:txBody>
      </p:sp>
      <p:sp>
        <p:nvSpPr>
          <p:cNvPr id="2" name="TextBox 1">
            <a:extLst>
              <a:ext uri="{FF2B5EF4-FFF2-40B4-BE49-F238E27FC236}">
                <a16:creationId xmlns:a16="http://schemas.microsoft.com/office/drawing/2014/main" id="{7A0A4E2E-9B66-EDC8-B9A7-5FC56EC1CC11}"/>
              </a:ext>
            </a:extLst>
          </p:cNvPr>
          <p:cNvSpPr txBox="1"/>
          <p:nvPr/>
        </p:nvSpPr>
        <p:spPr>
          <a:xfrm>
            <a:off x="5398264" y="6095999"/>
            <a:ext cx="536154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1400">
                <a:solidFill>
                  <a:srgbClr val="3A3838"/>
                </a:solidFill>
                <a:latin typeface="Arial"/>
                <a:cs typeface="Arial"/>
              </a:rPr>
              <a:t>&lt;500 cells/µL: 0.35 (95% CI, 0.18 to 0.53)</a:t>
            </a:r>
          </a:p>
          <a:p>
            <a:pPr marL="285750" indent="-285750">
              <a:buFont typeface="Arial,Sans-Serif"/>
              <a:buChar char="•"/>
            </a:pPr>
            <a:r>
              <a:rPr lang="en-US" sz="1400" dirty="0">
                <a:solidFill>
                  <a:srgbClr val="3A3838"/>
                </a:solidFill>
                <a:latin typeface="Arial"/>
                <a:cs typeface="Arial"/>
              </a:rPr>
              <a:t>≥500 cells/µL: 0.26 (95% CI, 0.00 to 0.51)</a:t>
            </a:r>
            <a:endParaRPr lang="en-US" dirty="0">
              <a:solidFill>
                <a:srgbClr val="3A3838"/>
              </a:solidFill>
            </a:endParaRPr>
          </a:p>
        </p:txBody>
      </p:sp>
    </p:spTree>
    <p:extLst>
      <p:ext uri="{BB962C8B-B14F-4D97-AF65-F5344CB8AC3E}">
        <p14:creationId xmlns:p14="http://schemas.microsoft.com/office/powerpoint/2010/main" val="909109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6962E-81CB-56E8-33E3-5FC99130CC77}"/>
            </a:ext>
          </a:extLst>
        </p:cNvPr>
        <p:cNvGrpSpPr/>
        <p:nvPr/>
      </p:nvGrpSpPr>
      <p:grpSpPr>
        <a:xfrm>
          <a:off x="0" y="0"/>
          <a:ext cx="0" cy="0"/>
          <a:chOff x="0" y="0"/>
          <a:chExt cx="0" cy="0"/>
        </a:xfrm>
      </p:grpSpPr>
      <p:sp>
        <p:nvSpPr>
          <p:cNvPr id="5" name="Title 6">
            <a:extLst>
              <a:ext uri="{FF2B5EF4-FFF2-40B4-BE49-F238E27FC236}">
                <a16:creationId xmlns:a16="http://schemas.microsoft.com/office/drawing/2014/main" id="{07F41A17-75E1-B4D5-B71B-0A3F4AA30FC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7" name="Title 6">
            <a:extLst>
              <a:ext uri="{FF2B5EF4-FFF2-40B4-BE49-F238E27FC236}">
                <a16:creationId xmlns:a16="http://schemas.microsoft.com/office/drawing/2014/main" id="{8A483BA3-0248-8687-4453-D1A5C8D38F38}"/>
              </a:ext>
            </a:extLst>
          </p:cNvPr>
          <p:cNvSpPr txBox="1">
            <a:spLocks/>
          </p:cNvSpPr>
          <p:nvPr/>
        </p:nvSpPr>
        <p:spPr>
          <a:xfrm>
            <a:off x="262475" y="1387578"/>
            <a:ext cx="9627079" cy="1122612"/>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RESULTS</a:t>
            </a:r>
          </a:p>
          <a:p>
            <a:endParaRPr lang="en-US" sz="1400" dirty="0">
              <a:solidFill>
                <a:srgbClr val="358874"/>
              </a:solidFill>
              <a:latin typeface="Arial"/>
              <a:ea typeface="Calibri Light" panose="020F0302020204030204"/>
              <a:cs typeface="Arial"/>
            </a:endParaRPr>
          </a:p>
          <a:p>
            <a:r>
              <a:rPr lang="en-US" sz="1400" dirty="0">
                <a:solidFill>
                  <a:srgbClr val="358874"/>
                </a:solidFill>
                <a:latin typeface="Arial"/>
                <a:ea typeface="Calibri Light" panose="020F0302020204030204"/>
                <a:cs typeface="Arial"/>
              </a:rPr>
              <a:t>Virologic</a:t>
            </a:r>
            <a:r>
              <a:rPr lang="en-US" sz="1400" dirty="0">
                <a:solidFill>
                  <a:srgbClr val="358874"/>
                </a:solidFill>
                <a:latin typeface="Arial"/>
                <a:ea typeface="+mj-lt"/>
                <a:cs typeface="+mj-lt"/>
              </a:rPr>
              <a:t> response</a:t>
            </a:r>
            <a:endParaRPr lang="en-US" sz="1400" dirty="0">
              <a:latin typeface="Arial"/>
              <a:cs typeface="Arial"/>
            </a:endParaRPr>
          </a:p>
        </p:txBody>
      </p:sp>
      <p:sp>
        <p:nvSpPr>
          <p:cNvPr id="9" name="TextBox 8">
            <a:extLst>
              <a:ext uri="{FF2B5EF4-FFF2-40B4-BE49-F238E27FC236}">
                <a16:creationId xmlns:a16="http://schemas.microsoft.com/office/drawing/2014/main" id="{AA863774-0891-E7E0-B2BC-D5C715690424}"/>
              </a:ext>
            </a:extLst>
          </p:cNvPr>
          <p:cNvSpPr txBox="1"/>
          <p:nvPr/>
        </p:nvSpPr>
        <p:spPr>
          <a:xfrm>
            <a:off x="266241" y="2506336"/>
            <a:ext cx="58205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rgbClr val="3A3838"/>
                </a:solidFill>
                <a:ea typeface="+mn-lt"/>
                <a:cs typeface="+mn-lt"/>
              </a:rPr>
              <a:t>All viremic patients achieved a </a:t>
            </a:r>
            <a:r>
              <a:rPr lang="en-US" b="1" dirty="0" err="1">
                <a:solidFill>
                  <a:srgbClr val="3A3838"/>
                </a:solidFill>
                <a:ea typeface="+mn-lt"/>
                <a:cs typeface="+mn-lt"/>
              </a:rPr>
              <a:t>pVL</a:t>
            </a:r>
            <a:r>
              <a:rPr lang="en-US" b="1" dirty="0">
                <a:solidFill>
                  <a:srgbClr val="3A3838"/>
                </a:solidFill>
                <a:ea typeface="+mn-lt"/>
                <a:cs typeface="+mn-lt"/>
              </a:rPr>
              <a:t>&lt;40cp/mL at W24</a:t>
            </a:r>
          </a:p>
        </p:txBody>
      </p:sp>
      <p:sp>
        <p:nvSpPr>
          <p:cNvPr id="10" name="TextBox 9">
            <a:extLst>
              <a:ext uri="{FF2B5EF4-FFF2-40B4-BE49-F238E27FC236}">
                <a16:creationId xmlns:a16="http://schemas.microsoft.com/office/drawing/2014/main" id="{F53D07BB-D498-1430-7E86-8C3AE45BBABD}"/>
              </a:ext>
            </a:extLst>
          </p:cNvPr>
          <p:cNvSpPr txBox="1"/>
          <p:nvPr/>
        </p:nvSpPr>
        <p:spPr>
          <a:xfrm>
            <a:off x="5927074" y="5881171"/>
            <a:ext cx="6029897" cy="480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3A3838"/>
                </a:solidFill>
                <a:ea typeface="+mn-lt"/>
                <a:cs typeface="+mn-lt"/>
              </a:rPr>
              <a:t>Proportion of patients with plasma human immunodeficiency virus type 2 RNA &lt;40 copies/mL from week 1 to week 24 in the per-protocol population.</a:t>
            </a:r>
            <a:endParaRPr lang="en-US" dirty="0">
              <a:solidFill>
                <a:srgbClr val="3A3838"/>
              </a:solidFill>
            </a:endParaRPr>
          </a:p>
        </p:txBody>
      </p:sp>
      <p:sp>
        <p:nvSpPr>
          <p:cNvPr id="4" name="TextBox 3">
            <a:extLst>
              <a:ext uri="{FF2B5EF4-FFF2-40B4-BE49-F238E27FC236}">
                <a16:creationId xmlns:a16="http://schemas.microsoft.com/office/drawing/2014/main" id="{455DF7BE-5739-651D-4C40-AE20E60D3599}"/>
              </a:ext>
            </a:extLst>
          </p:cNvPr>
          <p:cNvSpPr txBox="1"/>
          <p:nvPr/>
        </p:nvSpPr>
        <p:spPr>
          <a:xfrm>
            <a:off x="266241" y="3433590"/>
            <a:ext cx="523301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ea typeface="+mn-lt"/>
                <a:cs typeface="+mn-lt"/>
              </a:rPr>
              <a:t>The median time to virological response was 4 weeks.</a:t>
            </a:r>
          </a:p>
          <a:p>
            <a:endParaRPr lang="en-US" dirty="0">
              <a:solidFill>
                <a:srgbClr val="3A3838"/>
              </a:solidFill>
              <a:ea typeface="+mn-lt"/>
              <a:cs typeface="+mn-lt"/>
            </a:endParaRPr>
          </a:p>
          <a:p>
            <a:r>
              <a:rPr lang="en-US" dirty="0">
                <a:solidFill>
                  <a:srgbClr val="3A3838"/>
                </a:solidFill>
                <a:ea typeface="+mn-lt"/>
                <a:cs typeface="+mn-lt"/>
              </a:rPr>
              <a:t>None of the patients had loss of virological response during the 48 weeks of treatment.</a:t>
            </a:r>
            <a:endParaRPr lang="en-US">
              <a:solidFill>
                <a:srgbClr val="3A3838"/>
              </a:solidFill>
              <a:ea typeface="Calibri"/>
              <a:cs typeface="Calibri"/>
            </a:endParaRPr>
          </a:p>
        </p:txBody>
      </p:sp>
      <p:pic>
        <p:nvPicPr>
          <p:cNvPr id="2" name="Picture 1">
            <a:extLst>
              <a:ext uri="{FF2B5EF4-FFF2-40B4-BE49-F238E27FC236}">
                <a16:creationId xmlns:a16="http://schemas.microsoft.com/office/drawing/2014/main" id="{EF4C0CDE-9C69-C37E-74A1-4F4F36CF80E1}"/>
              </a:ext>
            </a:extLst>
          </p:cNvPr>
          <p:cNvPicPr>
            <a:picLocks noChangeAspect="1"/>
          </p:cNvPicPr>
          <p:nvPr/>
        </p:nvPicPr>
        <p:blipFill>
          <a:blip r:embed="rId2"/>
          <a:stretch>
            <a:fillRect/>
          </a:stretch>
        </p:blipFill>
        <p:spPr>
          <a:xfrm>
            <a:off x="5499254" y="1852245"/>
            <a:ext cx="6665204" cy="4034860"/>
          </a:xfrm>
          <a:prstGeom prst="rect">
            <a:avLst/>
          </a:prstGeom>
        </p:spPr>
      </p:pic>
    </p:spTree>
    <p:extLst>
      <p:ext uri="{BB962C8B-B14F-4D97-AF65-F5344CB8AC3E}">
        <p14:creationId xmlns:p14="http://schemas.microsoft.com/office/powerpoint/2010/main" val="1550716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202E295F-656A-9337-8217-0C79A0F693FB}"/>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3" name="TextBox 2">
            <a:extLst>
              <a:ext uri="{FF2B5EF4-FFF2-40B4-BE49-F238E27FC236}">
                <a16:creationId xmlns:a16="http://schemas.microsoft.com/office/drawing/2014/main" id="{5B926A57-041B-F8B9-642C-BB6C57851B16}"/>
              </a:ext>
            </a:extLst>
          </p:cNvPr>
          <p:cNvSpPr txBox="1"/>
          <p:nvPr/>
        </p:nvSpPr>
        <p:spPr>
          <a:xfrm>
            <a:off x="6219134" y="3850215"/>
            <a:ext cx="543650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ea typeface="+mn-lt"/>
                <a:cs typeface="+mn-lt"/>
              </a:rPr>
              <a:t>No serious AEs, deaths, or AIDS-associated clinical events were reported</a:t>
            </a:r>
            <a:endParaRPr lang="en-US" dirty="0">
              <a:solidFill>
                <a:srgbClr val="3A3838"/>
              </a:solidFill>
            </a:endParaRPr>
          </a:p>
        </p:txBody>
      </p:sp>
      <p:pic>
        <p:nvPicPr>
          <p:cNvPr id="6" name="Picture 5">
            <a:extLst>
              <a:ext uri="{FF2B5EF4-FFF2-40B4-BE49-F238E27FC236}">
                <a16:creationId xmlns:a16="http://schemas.microsoft.com/office/drawing/2014/main" id="{46FD0017-EAE9-AE12-EA1F-20190278EBEC}"/>
              </a:ext>
            </a:extLst>
          </p:cNvPr>
          <p:cNvPicPr>
            <a:picLocks noChangeAspect="1"/>
          </p:cNvPicPr>
          <p:nvPr/>
        </p:nvPicPr>
        <p:blipFill>
          <a:blip r:embed="rId3"/>
          <a:stretch>
            <a:fillRect/>
          </a:stretch>
        </p:blipFill>
        <p:spPr>
          <a:xfrm>
            <a:off x="999581" y="1848497"/>
            <a:ext cx="4855079" cy="1398852"/>
          </a:xfrm>
          <a:prstGeom prst="rect">
            <a:avLst/>
          </a:prstGeom>
        </p:spPr>
      </p:pic>
      <p:pic>
        <p:nvPicPr>
          <p:cNvPr id="7" name="Picture 6">
            <a:extLst>
              <a:ext uri="{FF2B5EF4-FFF2-40B4-BE49-F238E27FC236}">
                <a16:creationId xmlns:a16="http://schemas.microsoft.com/office/drawing/2014/main" id="{9EAB4937-6714-D30A-310B-162CBFA94C45}"/>
              </a:ext>
            </a:extLst>
          </p:cNvPr>
          <p:cNvPicPr>
            <a:picLocks noChangeAspect="1"/>
          </p:cNvPicPr>
          <p:nvPr/>
        </p:nvPicPr>
        <p:blipFill>
          <a:blip r:embed="rId4"/>
          <a:stretch>
            <a:fillRect/>
          </a:stretch>
        </p:blipFill>
        <p:spPr>
          <a:xfrm>
            <a:off x="998660" y="3247498"/>
            <a:ext cx="4831977" cy="1245381"/>
          </a:xfrm>
          <a:prstGeom prst="rect">
            <a:avLst/>
          </a:prstGeom>
        </p:spPr>
      </p:pic>
      <p:sp>
        <p:nvSpPr>
          <p:cNvPr id="8" name="TextBox 7">
            <a:extLst>
              <a:ext uri="{FF2B5EF4-FFF2-40B4-BE49-F238E27FC236}">
                <a16:creationId xmlns:a16="http://schemas.microsoft.com/office/drawing/2014/main" id="{71459220-6192-2410-9A14-FB7928787F73}"/>
              </a:ext>
            </a:extLst>
          </p:cNvPr>
          <p:cNvSpPr txBox="1"/>
          <p:nvPr/>
        </p:nvSpPr>
        <p:spPr>
          <a:xfrm>
            <a:off x="1043632" y="6505028"/>
            <a:ext cx="1033749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ea typeface="+mn-lt"/>
                <a:cs typeface="+mn-lt"/>
              </a:rPr>
              <a:t>Abbreviation: TEAE, treatment-emergent adverse event</a:t>
            </a:r>
            <a:endParaRPr lang="en-US" sz="1000" dirty="0">
              <a:ea typeface="Calibri" panose="020F0502020204030204"/>
              <a:cs typeface="Calibri" panose="020F0502020204030204"/>
            </a:endParaRPr>
          </a:p>
        </p:txBody>
      </p:sp>
      <p:sp>
        <p:nvSpPr>
          <p:cNvPr id="10" name="Title 6">
            <a:extLst>
              <a:ext uri="{FF2B5EF4-FFF2-40B4-BE49-F238E27FC236}">
                <a16:creationId xmlns:a16="http://schemas.microsoft.com/office/drawing/2014/main" id="{20205E8E-9EC1-3D61-EADB-9E80D39D6A62}"/>
              </a:ext>
            </a:extLst>
          </p:cNvPr>
          <p:cNvSpPr txBox="1">
            <a:spLocks/>
          </p:cNvSpPr>
          <p:nvPr/>
        </p:nvSpPr>
        <p:spPr>
          <a:xfrm>
            <a:off x="262475" y="1387578"/>
            <a:ext cx="10254608" cy="1499129"/>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RESULTS</a:t>
            </a:r>
          </a:p>
          <a:p>
            <a:endParaRPr lang="en-US" sz="1400" dirty="0">
              <a:solidFill>
                <a:srgbClr val="358874"/>
              </a:solidFill>
              <a:latin typeface="Arial"/>
              <a:ea typeface="Calibri Light" panose="020F0302020204030204"/>
              <a:cs typeface="Arial"/>
            </a:endParaRPr>
          </a:p>
          <a:p>
            <a:r>
              <a:rPr lang="en-US" sz="1400" dirty="0">
                <a:solidFill>
                  <a:srgbClr val="358874"/>
                </a:solidFill>
                <a:latin typeface="Arial"/>
                <a:ea typeface="Calibri Light" panose="020F0302020204030204"/>
                <a:cs typeface="Arial"/>
              </a:rPr>
              <a:t>Adverse events (AEs)</a:t>
            </a:r>
            <a:endParaRPr lang="en-US" sz="1400" dirty="0">
              <a:solidFill>
                <a:srgbClr val="358874"/>
              </a:solidFill>
              <a:latin typeface="Arial"/>
              <a:ea typeface="Calibri Light"/>
              <a:cs typeface="Calibri Light"/>
            </a:endParaRPr>
          </a:p>
        </p:txBody>
      </p:sp>
      <p:sp>
        <p:nvSpPr>
          <p:cNvPr id="11" name="TextBox 10">
            <a:extLst>
              <a:ext uri="{FF2B5EF4-FFF2-40B4-BE49-F238E27FC236}">
                <a16:creationId xmlns:a16="http://schemas.microsoft.com/office/drawing/2014/main" id="{3A780BE8-7B52-D58E-A254-9C943F455BF5}"/>
              </a:ext>
            </a:extLst>
          </p:cNvPr>
          <p:cNvSpPr txBox="1"/>
          <p:nvPr/>
        </p:nvSpPr>
        <p:spPr>
          <a:xfrm>
            <a:off x="6218805" y="2875831"/>
            <a:ext cx="5869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ea typeface="+mn-lt"/>
                <a:cs typeface="+mn-lt"/>
              </a:rPr>
              <a:t>42 AEs were considered to be drug-related</a:t>
            </a:r>
            <a:endParaRPr lang="en-US" dirty="0">
              <a:solidFill>
                <a:srgbClr val="3A3838"/>
              </a:solidFill>
            </a:endParaRPr>
          </a:p>
        </p:txBody>
      </p:sp>
      <p:sp>
        <p:nvSpPr>
          <p:cNvPr id="12" name="TextBox 11">
            <a:extLst>
              <a:ext uri="{FF2B5EF4-FFF2-40B4-BE49-F238E27FC236}">
                <a16:creationId xmlns:a16="http://schemas.microsoft.com/office/drawing/2014/main" id="{091A4473-48AB-BC7E-0C45-B4A945095428}"/>
              </a:ext>
            </a:extLst>
          </p:cNvPr>
          <p:cNvSpPr txBox="1"/>
          <p:nvPr/>
        </p:nvSpPr>
        <p:spPr>
          <a:xfrm>
            <a:off x="6223746" y="4973169"/>
            <a:ext cx="5235388" cy="11891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ea typeface="+mn-lt"/>
                <a:cs typeface="+mn-lt"/>
              </a:rPr>
              <a:t>One patient was discontinued from the study due to anxiety, insomnia, and memory impairment, which were considered drug-related </a:t>
            </a:r>
          </a:p>
          <a:p>
            <a:pPr algn="l"/>
            <a:endParaRPr lang="en-US" dirty="0">
              <a:solidFill>
                <a:srgbClr val="3A3838"/>
              </a:solidFill>
              <a:ea typeface="Calibri"/>
              <a:cs typeface="Calibri"/>
            </a:endParaRPr>
          </a:p>
        </p:txBody>
      </p:sp>
      <p:pic>
        <p:nvPicPr>
          <p:cNvPr id="13" name="Picture 12">
            <a:extLst>
              <a:ext uri="{FF2B5EF4-FFF2-40B4-BE49-F238E27FC236}">
                <a16:creationId xmlns:a16="http://schemas.microsoft.com/office/drawing/2014/main" id="{51D65124-3BB4-75FB-C4FF-1AAFFF7A257C}"/>
              </a:ext>
            </a:extLst>
          </p:cNvPr>
          <p:cNvPicPr>
            <a:picLocks noChangeAspect="1"/>
          </p:cNvPicPr>
          <p:nvPr/>
        </p:nvPicPr>
        <p:blipFill>
          <a:blip r:embed="rId5"/>
          <a:stretch>
            <a:fillRect/>
          </a:stretch>
        </p:blipFill>
        <p:spPr>
          <a:xfrm>
            <a:off x="1008529" y="4980665"/>
            <a:ext cx="4818530" cy="213612"/>
          </a:xfrm>
          <a:prstGeom prst="rect">
            <a:avLst/>
          </a:prstGeom>
        </p:spPr>
      </p:pic>
      <p:pic>
        <p:nvPicPr>
          <p:cNvPr id="14" name="Picture 13">
            <a:extLst>
              <a:ext uri="{FF2B5EF4-FFF2-40B4-BE49-F238E27FC236}">
                <a16:creationId xmlns:a16="http://schemas.microsoft.com/office/drawing/2014/main" id="{84C5CBF6-A0C9-4EE0-234A-4B895D0F36FF}"/>
              </a:ext>
            </a:extLst>
          </p:cNvPr>
          <p:cNvPicPr>
            <a:picLocks noChangeAspect="1"/>
          </p:cNvPicPr>
          <p:nvPr/>
        </p:nvPicPr>
        <p:blipFill>
          <a:blip r:embed="rId6"/>
          <a:stretch>
            <a:fillRect/>
          </a:stretch>
        </p:blipFill>
        <p:spPr>
          <a:xfrm>
            <a:off x="996682" y="5890583"/>
            <a:ext cx="4874560" cy="236806"/>
          </a:xfrm>
          <a:prstGeom prst="rect">
            <a:avLst/>
          </a:prstGeom>
        </p:spPr>
      </p:pic>
      <p:pic>
        <p:nvPicPr>
          <p:cNvPr id="15" name="Picture 14">
            <a:extLst>
              <a:ext uri="{FF2B5EF4-FFF2-40B4-BE49-F238E27FC236}">
                <a16:creationId xmlns:a16="http://schemas.microsoft.com/office/drawing/2014/main" id="{49D59269-0E61-A515-EB2D-6CEA4CF81C9C}"/>
              </a:ext>
            </a:extLst>
          </p:cNvPr>
          <p:cNvPicPr>
            <a:picLocks noChangeAspect="1"/>
          </p:cNvPicPr>
          <p:nvPr/>
        </p:nvPicPr>
        <p:blipFill>
          <a:blip r:embed="rId7"/>
          <a:stretch>
            <a:fillRect/>
          </a:stretch>
        </p:blipFill>
        <p:spPr>
          <a:xfrm>
            <a:off x="1030300" y="5440747"/>
            <a:ext cx="4818530" cy="239339"/>
          </a:xfrm>
          <a:prstGeom prst="rect">
            <a:avLst/>
          </a:prstGeom>
        </p:spPr>
      </p:pic>
      <p:pic>
        <p:nvPicPr>
          <p:cNvPr id="16" name="Picture 15">
            <a:extLst>
              <a:ext uri="{FF2B5EF4-FFF2-40B4-BE49-F238E27FC236}">
                <a16:creationId xmlns:a16="http://schemas.microsoft.com/office/drawing/2014/main" id="{6700E1CC-EA42-CC53-2D44-76C8A4CC72A8}"/>
              </a:ext>
            </a:extLst>
          </p:cNvPr>
          <p:cNvPicPr>
            <a:picLocks noChangeAspect="1"/>
          </p:cNvPicPr>
          <p:nvPr/>
        </p:nvPicPr>
        <p:blipFill>
          <a:blip r:embed="rId8"/>
          <a:stretch>
            <a:fillRect/>
          </a:stretch>
        </p:blipFill>
        <p:spPr>
          <a:xfrm>
            <a:off x="997324" y="5204783"/>
            <a:ext cx="4829735" cy="248855"/>
          </a:xfrm>
          <a:prstGeom prst="rect">
            <a:avLst/>
          </a:prstGeom>
        </p:spPr>
      </p:pic>
      <p:pic>
        <p:nvPicPr>
          <p:cNvPr id="18" name="Picture 17">
            <a:extLst>
              <a:ext uri="{FF2B5EF4-FFF2-40B4-BE49-F238E27FC236}">
                <a16:creationId xmlns:a16="http://schemas.microsoft.com/office/drawing/2014/main" id="{FCDCE449-4286-B969-92A8-B1A44981C73F}"/>
              </a:ext>
            </a:extLst>
          </p:cNvPr>
          <p:cNvPicPr>
            <a:picLocks noChangeAspect="1"/>
          </p:cNvPicPr>
          <p:nvPr/>
        </p:nvPicPr>
        <p:blipFill>
          <a:blip r:embed="rId9"/>
          <a:stretch>
            <a:fillRect/>
          </a:stretch>
        </p:blipFill>
        <p:spPr>
          <a:xfrm>
            <a:off x="970429" y="5665505"/>
            <a:ext cx="4949160" cy="246565"/>
          </a:xfrm>
          <a:prstGeom prst="rect">
            <a:avLst/>
          </a:prstGeom>
        </p:spPr>
      </p:pic>
      <p:sp>
        <p:nvSpPr>
          <p:cNvPr id="19" name="TextBox 18">
            <a:extLst>
              <a:ext uri="{FF2B5EF4-FFF2-40B4-BE49-F238E27FC236}">
                <a16:creationId xmlns:a16="http://schemas.microsoft.com/office/drawing/2014/main" id="{21F90CB6-8A29-C325-F62B-EB5B6AC089FD}"/>
              </a:ext>
            </a:extLst>
          </p:cNvPr>
          <p:cNvSpPr txBox="1"/>
          <p:nvPr/>
        </p:nvSpPr>
        <p:spPr>
          <a:xfrm>
            <a:off x="1042147" y="4695264"/>
            <a:ext cx="461682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Narrow"/>
                <a:ea typeface="Calibri"/>
                <a:cs typeface="Calibri"/>
              </a:rPr>
              <a:t>TEAEs (≥ 10%)</a:t>
            </a:r>
          </a:p>
        </p:txBody>
      </p:sp>
      <p:sp>
        <p:nvSpPr>
          <p:cNvPr id="20" name="Rectangle 19">
            <a:extLst>
              <a:ext uri="{FF2B5EF4-FFF2-40B4-BE49-F238E27FC236}">
                <a16:creationId xmlns:a16="http://schemas.microsoft.com/office/drawing/2014/main" id="{F50F1FA2-3159-996E-9649-8E8E03242606}"/>
              </a:ext>
            </a:extLst>
          </p:cNvPr>
          <p:cNvSpPr/>
          <p:nvPr/>
        </p:nvSpPr>
        <p:spPr>
          <a:xfrm>
            <a:off x="1008529" y="2554941"/>
            <a:ext cx="1568823" cy="20170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1BE72E9-45CF-4D4D-9BE1-8D0B50BCFBA0}"/>
              </a:ext>
            </a:extLst>
          </p:cNvPr>
          <p:cNvSpPr txBox="1"/>
          <p:nvPr/>
        </p:nvSpPr>
        <p:spPr>
          <a:xfrm>
            <a:off x="264367" y="1897225"/>
            <a:ext cx="4354285"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000" dirty="0">
              <a:ea typeface="+mn-lt"/>
              <a:cs typeface="+mn-lt"/>
            </a:endParaRPr>
          </a:p>
          <a:p>
            <a:r>
              <a:rPr lang="en-US" sz="1000" dirty="0">
                <a:ea typeface="+mn-lt"/>
                <a:cs typeface="+mn-lt"/>
              </a:rPr>
              <a:t>Grade 1 mild</a:t>
            </a:r>
          </a:p>
          <a:p>
            <a:r>
              <a:rPr lang="en-US" sz="1000" dirty="0">
                <a:ea typeface="+mn-lt"/>
                <a:cs typeface="+mn-lt"/>
              </a:rPr>
              <a:t>Grade 2 moderate</a:t>
            </a:r>
          </a:p>
          <a:p>
            <a:r>
              <a:rPr lang="en-US" sz="1000" dirty="0">
                <a:ea typeface="+mn-lt"/>
                <a:cs typeface="+mn-lt"/>
              </a:rPr>
              <a:t>Grade 3 severe</a:t>
            </a:r>
          </a:p>
          <a:p>
            <a:r>
              <a:rPr lang="en-US" sz="1000" dirty="0">
                <a:ea typeface="+mn-lt"/>
                <a:cs typeface="+mn-lt"/>
              </a:rPr>
              <a:t>Grade 4 potentially life-threatening</a:t>
            </a:r>
            <a:endParaRPr lang="en-US" sz="1000" dirty="0">
              <a:cs typeface="Calibri"/>
            </a:endParaRPr>
          </a:p>
        </p:txBody>
      </p:sp>
    </p:spTree>
    <p:extLst>
      <p:ext uri="{BB962C8B-B14F-4D97-AF65-F5344CB8AC3E}">
        <p14:creationId xmlns:p14="http://schemas.microsoft.com/office/powerpoint/2010/main" val="2420748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283AB01B-CB2E-C8F2-5F20-2718D55373C3}"/>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3" name="TextBox 2">
            <a:extLst>
              <a:ext uri="{FF2B5EF4-FFF2-40B4-BE49-F238E27FC236}">
                <a16:creationId xmlns:a16="http://schemas.microsoft.com/office/drawing/2014/main" id="{87CD5E83-659F-7EA2-553D-79F32683D631}"/>
              </a:ext>
            </a:extLst>
          </p:cNvPr>
          <p:cNvSpPr txBox="1"/>
          <p:nvPr/>
        </p:nvSpPr>
        <p:spPr>
          <a:xfrm>
            <a:off x="337989" y="2033505"/>
            <a:ext cx="10097959"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dirty="0">
                <a:solidFill>
                  <a:srgbClr val="404040"/>
                </a:solidFill>
                <a:ea typeface="+mn-lt"/>
                <a:cs typeface="+mn-lt"/>
              </a:rPr>
              <a:t>Dolutegravir + 2NRTIs is safe and effective first-line treatment, by promoting a CD4 cell recovery comparable to other antiretroviral regimens already tested in HIV-2 infection</a:t>
            </a:r>
            <a:endParaRPr lang="en-US" dirty="0">
              <a:solidFill>
                <a:srgbClr val="404040"/>
              </a:solidFill>
              <a:cs typeface="Calibri" panose="020F0502020204030204"/>
            </a:endParaRPr>
          </a:p>
          <a:p>
            <a:pPr marL="342900" indent="-342900">
              <a:buFont typeface="Arial"/>
              <a:buChar char="•"/>
            </a:pPr>
            <a:endParaRPr lang="en-US" dirty="0">
              <a:solidFill>
                <a:srgbClr val="404040"/>
              </a:solidFill>
              <a:ea typeface="+mn-lt"/>
              <a:cs typeface="+mn-lt"/>
            </a:endParaRPr>
          </a:p>
          <a:p>
            <a:pPr marL="342900" indent="-342900">
              <a:buFont typeface="Arial"/>
              <a:buChar char="•"/>
            </a:pPr>
            <a:r>
              <a:rPr lang="en-US" dirty="0">
                <a:solidFill>
                  <a:srgbClr val="404040"/>
                </a:solidFill>
                <a:ea typeface="+mn-lt"/>
                <a:cs typeface="+mn-lt"/>
              </a:rPr>
              <a:t>No virological failures suggesting a higher potency of DTG in HIV-2,  as observed in HIV-1</a:t>
            </a:r>
          </a:p>
          <a:p>
            <a:pPr marL="342900" indent="-342900">
              <a:buFont typeface="Arial"/>
              <a:buChar char="•"/>
            </a:pPr>
            <a:endParaRPr lang="en-US" dirty="0">
              <a:solidFill>
                <a:srgbClr val="404040"/>
              </a:solidFill>
              <a:ea typeface="+mn-lt"/>
              <a:cs typeface="+mn-lt"/>
            </a:endParaRPr>
          </a:p>
          <a:p>
            <a:pPr marL="342900" indent="-342900">
              <a:buFont typeface="Arial"/>
              <a:buChar char="•"/>
            </a:pPr>
            <a:r>
              <a:rPr lang="en-US" dirty="0">
                <a:solidFill>
                  <a:srgbClr val="404040"/>
                </a:solidFill>
                <a:ea typeface="+mn-lt"/>
                <a:cs typeface="+mn-lt"/>
              </a:rPr>
              <a:t>From a global public health perspective, this study further supports the use of Tenofovir disoproxil/Lamivudine/Dolutegravir (TLD) in low- to middle-income countries with high prevalence of HIV-2, namely, West African countries</a:t>
            </a:r>
            <a:endParaRPr lang="en-US">
              <a:solidFill>
                <a:srgbClr val="404040"/>
              </a:solidFill>
              <a:cs typeface="Calibri"/>
            </a:endParaRPr>
          </a:p>
          <a:p>
            <a:pPr marL="285750" indent="-285750" algn="l">
              <a:buFont typeface="Arial"/>
              <a:buChar char="•"/>
            </a:pPr>
            <a:endParaRPr lang="en-US" dirty="0">
              <a:ea typeface="Calibri"/>
              <a:cs typeface="Calibri"/>
            </a:endParaRPr>
          </a:p>
        </p:txBody>
      </p:sp>
      <p:sp>
        <p:nvSpPr>
          <p:cNvPr id="4" name="Title 6">
            <a:extLst>
              <a:ext uri="{FF2B5EF4-FFF2-40B4-BE49-F238E27FC236}">
                <a16:creationId xmlns:a16="http://schemas.microsoft.com/office/drawing/2014/main" id="{9FFD2A51-133D-B1D6-5A1E-A1E5A2E30679}"/>
              </a:ext>
            </a:extLst>
          </p:cNvPr>
          <p:cNvSpPr txBox="1">
            <a:spLocks/>
          </p:cNvSpPr>
          <p:nvPr/>
        </p:nvSpPr>
        <p:spPr>
          <a:xfrm>
            <a:off x="262475" y="1387578"/>
            <a:ext cx="10254608" cy="525973"/>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CONCLUSIONS</a:t>
            </a:r>
          </a:p>
        </p:txBody>
      </p:sp>
    </p:spTree>
    <p:extLst>
      <p:ext uri="{BB962C8B-B14F-4D97-AF65-F5344CB8AC3E}">
        <p14:creationId xmlns:p14="http://schemas.microsoft.com/office/powerpoint/2010/main" val="21145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59A76F8-6213-35EE-6778-1D9F7F063F9B}"/>
              </a:ext>
            </a:extLst>
          </p:cNvPr>
          <p:cNvPicPr>
            <a:picLocks noChangeAspect="1"/>
          </p:cNvPicPr>
          <p:nvPr/>
        </p:nvPicPr>
        <p:blipFill>
          <a:blip r:embed="rId2"/>
          <a:stretch>
            <a:fillRect/>
          </a:stretch>
        </p:blipFill>
        <p:spPr>
          <a:xfrm>
            <a:off x="799732" y="1711396"/>
            <a:ext cx="6512880" cy="2742204"/>
          </a:xfrm>
          <a:prstGeom prst="rect">
            <a:avLst/>
          </a:prstGeom>
        </p:spPr>
      </p:pic>
      <p:pic>
        <p:nvPicPr>
          <p:cNvPr id="6" name="Picture 5">
            <a:extLst>
              <a:ext uri="{FF2B5EF4-FFF2-40B4-BE49-F238E27FC236}">
                <a16:creationId xmlns:a16="http://schemas.microsoft.com/office/drawing/2014/main" id="{B4EE4781-0F1A-5A18-F2F1-7CB12722CB8A}"/>
              </a:ext>
            </a:extLst>
          </p:cNvPr>
          <p:cNvPicPr>
            <a:picLocks noChangeAspect="1"/>
          </p:cNvPicPr>
          <p:nvPr/>
        </p:nvPicPr>
        <p:blipFill>
          <a:blip r:embed="rId3"/>
          <a:stretch>
            <a:fillRect/>
          </a:stretch>
        </p:blipFill>
        <p:spPr>
          <a:xfrm>
            <a:off x="8810842" y="1709316"/>
            <a:ext cx="1939428" cy="2414416"/>
          </a:xfrm>
          <a:prstGeom prst="rect">
            <a:avLst/>
          </a:prstGeom>
        </p:spPr>
      </p:pic>
      <p:sp>
        <p:nvSpPr>
          <p:cNvPr id="10" name="Title 6">
            <a:extLst>
              <a:ext uri="{FF2B5EF4-FFF2-40B4-BE49-F238E27FC236}">
                <a16:creationId xmlns:a16="http://schemas.microsoft.com/office/drawing/2014/main" id="{FBAD4150-E682-C3CD-94F0-A44F7732173F}"/>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4" name="TextBox 3">
            <a:extLst>
              <a:ext uri="{FF2B5EF4-FFF2-40B4-BE49-F238E27FC236}">
                <a16:creationId xmlns:a16="http://schemas.microsoft.com/office/drawing/2014/main" id="{671BBE81-F873-E9A0-FFB8-38FA4C09DFA5}"/>
              </a:ext>
            </a:extLst>
          </p:cNvPr>
          <p:cNvSpPr txBox="1"/>
          <p:nvPr/>
        </p:nvSpPr>
        <p:spPr>
          <a:xfrm>
            <a:off x="803850" y="5911070"/>
            <a:ext cx="1149426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rgbClr val="3A3838"/>
                </a:solidFill>
                <a:latin typeface="Arial"/>
                <a:cs typeface="Arial"/>
              </a:rPr>
              <a:t>Clinical Infectious Diseases</a:t>
            </a:r>
            <a:r>
              <a:rPr lang="en-US" sz="1400" b="1" baseline="30000" dirty="0">
                <a:solidFill>
                  <a:srgbClr val="3A3838"/>
                </a:solidFill>
                <a:latin typeface="Arial"/>
                <a:cs typeface="Arial"/>
              </a:rPr>
              <a:t>®</a:t>
            </a:r>
            <a:r>
              <a:rPr lang="en-US" sz="1400" b="1" dirty="0">
                <a:solidFill>
                  <a:srgbClr val="3A3838"/>
                </a:solidFill>
                <a:latin typeface="Arial"/>
                <a:cs typeface="Arial"/>
              </a:rPr>
              <a:t> 2023;77(5):749–51</a:t>
            </a:r>
            <a:br>
              <a:rPr lang="en-US" sz="1400" b="1" dirty="0">
                <a:latin typeface="Arial"/>
                <a:cs typeface="Arial"/>
              </a:rPr>
            </a:br>
            <a:endParaRPr lang="en-US" sz="1400">
              <a:solidFill>
                <a:srgbClr val="3A3838"/>
              </a:solidFill>
              <a:latin typeface="Arial"/>
              <a:cs typeface="Arial"/>
            </a:endParaRPr>
          </a:p>
        </p:txBody>
      </p:sp>
      <p:sp>
        <p:nvSpPr>
          <p:cNvPr id="5" name="TextBox 4">
            <a:extLst>
              <a:ext uri="{FF2B5EF4-FFF2-40B4-BE49-F238E27FC236}">
                <a16:creationId xmlns:a16="http://schemas.microsoft.com/office/drawing/2014/main" id="{EEADB7CB-153E-05DB-2925-D0F0B6C9CF21}"/>
              </a:ext>
            </a:extLst>
          </p:cNvPr>
          <p:cNvSpPr txBox="1"/>
          <p:nvPr/>
        </p:nvSpPr>
        <p:spPr>
          <a:xfrm>
            <a:off x="800877" y="4673081"/>
            <a:ext cx="1001485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solidFill>
                  <a:srgbClr val="2A2A2A"/>
                </a:solidFill>
                <a:ea typeface="+mn-lt"/>
                <a:cs typeface="+mn-lt"/>
              </a:rPr>
              <a:t>"Overall, the trial by Pacheco and colleagues is an important step in providing further evidence that dolutegravir-based ART is safe and effective as initial treatment in PWHIV-2, and they should be commended on their efforts. "</a:t>
            </a:r>
            <a:endParaRPr lang="en-US" i="1" dirty="0"/>
          </a:p>
        </p:txBody>
      </p:sp>
    </p:spTree>
    <p:extLst>
      <p:ext uri="{BB962C8B-B14F-4D97-AF65-F5344CB8AC3E}">
        <p14:creationId xmlns:p14="http://schemas.microsoft.com/office/powerpoint/2010/main" val="1919355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284D0B-179B-36FD-46FB-65C5CF873871}"/>
              </a:ext>
            </a:extLst>
          </p:cNvPr>
          <p:cNvPicPr>
            <a:picLocks noChangeAspect="1"/>
          </p:cNvPicPr>
          <p:nvPr/>
        </p:nvPicPr>
        <p:blipFill>
          <a:blip r:embed="rId2"/>
          <a:stretch>
            <a:fillRect/>
          </a:stretch>
        </p:blipFill>
        <p:spPr>
          <a:xfrm>
            <a:off x="516475" y="2310238"/>
            <a:ext cx="7502769" cy="3579201"/>
          </a:xfrm>
          <a:prstGeom prst="rect">
            <a:avLst/>
          </a:prstGeom>
        </p:spPr>
      </p:pic>
      <p:pic>
        <p:nvPicPr>
          <p:cNvPr id="6" name="Picture 5">
            <a:extLst>
              <a:ext uri="{FF2B5EF4-FFF2-40B4-BE49-F238E27FC236}">
                <a16:creationId xmlns:a16="http://schemas.microsoft.com/office/drawing/2014/main" id="{7FDE6402-D3E4-C485-587B-846D6D01DCA6}"/>
              </a:ext>
            </a:extLst>
          </p:cNvPr>
          <p:cNvPicPr>
            <a:picLocks noChangeAspect="1"/>
          </p:cNvPicPr>
          <p:nvPr/>
        </p:nvPicPr>
        <p:blipFill>
          <a:blip r:embed="rId3"/>
          <a:stretch>
            <a:fillRect/>
          </a:stretch>
        </p:blipFill>
        <p:spPr>
          <a:xfrm>
            <a:off x="8868254" y="2981674"/>
            <a:ext cx="1985332" cy="2451139"/>
          </a:xfrm>
          <a:prstGeom prst="rect">
            <a:avLst/>
          </a:prstGeom>
        </p:spPr>
      </p:pic>
      <p:sp>
        <p:nvSpPr>
          <p:cNvPr id="8" name="Title 6">
            <a:extLst>
              <a:ext uri="{FF2B5EF4-FFF2-40B4-BE49-F238E27FC236}">
                <a16:creationId xmlns:a16="http://schemas.microsoft.com/office/drawing/2014/main" id="{530A1E96-56EE-C0AE-EBB8-6AA0FFAEE297}"/>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Tree>
    <p:extLst>
      <p:ext uri="{BB962C8B-B14F-4D97-AF65-F5344CB8AC3E}">
        <p14:creationId xmlns:p14="http://schemas.microsoft.com/office/powerpoint/2010/main" val="1131535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a:extLst>
              <a:ext uri="{FF2B5EF4-FFF2-40B4-BE49-F238E27FC236}">
                <a16:creationId xmlns:a16="http://schemas.microsoft.com/office/drawing/2014/main" id="{4A1F2C51-67B7-F0FA-58B9-ED8837833ED6}"/>
              </a:ext>
            </a:extLst>
          </p:cNvPr>
          <p:cNvSpPr txBox="1">
            <a:spLocks/>
          </p:cNvSpPr>
          <p:nvPr/>
        </p:nvSpPr>
        <p:spPr>
          <a:xfrm>
            <a:off x="262475" y="1387578"/>
            <a:ext cx="10254608" cy="525973"/>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HIV-2 RESEARCH PLANS </a:t>
            </a:r>
          </a:p>
        </p:txBody>
      </p:sp>
      <p:pic>
        <p:nvPicPr>
          <p:cNvPr id="6" name="Picture 5">
            <a:extLst>
              <a:ext uri="{FF2B5EF4-FFF2-40B4-BE49-F238E27FC236}">
                <a16:creationId xmlns:a16="http://schemas.microsoft.com/office/drawing/2014/main" id="{91243586-1C4F-DA86-6C7F-1620B68AD00C}"/>
              </a:ext>
            </a:extLst>
          </p:cNvPr>
          <p:cNvPicPr>
            <a:picLocks noChangeAspect="1"/>
          </p:cNvPicPr>
          <p:nvPr/>
        </p:nvPicPr>
        <p:blipFill>
          <a:blip r:embed="rId2"/>
          <a:stretch>
            <a:fillRect/>
          </a:stretch>
        </p:blipFill>
        <p:spPr>
          <a:xfrm>
            <a:off x="5637900" y="2157801"/>
            <a:ext cx="5487074" cy="3531172"/>
          </a:xfrm>
          <a:prstGeom prst="rect">
            <a:avLst/>
          </a:prstGeom>
        </p:spPr>
      </p:pic>
      <p:sp>
        <p:nvSpPr>
          <p:cNvPr id="7" name="TextBox 6">
            <a:extLst>
              <a:ext uri="{FF2B5EF4-FFF2-40B4-BE49-F238E27FC236}">
                <a16:creationId xmlns:a16="http://schemas.microsoft.com/office/drawing/2014/main" id="{44F15A0A-B28F-F2B8-6AB4-73D09A260E30}"/>
              </a:ext>
            </a:extLst>
          </p:cNvPr>
          <p:cNvSpPr txBox="1"/>
          <p:nvPr/>
        </p:nvSpPr>
        <p:spPr>
          <a:xfrm>
            <a:off x="260856" y="2158705"/>
            <a:ext cx="4595795"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ea typeface="+mn-lt"/>
                <a:cs typeface="+mn-lt"/>
              </a:rPr>
              <a:t>Database solution for an HIV-2 cohort study</a:t>
            </a:r>
          </a:p>
          <a:p>
            <a:pPr marL="285750" indent="-285750">
              <a:buFont typeface="Arial"/>
              <a:buChar char="•"/>
            </a:pPr>
            <a:endParaRPr lang="en-US" dirty="0">
              <a:cs typeface="Calibri" panose="020F0502020204030204"/>
            </a:endParaRPr>
          </a:p>
          <a:p>
            <a:pPr marL="285750" indent="-285750">
              <a:buFont typeface="Arial"/>
              <a:buChar char="•"/>
            </a:pPr>
            <a:r>
              <a:rPr lang="en-US" dirty="0">
                <a:cs typeface="Calibri" panose="020F0502020204030204"/>
              </a:rPr>
              <a:t>Publication "Real-world experience of TAF/FTC/BIC in people with HIV-2" presented at European AIDS Clinical Society Conference, Oct 2023, Warsaw</a:t>
            </a:r>
          </a:p>
          <a:p>
            <a:pPr marL="285750" indent="-285750">
              <a:buFont typeface="Arial"/>
              <a:buChar char="•"/>
            </a:pPr>
            <a:endParaRPr lang="en-US" dirty="0">
              <a:cs typeface="Calibri" panose="020F0502020204030204"/>
            </a:endParaRPr>
          </a:p>
          <a:p>
            <a:pPr marL="285750" indent="-285750">
              <a:buFont typeface="Arial"/>
              <a:buChar char="•"/>
            </a:pPr>
            <a:r>
              <a:rPr lang="en-US" dirty="0">
                <a:cs typeface="Calibri" panose="020F0502020204030204"/>
              </a:rPr>
              <a:t>HIV-2 salvage therapy with </a:t>
            </a:r>
            <a:r>
              <a:rPr lang="en-US" dirty="0" err="1">
                <a:cs typeface="Calibri" panose="020F0502020204030204"/>
              </a:rPr>
              <a:t>Lenacapavir</a:t>
            </a:r>
            <a:r>
              <a:rPr lang="en-US" dirty="0">
                <a:cs typeface="Calibri" panose="020F0502020204030204"/>
              </a:rPr>
              <a:t> (</a:t>
            </a:r>
            <a:r>
              <a:rPr lang="en-US" dirty="0">
                <a:ea typeface="+mn-lt"/>
                <a:cs typeface="+mn-lt"/>
              </a:rPr>
              <a:t>injectable, capsid inhibitor, EMA approved 2022)</a:t>
            </a:r>
            <a:endParaRPr lang="en-US"/>
          </a:p>
          <a:p>
            <a:pPr marL="285750" indent="-285750">
              <a:buFont typeface="Arial"/>
              <a:buChar char="•"/>
            </a:pPr>
            <a:endParaRPr lang="en-US" dirty="0">
              <a:cs typeface="Calibri" panose="020F0502020204030204"/>
            </a:endParaRPr>
          </a:p>
          <a:p>
            <a:pPr marL="285750" indent="-285750">
              <a:buFont typeface="Arial"/>
              <a:buChar char="•"/>
            </a:pPr>
            <a:endParaRPr lang="en-US" dirty="0">
              <a:cs typeface="Calibri" panose="020F0502020204030204"/>
            </a:endParaRPr>
          </a:p>
        </p:txBody>
      </p:sp>
    </p:spTree>
    <p:extLst>
      <p:ext uri="{BB962C8B-B14F-4D97-AF65-F5344CB8AC3E}">
        <p14:creationId xmlns:p14="http://schemas.microsoft.com/office/powerpoint/2010/main" val="737755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9A31E-8CFC-E229-DD11-9B2535E07EF2}"/>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F8F1A0A-02F2-7E3C-259C-7EB1AA03995C}"/>
              </a:ext>
            </a:extLst>
          </p:cNvPr>
          <p:cNvPicPr>
            <a:picLocks noGrp="1" noChangeAspect="1"/>
          </p:cNvPicPr>
          <p:nvPr>
            <p:ph idx="1"/>
          </p:nvPr>
        </p:nvPicPr>
        <p:blipFill>
          <a:blip r:embed="rId2"/>
          <a:stretch>
            <a:fillRect/>
          </a:stretch>
        </p:blipFill>
        <p:spPr>
          <a:xfrm>
            <a:off x="8686994" y="5808910"/>
            <a:ext cx="3370384" cy="808893"/>
          </a:xfrm>
        </p:spPr>
      </p:pic>
      <p:sp>
        <p:nvSpPr>
          <p:cNvPr id="7" name="Title 6">
            <a:extLst>
              <a:ext uri="{FF2B5EF4-FFF2-40B4-BE49-F238E27FC236}">
                <a16:creationId xmlns:a16="http://schemas.microsoft.com/office/drawing/2014/main" id="{043A43C7-B134-8D51-2B49-76883CB39209}"/>
              </a:ext>
            </a:extLst>
          </p:cNvPr>
          <p:cNvSpPr>
            <a:spLocks noGrp="1"/>
          </p:cNvSpPr>
          <p:nvPr>
            <p:ph type="title"/>
          </p:nvPr>
        </p:nvSpPr>
        <p:spPr>
          <a:xfrm>
            <a:off x="1342672" y="1714150"/>
            <a:ext cx="9627079" cy="864139"/>
          </a:xfrm>
        </p:spPr>
        <p:txBody>
          <a:bodyPr lIns="91440" tIns="45720" rIns="91440" bIns="45720" anchor="t"/>
          <a:lstStyle/>
          <a:p>
            <a:pPr algn="ctr"/>
            <a:r>
              <a:rPr lang="en-US" sz="3200" dirty="0">
                <a:solidFill>
                  <a:srgbClr val="358874"/>
                </a:solidFill>
                <a:latin typeface="Arial"/>
                <a:cs typeface="Arial"/>
              </a:rPr>
              <a:t>SAFETY AND EFFICACY OF DOLUTEGRAVIR BASED TRIPLE THERAPY IN HIV-2 INFECTION</a:t>
            </a:r>
            <a:endParaRPr lang="en-US" sz="3200">
              <a:solidFill>
                <a:srgbClr val="358874"/>
              </a:solidFill>
              <a:ea typeface="Calibri Light"/>
              <a:cs typeface="Calibri Light" panose="020F0302020204030204"/>
            </a:endParaRPr>
          </a:p>
        </p:txBody>
      </p:sp>
      <p:sp>
        <p:nvSpPr>
          <p:cNvPr id="9" name="Title 6">
            <a:extLst>
              <a:ext uri="{FF2B5EF4-FFF2-40B4-BE49-F238E27FC236}">
                <a16:creationId xmlns:a16="http://schemas.microsoft.com/office/drawing/2014/main" id="{EE69C217-DCC6-EF5A-4B2B-CA33E994367E}"/>
              </a:ext>
            </a:extLst>
          </p:cNvPr>
          <p:cNvSpPr txBox="1">
            <a:spLocks/>
          </p:cNvSpPr>
          <p:nvPr/>
        </p:nvSpPr>
        <p:spPr>
          <a:xfrm>
            <a:off x="1284057" y="2794347"/>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pPr algn="ctr"/>
            <a:r>
              <a:rPr lang="en-US" sz="2000" b="0" dirty="0">
                <a:solidFill>
                  <a:srgbClr val="358874"/>
                </a:solidFill>
                <a:latin typeface="Arial"/>
                <a:cs typeface="Arial"/>
              </a:rPr>
              <a:t>RESULTS FROM A 48-WEEK PHASE 2 STUDY</a:t>
            </a:r>
            <a:endParaRPr lang="en-US" b="0" dirty="0">
              <a:solidFill>
                <a:srgbClr val="358874"/>
              </a:solidFill>
              <a:ea typeface="Calibri Light" panose="020F0302020204030204"/>
              <a:cs typeface="Calibri Light" panose="020F0302020204030204"/>
            </a:endParaRPr>
          </a:p>
        </p:txBody>
      </p:sp>
      <p:sp>
        <p:nvSpPr>
          <p:cNvPr id="10" name="Title 6">
            <a:extLst>
              <a:ext uri="{FF2B5EF4-FFF2-40B4-BE49-F238E27FC236}">
                <a16:creationId xmlns:a16="http://schemas.microsoft.com/office/drawing/2014/main" id="{543E24D3-1EFF-3306-8B80-B8A17596FD58}"/>
              </a:ext>
            </a:extLst>
          </p:cNvPr>
          <p:cNvSpPr txBox="1">
            <a:spLocks/>
          </p:cNvSpPr>
          <p:nvPr/>
        </p:nvSpPr>
        <p:spPr>
          <a:xfrm>
            <a:off x="1281054" y="4285431"/>
            <a:ext cx="9627079" cy="600370"/>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pPr algn="ctr"/>
            <a:r>
              <a:rPr lang="en-US" sz="4000" dirty="0">
                <a:solidFill>
                  <a:srgbClr val="217566"/>
                </a:solidFill>
                <a:latin typeface="Arial"/>
                <a:cs typeface="Arial"/>
              </a:rPr>
              <a:t>PRÉMIO CIENTÍFICO</a:t>
            </a:r>
            <a:endParaRPr lang="en-US" sz="7200">
              <a:solidFill>
                <a:srgbClr val="217566"/>
              </a:solidFill>
              <a:latin typeface="Calibri Light" panose="020F0302020204030204"/>
              <a:ea typeface="Calibri Light" panose="020F0302020204030204"/>
              <a:cs typeface="Calibri Light" panose="020F0302020204030204"/>
            </a:endParaRPr>
          </a:p>
          <a:p>
            <a:pPr algn="ctr"/>
            <a:r>
              <a:rPr lang="en-US" sz="1400" b="0" dirty="0">
                <a:solidFill>
                  <a:srgbClr val="217566"/>
                </a:solidFill>
                <a:latin typeface="Arial"/>
                <a:cs typeface="Arial"/>
              </a:rPr>
              <a:t>HOSPITAL PROFESSOR DOUTOR </a:t>
            </a:r>
            <a:r>
              <a:rPr lang="en-US" sz="1400" b="0">
                <a:solidFill>
                  <a:srgbClr val="217566"/>
                </a:solidFill>
                <a:latin typeface="Arial"/>
                <a:cs typeface="Arial"/>
              </a:rPr>
              <a:t>FERNANDO FONSECA</a:t>
            </a:r>
            <a:endParaRPr lang="en-US" sz="7200" b="0" dirty="0">
              <a:solidFill>
                <a:srgbClr val="217566"/>
              </a:solidFill>
              <a:latin typeface="Calibri Light" panose="020F0302020204030204"/>
              <a:ea typeface="Calibri Light"/>
              <a:cs typeface="Calibri Light" panose="020F0302020204030204"/>
            </a:endParaRPr>
          </a:p>
          <a:p>
            <a:pPr algn="ctr"/>
            <a:endParaRPr lang="en-US" sz="1800" dirty="0">
              <a:solidFill>
                <a:srgbClr val="217566"/>
              </a:solidFill>
              <a:latin typeface="Arial"/>
              <a:cs typeface="Arial"/>
            </a:endParaRPr>
          </a:p>
          <a:p>
            <a:pPr algn="ctr"/>
            <a:r>
              <a:rPr lang="en-US" sz="1800" dirty="0" err="1">
                <a:solidFill>
                  <a:srgbClr val="217566"/>
                </a:solidFill>
                <a:latin typeface="Arial"/>
                <a:cs typeface="Arial"/>
              </a:rPr>
              <a:t>Edição</a:t>
            </a:r>
            <a:r>
              <a:rPr lang="en-US" sz="1800" dirty="0">
                <a:solidFill>
                  <a:srgbClr val="217566"/>
                </a:solidFill>
                <a:latin typeface="Arial"/>
                <a:cs typeface="Arial"/>
              </a:rPr>
              <a:t> 2023</a:t>
            </a:r>
            <a:endParaRPr lang="en-US" sz="7200">
              <a:solidFill>
                <a:srgbClr val="217566"/>
              </a:solidFill>
              <a:ea typeface="Calibri Light"/>
              <a:cs typeface="Calibri Light" panose="020F0302020204030204"/>
            </a:endParaRPr>
          </a:p>
        </p:txBody>
      </p:sp>
      <p:sp>
        <p:nvSpPr>
          <p:cNvPr id="11" name="TextBox 10">
            <a:extLst>
              <a:ext uri="{FF2B5EF4-FFF2-40B4-BE49-F238E27FC236}">
                <a16:creationId xmlns:a16="http://schemas.microsoft.com/office/drawing/2014/main" id="{8CFBD3F2-AF88-A30A-1B6E-81CB6EFA042A}"/>
              </a:ext>
            </a:extLst>
          </p:cNvPr>
          <p:cNvSpPr txBox="1"/>
          <p:nvPr/>
        </p:nvSpPr>
        <p:spPr>
          <a:xfrm>
            <a:off x="153864" y="5699703"/>
            <a:ext cx="631580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dirty="0">
              <a:solidFill>
                <a:srgbClr val="3F3F3F"/>
              </a:solidFill>
              <a:ea typeface="Calibri"/>
              <a:cs typeface="Calibri"/>
            </a:endParaRPr>
          </a:p>
          <a:p>
            <a:r>
              <a:rPr lang="en-US" sz="1200" b="1" dirty="0">
                <a:solidFill>
                  <a:srgbClr val="3F3F3F"/>
                </a:solidFill>
                <a:cs typeface="Calibri"/>
              </a:rPr>
              <a:t>Maria João Lopes</a:t>
            </a:r>
          </a:p>
          <a:p>
            <a:r>
              <a:rPr lang="en-US" sz="1200" dirty="0" err="1">
                <a:solidFill>
                  <a:srgbClr val="3F3F3F"/>
                </a:solidFill>
                <a:cs typeface="Calibri"/>
              </a:rPr>
              <a:t>Assistente</a:t>
            </a:r>
            <a:r>
              <a:rPr lang="en-US" sz="1200" dirty="0">
                <a:solidFill>
                  <a:srgbClr val="3F3F3F"/>
                </a:solidFill>
                <a:cs typeface="Calibri"/>
              </a:rPr>
              <a:t> </a:t>
            </a:r>
            <a:r>
              <a:rPr lang="en-US" sz="1200" dirty="0" err="1">
                <a:solidFill>
                  <a:srgbClr val="3F3F3F"/>
                </a:solidFill>
                <a:cs typeface="Calibri"/>
              </a:rPr>
              <a:t>Hospitalar</a:t>
            </a:r>
            <a:r>
              <a:rPr lang="en-US" sz="1200" dirty="0">
                <a:solidFill>
                  <a:srgbClr val="3F3F3F"/>
                </a:solidFill>
                <a:cs typeface="Calibri"/>
              </a:rPr>
              <a:t> de </a:t>
            </a:r>
            <a:r>
              <a:rPr lang="en-US" sz="1200" dirty="0" err="1">
                <a:solidFill>
                  <a:srgbClr val="3F3F3F"/>
                </a:solidFill>
                <a:cs typeface="Calibri"/>
              </a:rPr>
              <a:t>Doenças</a:t>
            </a:r>
            <a:r>
              <a:rPr lang="en-US" sz="1200" dirty="0">
                <a:solidFill>
                  <a:srgbClr val="3F3F3F"/>
                </a:solidFill>
                <a:cs typeface="Calibri"/>
              </a:rPr>
              <a:t> </a:t>
            </a:r>
            <a:r>
              <a:rPr lang="en-US" sz="1200" dirty="0" err="1">
                <a:solidFill>
                  <a:srgbClr val="3F3F3F"/>
                </a:solidFill>
                <a:cs typeface="Calibri"/>
              </a:rPr>
              <a:t>Infecciosas</a:t>
            </a:r>
            <a:r>
              <a:rPr lang="en-US" sz="1200" dirty="0">
                <a:solidFill>
                  <a:srgbClr val="3F3F3F"/>
                </a:solidFill>
                <a:cs typeface="Calibri"/>
              </a:rPr>
              <a:t> - Serviço de </a:t>
            </a:r>
            <a:r>
              <a:rPr lang="en-US" sz="1200" dirty="0" err="1">
                <a:solidFill>
                  <a:srgbClr val="3F3F3F"/>
                </a:solidFill>
                <a:cs typeface="Calibri"/>
              </a:rPr>
              <a:t>Infecciologia</a:t>
            </a:r>
            <a:endParaRPr lang="en-US" sz="1200" dirty="0">
              <a:solidFill>
                <a:srgbClr val="3F3F3F"/>
              </a:solidFill>
              <a:cs typeface="Calibri"/>
            </a:endParaRPr>
          </a:p>
          <a:p>
            <a:endParaRPr lang="en-US" sz="1200" dirty="0">
              <a:solidFill>
                <a:srgbClr val="3F3F3F"/>
              </a:solidFill>
              <a:cs typeface="Calibri"/>
            </a:endParaRPr>
          </a:p>
          <a:p>
            <a:r>
              <a:rPr lang="en-US" sz="1200" dirty="0">
                <a:solidFill>
                  <a:srgbClr val="3F3F3F"/>
                </a:solidFill>
                <a:cs typeface="Calibri"/>
              </a:rPr>
              <a:t>30 Janeiro 2024</a:t>
            </a:r>
          </a:p>
        </p:txBody>
      </p:sp>
      <p:sp>
        <p:nvSpPr>
          <p:cNvPr id="4" name="TextBox 3">
            <a:extLst>
              <a:ext uri="{FF2B5EF4-FFF2-40B4-BE49-F238E27FC236}">
                <a16:creationId xmlns:a16="http://schemas.microsoft.com/office/drawing/2014/main" id="{A354E0B3-1255-18AF-CE56-5DAB343EBEF6}"/>
              </a:ext>
            </a:extLst>
          </p:cNvPr>
          <p:cNvSpPr txBox="1"/>
          <p:nvPr/>
        </p:nvSpPr>
        <p:spPr>
          <a:xfrm>
            <a:off x="1122065" y="3282461"/>
            <a:ext cx="10366548"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b="1" dirty="0">
                <a:solidFill>
                  <a:schemeClr val="tx1">
                    <a:lumMod val="65000"/>
                    <a:lumOff val="35000"/>
                  </a:schemeClr>
                </a:solidFill>
                <a:ea typeface="+mn-lt"/>
                <a:cs typeface="+mn-lt"/>
              </a:rPr>
              <a:t>Patrícia Pacheco</a:t>
            </a:r>
            <a:r>
              <a:rPr lang="en-US" sz="1000" dirty="0">
                <a:solidFill>
                  <a:schemeClr val="tx1">
                    <a:lumMod val="65000"/>
                    <a:lumOff val="35000"/>
                  </a:schemeClr>
                </a:solidFill>
                <a:ea typeface="+mn-lt"/>
                <a:cs typeface="+mn-lt"/>
              </a:rPr>
              <a:t>, Nuno Marques, Paulo Rodrigues, Kamal </a:t>
            </a:r>
            <a:r>
              <a:rPr lang="en-US" sz="1000" dirty="0" err="1">
                <a:solidFill>
                  <a:schemeClr val="tx1">
                    <a:lumMod val="65000"/>
                    <a:lumOff val="35000"/>
                  </a:schemeClr>
                </a:solidFill>
                <a:ea typeface="+mn-lt"/>
                <a:cs typeface="+mn-lt"/>
              </a:rPr>
              <a:t>Mansinho</a:t>
            </a:r>
            <a:r>
              <a:rPr lang="en-US" sz="1000" dirty="0">
                <a:solidFill>
                  <a:schemeClr val="tx1">
                    <a:lumMod val="65000"/>
                    <a:lumOff val="35000"/>
                  </a:schemeClr>
                </a:solidFill>
                <a:ea typeface="+mn-lt"/>
                <a:cs typeface="+mn-lt"/>
              </a:rPr>
              <a:t>, Fernando Maltez, Nuno Janeiro, Cláudia Franco, </a:t>
            </a:r>
            <a:r>
              <a:rPr lang="en-US" sz="1000" b="1" dirty="0">
                <a:solidFill>
                  <a:schemeClr val="tx1">
                    <a:lumMod val="65000"/>
                    <a:lumOff val="35000"/>
                  </a:schemeClr>
                </a:solidFill>
                <a:ea typeface="+mn-lt"/>
                <a:cs typeface="+mn-lt"/>
              </a:rPr>
              <a:t>Diva Trigo</a:t>
            </a:r>
            <a:r>
              <a:rPr lang="en-US" sz="1000" dirty="0">
                <a:solidFill>
                  <a:schemeClr val="tx1">
                    <a:lumMod val="65000"/>
                    <a:lumOff val="35000"/>
                  </a:schemeClr>
                </a:solidFill>
                <a:ea typeface="+mn-lt"/>
                <a:cs typeface="+mn-lt"/>
              </a:rPr>
              <a:t>, </a:t>
            </a:r>
            <a:r>
              <a:rPr lang="en-US" sz="1000" b="1" dirty="0">
                <a:solidFill>
                  <a:schemeClr val="tx1">
                    <a:lumMod val="65000"/>
                    <a:lumOff val="35000"/>
                  </a:schemeClr>
                </a:solidFill>
                <a:ea typeface="+mn-lt"/>
                <a:cs typeface="+mn-lt"/>
              </a:rPr>
              <a:t>Joana Batista</a:t>
            </a:r>
            <a:r>
              <a:rPr lang="en-US" sz="1000" dirty="0">
                <a:solidFill>
                  <a:schemeClr val="tx1">
                    <a:lumMod val="65000"/>
                    <a:lumOff val="35000"/>
                  </a:schemeClr>
                </a:solidFill>
                <a:ea typeface="+mn-lt"/>
                <a:cs typeface="+mn-lt"/>
              </a:rPr>
              <a:t>, Luís Duque, </a:t>
            </a:r>
          </a:p>
          <a:p>
            <a:pPr algn="ctr"/>
            <a:r>
              <a:rPr lang="en-US" sz="1000" b="1" dirty="0">
                <a:solidFill>
                  <a:schemeClr val="tx1">
                    <a:lumMod val="65000"/>
                    <a:lumOff val="35000"/>
                  </a:schemeClr>
                </a:solidFill>
                <a:ea typeface="+mn-lt"/>
                <a:cs typeface="+mn-lt"/>
              </a:rPr>
              <a:t>Maria João Lopes</a:t>
            </a:r>
            <a:r>
              <a:rPr lang="en-US" sz="1000" dirty="0">
                <a:solidFill>
                  <a:schemeClr val="tx1">
                    <a:lumMod val="65000"/>
                    <a:lumOff val="35000"/>
                  </a:schemeClr>
                </a:solidFill>
                <a:ea typeface="+mn-lt"/>
                <a:cs typeface="+mn-lt"/>
              </a:rPr>
              <a:t>, Maria João Aleixo, Ana Rita Silva, Raquel Tavares, João Alves, Susana Peres, Diana Póvoas, Sara Lino, Perpétua Gomes, Vânia Araújo, Cristina Lopes</a:t>
            </a:r>
            <a:endParaRPr lang="en-US" sz="1000" dirty="0">
              <a:solidFill>
                <a:schemeClr val="tx1">
                  <a:lumMod val="65000"/>
                  <a:lumOff val="35000"/>
                </a:schemeClr>
              </a:solidFill>
              <a:ea typeface="Calibri" panose="020F0502020204030204"/>
              <a:cs typeface="Calibri" panose="020F0502020204030204"/>
            </a:endParaRPr>
          </a:p>
        </p:txBody>
      </p:sp>
    </p:spTree>
    <p:extLst>
      <p:ext uri="{BB962C8B-B14F-4D97-AF65-F5344CB8AC3E}">
        <p14:creationId xmlns:p14="http://schemas.microsoft.com/office/powerpoint/2010/main" val="1516467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0D84536-AB44-4FE5-9116-1BA254DC8BEB}"/>
              </a:ext>
            </a:extLst>
          </p:cNvPr>
          <p:cNvPicPr>
            <a:picLocks noChangeAspect="1"/>
          </p:cNvPicPr>
          <p:nvPr/>
        </p:nvPicPr>
        <p:blipFill>
          <a:blip r:embed="rId2"/>
          <a:stretch>
            <a:fillRect/>
          </a:stretch>
        </p:blipFill>
        <p:spPr>
          <a:xfrm>
            <a:off x="532482" y="1956196"/>
            <a:ext cx="7109585" cy="3490101"/>
          </a:xfrm>
          <a:prstGeom prst="rect">
            <a:avLst/>
          </a:prstGeom>
        </p:spPr>
      </p:pic>
      <p:sp>
        <p:nvSpPr>
          <p:cNvPr id="6" name="TextBox 5">
            <a:extLst>
              <a:ext uri="{FF2B5EF4-FFF2-40B4-BE49-F238E27FC236}">
                <a16:creationId xmlns:a16="http://schemas.microsoft.com/office/drawing/2014/main" id="{B8028FA0-465B-4E2F-A09D-6542958F20B2}"/>
              </a:ext>
            </a:extLst>
          </p:cNvPr>
          <p:cNvSpPr txBox="1"/>
          <p:nvPr/>
        </p:nvSpPr>
        <p:spPr>
          <a:xfrm>
            <a:off x="345095" y="5833315"/>
            <a:ext cx="1149426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rgbClr val="3A3838"/>
                </a:solidFill>
                <a:latin typeface="Arial"/>
                <a:cs typeface="Arial"/>
              </a:rPr>
              <a:t>Clinical Infectious Diseases</a:t>
            </a:r>
            <a:r>
              <a:rPr lang="en-US" sz="1400" b="1" baseline="30000" dirty="0">
                <a:solidFill>
                  <a:srgbClr val="3A3838"/>
                </a:solidFill>
                <a:latin typeface="Arial"/>
                <a:cs typeface="Arial"/>
              </a:rPr>
              <a:t>®</a:t>
            </a:r>
            <a:r>
              <a:rPr lang="en-US" sz="1400" b="1" dirty="0">
                <a:solidFill>
                  <a:srgbClr val="3A3838"/>
                </a:solidFill>
                <a:latin typeface="Arial"/>
                <a:cs typeface="Arial"/>
              </a:rPr>
              <a:t> 2023;77(5):740–8</a:t>
            </a:r>
            <a:br>
              <a:rPr lang="en-US" sz="1400" b="1" dirty="0">
                <a:latin typeface="Arial"/>
                <a:cs typeface="Arial"/>
              </a:rPr>
            </a:br>
            <a:r>
              <a:rPr lang="en-US" sz="1400" dirty="0">
                <a:solidFill>
                  <a:srgbClr val="3A3838"/>
                </a:solidFill>
                <a:latin typeface="Arial"/>
                <a:cs typeface="Arial"/>
              </a:rPr>
              <a:t>Received 11 January 2023; editorial decision 14 April 2023; published online 8 June 2023 ; published September 1</a:t>
            </a:r>
            <a:endParaRPr lang="en-US" dirty="0"/>
          </a:p>
        </p:txBody>
      </p:sp>
      <p:pic>
        <p:nvPicPr>
          <p:cNvPr id="7" name="Picture 6">
            <a:extLst>
              <a:ext uri="{FF2B5EF4-FFF2-40B4-BE49-F238E27FC236}">
                <a16:creationId xmlns:a16="http://schemas.microsoft.com/office/drawing/2014/main" id="{02433496-0BB8-7466-49D3-74A3C49A75B3}"/>
              </a:ext>
            </a:extLst>
          </p:cNvPr>
          <p:cNvPicPr>
            <a:picLocks noChangeAspect="1"/>
          </p:cNvPicPr>
          <p:nvPr/>
        </p:nvPicPr>
        <p:blipFill>
          <a:blip r:embed="rId3"/>
          <a:stretch>
            <a:fillRect/>
          </a:stretch>
        </p:blipFill>
        <p:spPr>
          <a:xfrm>
            <a:off x="8463405" y="2124614"/>
            <a:ext cx="2271347" cy="2827460"/>
          </a:xfrm>
          <a:prstGeom prst="rect">
            <a:avLst/>
          </a:prstGeom>
        </p:spPr>
      </p:pic>
      <p:sp>
        <p:nvSpPr>
          <p:cNvPr id="4" name="Title 6">
            <a:extLst>
              <a:ext uri="{FF2B5EF4-FFF2-40B4-BE49-F238E27FC236}">
                <a16:creationId xmlns:a16="http://schemas.microsoft.com/office/drawing/2014/main" id="{A2D3DCD2-D005-5FB4-1035-60218FC4F716}"/>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Tree>
    <p:extLst>
      <p:ext uri="{BB962C8B-B14F-4D97-AF65-F5344CB8AC3E}">
        <p14:creationId xmlns:p14="http://schemas.microsoft.com/office/powerpoint/2010/main" val="1003794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13B810-88C0-4325-2576-A3FDB405BAC8}"/>
              </a:ext>
            </a:extLst>
          </p:cNvPr>
          <p:cNvPicPr>
            <a:picLocks noChangeAspect="1"/>
          </p:cNvPicPr>
          <p:nvPr/>
        </p:nvPicPr>
        <p:blipFill>
          <a:blip r:embed="rId2"/>
          <a:stretch>
            <a:fillRect/>
          </a:stretch>
        </p:blipFill>
        <p:spPr>
          <a:xfrm>
            <a:off x="977152" y="1430206"/>
            <a:ext cx="10246660" cy="5189897"/>
          </a:xfrm>
          <a:prstGeom prst="rect">
            <a:avLst/>
          </a:prstGeom>
        </p:spPr>
      </p:pic>
    </p:spTree>
    <p:extLst>
      <p:ext uri="{BB962C8B-B14F-4D97-AF65-F5344CB8AC3E}">
        <p14:creationId xmlns:p14="http://schemas.microsoft.com/office/powerpoint/2010/main" val="4090605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A905BD67-194C-8891-6C34-62F267E51CCB}"/>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6" name="TextBox 5">
            <a:extLst>
              <a:ext uri="{FF2B5EF4-FFF2-40B4-BE49-F238E27FC236}">
                <a16:creationId xmlns:a16="http://schemas.microsoft.com/office/drawing/2014/main" id="{5BCF5AC7-A77F-444F-DE69-744DBCF858B4}"/>
              </a:ext>
            </a:extLst>
          </p:cNvPr>
          <p:cNvSpPr txBox="1"/>
          <p:nvPr/>
        </p:nvSpPr>
        <p:spPr>
          <a:xfrm>
            <a:off x="409569" y="2370576"/>
            <a:ext cx="11215076"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217566"/>
                </a:solidFill>
                <a:ea typeface="+mn-lt"/>
                <a:cs typeface="+mn-lt"/>
              </a:rPr>
              <a:t>Disclaimer</a:t>
            </a:r>
          </a:p>
          <a:p>
            <a:endParaRPr lang="en-US" dirty="0">
              <a:solidFill>
                <a:schemeClr val="bg2">
                  <a:lumMod val="25000"/>
                </a:schemeClr>
              </a:solidFill>
              <a:ea typeface="+mn-lt"/>
              <a:cs typeface="+mn-lt"/>
            </a:endParaRPr>
          </a:p>
          <a:p>
            <a:r>
              <a:rPr lang="en-US" dirty="0">
                <a:solidFill>
                  <a:schemeClr val="bg2">
                    <a:lumMod val="25000"/>
                  </a:schemeClr>
                </a:solidFill>
                <a:ea typeface="+mn-lt"/>
                <a:cs typeface="+mn-lt"/>
              </a:rPr>
              <a:t>This was an investigator-initiated trial supported by </a:t>
            </a:r>
            <a:r>
              <a:rPr lang="en-US" err="1">
                <a:solidFill>
                  <a:schemeClr val="bg2">
                    <a:lumMod val="25000"/>
                  </a:schemeClr>
                </a:solidFill>
                <a:ea typeface="+mn-lt"/>
                <a:cs typeface="+mn-lt"/>
              </a:rPr>
              <a:t>ViiV</a:t>
            </a:r>
            <a:r>
              <a:rPr lang="en-US" dirty="0">
                <a:solidFill>
                  <a:schemeClr val="bg2">
                    <a:lumMod val="25000"/>
                  </a:schemeClr>
                </a:solidFill>
                <a:ea typeface="+mn-lt"/>
                <a:cs typeface="+mn-lt"/>
              </a:rPr>
              <a:t> Healthcare. </a:t>
            </a:r>
          </a:p>
          <a:p>
            <a:r>
              <a:rPr lang="en-US" dirty="0">
                <a:solidFill>
                  <a:schemeClr val="bg2">
                    <a:lumMod val="25000"/>
                  </a:schemeClr>
                </a:solidFill>
                <a:ea typeface="+mn-lt"/>
                <a:cs typeface="+mn-lt"/>
              </a:rPr>
              <a:t>The funders had no role in the study design, data collection, data analysis, data interpretation, or writing the report. </a:t>
            </a:r>
          </a:p>
          <a:p>
            <a:r>
              <a:rPr lang="en-US" dirty="0">
                <a:solidFill>
                  <a:schemeClr val="bg2">
                    <a:lumMod val="25000"/>
                  </a:schemeClr>
                </a:solidFill>
                <a:ea typeface="+mn-lt"/>
                <a:cs typeface="+mn-lt"/>
              </a:rPr>
              <a:t>All operational aspects of the study, including monitoring, data collection, and statistical analyses, were managed by the authors and </a:t>
            </a:r>
            <a:r>
              <a:rPr lang="en-US" err="1">
                <a:solidFill>
                  <a:schemeClr val="bg2">
                    <a:lumMod val="25000"/>
                  </a:schemeClr>
                </a:solidFill>
                <a:ea typeface="+mn-lt"/>
                <a:cs typeface="+mn-lt"/>
              </a:rPr>
              <a:t>BlueClinical</a:t>
            </a:r>
            <a:r>
              <a:rPr lang="en-US" dirty="0">
                <a:solidFill>
                  <a:schemeClr val="bg2">
                    <a:lumMod val="25000"/>
                  </a:schemeClr>
                </a:solidFill>
                <a:ea typeface="+mn-lt"/>
                <a:cs typeface="+mn-lt"/>
              </a:rPr>
              <a:t>, Ltd. </a:t>
            </a:r>
            <a:endParaRPr lang="en-US">
              <a:solidFill>
                <a:schemeClr val="bg2">
                  <a:lumMod val="25000"/>
                </a:schemeClr>
              </a:solidFill>
              <a:ea typeface="Calibri"/>
              <a:cs typeface="Calibri"/>
            </a:endParaRPr>
          </a:p>
          <a:p>
            <a:r>
              <a:rPr lang="en-US" dirty="0">
                <a:solidFill>
                  <a:schemeClr val="bg2">
                    <a:lumMod val="25000"/>
                  </a:schemeClr>
                </a:solidFill>
                <a:ea typeface="+mn-lt"/>
                <a:cs typeface="+mn-lt"/>
              </a:rPr>
              <a:t>All authors had full access to all study data and are responsible for the veracity and completeness of the data reported. </a:t>
            </a:r>
          </a:p>
          <a:p>
            <a:endParaRPr lang="en-US" dirty="0">
              <a:solidFill>
                <a:schemeClr val="bg2">
                  <a:lumMod val="25000"/>
                </a:schemeClr>
              </a:solidFill>
              <a:ea typeface="+mn-lt"/>
              <a:cs typeface="+mn-lt"/>
            </a:endParaRPr>
          </a:p>
          <a:p>
            <a:endParaRPr lang="en-US" b="1" dirty="0">
              <a:solidFill>
                <a:schemeClr val="bg2">
                  <a:lumMod val="25000"/>
                </a:schemeClr>
              </a:solidFill>
              <a:ea typeface="+mn-lt"/>
              <a:cs typeface="+mn-lt"/>
            </a:endParaRPr>
          </a:p>
          <a:p>
            <a:r>
              <a:rPr lang="en-US" b="1" dirty="0">
                <a:solidFill>
                  <a:srgbClr val="217566"/>
                </a:solidFill>
                <a:ea typeface="+mn-lt"/>
                <a:cs typeface="+mn-lt"/>
              </a:rPr>
              <a:t>Principal investigator:</a:t>
            </a:r>
            <a:r>
              <a:rPr lang="en-US" b="1" dirty="0">
                <a:solidFill>
                  <a:schemeClr val="bg2">
                    <a:lumMod val="25000"/>
                  </a:schemeClr>
                </a:solidFill>
                <a:ea typeface="+mn-lt"/>
                <a:cs typeface="+mn-lt"/>
              </a:rPr>
              <a:t> </a:t>
            </a:r>
            <a:r>
              <a:rPr lang="en-US" dirty="0">
                <a:solidFill>
                  <a:schemeClr val="bg2">
                    <a:lumMod val="25000"/>
                  </a:schemeClr>
                </a:solidFill>
                <a:ea typeface="+mn-lt"/>
                <a:cs typeface="+mn-lt"/>
              </a:rPr>
              <a:t>Patrícia Pacheco</a:t>
            </a:r>
          </a:p>
        </p:txBody>
      </p:sp>
    </p:spTree>
    <p:extLst>
      <p:ext uri="{BB962C8B-B14F-4D97-AF65-F5344CB8AC3E}">
        <p14:creationId xmlns:p14="http://schemas.microsoft.com/office/powerpoint/2010/main" val="3396166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71A32B-23B7-0F1F-9C27-43C181EFA2A7}"/>
              </a:ext>
            </a:extLst>
          </p:cNvPr>
          <p:cNvPicPr>
            <a:picLocks noChangeAspect="1"/>
          </p:cNvPicPr>
          <p:nvPr/>
        </p:nvPicPr>
        <p:blipFill>
          <a:blip r:embed="rId3"/>
          <a:stretch>
            <a:fillRect/>
          </a:stretch>
        </p:blipFill>
        <p:spPr>
          <a:xfrm>
            <a:off x="2520462" y="1614365"/>
            <a:ext cx="9671539" cy="5241193"/>
          </a:xfrm>
          <a:prstGeom prst="rect">
            <a:avLst/>
          </a:prstGeom>
        </p:spPr>
      </p:pic>
      <p:sp>
        <p:nvSpPr>
          <p:cNvPr id="5" name="Title 6">
            <a:extLst>
              <a:ext uri="{FF2B5EF4-FFF2-40B4-BE49-F238E27FC236}">
                <a16:creationId xmlns:a16="http://schemas.microsoft.com/office/drawing/2014/main" id="{4963AB5E-9955-2A2B-5DC2-476ABC1F5BA9}"/>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3" name="Title 6">
            <a:extLst>
              <a:ext uri="{FF2B5EF4-FFF2-40B4-BE49-F238E27FC236}">
                <a16:creationId xmlns:a16="http://schemas.microsoft.com/office/drawing/2014/main" id="{28EECDE5-7ECD-6400-A479-176B5C61E3C0}"/>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cs typeface="Arial"/>
              </a:rPr>
              <a:t>BACKGROUND</a:t>
            </a:r>
            <a:endParaRPr lang="en-US" dirty="0"/>
          </a:p>
        </p:txBody>
      </p:sp>
      <p:sp>
        <p:nvSpPr>
          <p:cNvPr id="7" name="TextBox 6">
            <a:extLst>
              <a:ext uri="{FF2B5EF4-FFF2-40B4-BE49-F238E27FC236}">
                <a16:creationId xmlns:a16="http://schemas.microsoft.com/office/drawing/2014/main" id="{794823DD-1862-C635-EA57-72A4C20E73A9}"/>
              </a:ext>
            </a:extLst>
          </p:cNvPr>
          <p:cNvSpPr txBox="1"/>
          <p:nvPr/>
        </p:nvSpPr>
        <p:spPr>
          <a:xfrm>
            <a:off x="260234" y="1971301"/>
            <a:ext cx="8542857"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solidFill>
                  <a:srgbClr val="404040"/>
                </a:solidFill>
                <a:ea typeface="+mn-lt"/>
                <a:cs typeface="+mn-lt"/>
              </a:rPr>
              <a:t>Two HIV strains were identified in humans, HIV-1 and HIV-2, and both may cause AIDS. </a:t>
            </a:r>
            <a:endParaRPr lang="en-US">
              <a:cs typeface="Calibri" panose="020F0502020204030204"/>
            </a:endParaRPr>
          </a:p>
          <a:p>
            <a:pPr marL="285750" indent="-285750">
              <a:buFont typeface="Arial"/>
              <a:buChar char="•"/>
            </a:pPr>
            <a:endParaRPr lang="en-US" dirty="0">
              <a:solidFill>
                <a:srgbClr val="404040"/>
              </a:solidFill>
              <a:ea typeface="+mn-lt"/>
              <a:cs typeface="+mn-lt"/>
            </a:endParaRPr>
          </a:p>
          <a:p>
            <a:pPr marL="285750" indent="-285750">
              <a:buFont typeface="Arial"/>
              <a:buChar char="•"/>
            </a:pPr>
            <a:r>
              <a:rPr lang="en-US" dirty="0">
                <a:solidFill>
                  <a:srgbClr val="404040"/>
                </a:solidFill>
                <a:ea typeface="+mn-lt"/>
                <a:cs typeface="+mn-lt"/>
              </a:rPr>
              <a:t>HIV-2 was identified in 1986 in Portugal.</a:t>
            </a:r>
            <a:r>
              <a:rPr lang="en-US" baseline="30000" dirty="0">
                <a:solidFill>
                  <a:srgbClr val="404040"/>
                </a:solidFill>
                <a:ea typeface="+mn-lt"/>
                <a:cs typeface="+mn-lt"/>
              </a:rPr>
              <a:t>1</a:t>
            </a:r>
            <a:r>
              <a:rPr lang="en-US" dirty="0">
                <a:solidFill>
                  <a:srgbClr val="404040"/>
                </a:solidFill>
                <a:ea typeface="+mn-lt"/>
                <a:cs typeface="+mn-lt"/>
              </a:rPr>
              <a:t> HIV-2 is endemic in West Africa and more prevalent in European countries with socioeconomic ties to this region.</a:t>
            </a:r>
            <a:r>
              <a:rPr lang="en-US" baseline="30000" dirty="0">
                <a:solidFill>
                  <a:srgbClr val="404040"/>
                </a:solidFill>
                <a:ea typeface="+mn-lt"/>
                <a:cs typeface="+mn-lt"/>
              </a:rPr>
              <a:t>2</a:t>
            </a:r>
            <a:r>
              <a:rPr lang="en-US" dirty="0">
                <a:solidFill>
                  <a:srgbClr val="404040"/>
                </a:solidFill>
                <a:ea typeface="+mn-lt"/>
                <a:cs typeface="+mn-lt"/>
              </a:rPr>
              <a:t> </a:t>
            </a:r>
          </a:p>
          <a:p>
            <a:pPr marL="285750" indent="-285750">
              <a:buFont typeface="Arial"/>
              <a:buChar char="•"/>
            </a:pPr>
            <a:endParaRPr lang="en-US" dirty="0">
              <a:solidFill>
                <a:srgbClr val="404040"/>
              </a:solidFill>
              <a:ea typeface="+mn-lt"/>
              <a:cs typeface="+mn-lt"/>
            </a:endParaRPr>
          </a:p>
          <a:p>
            <a:pPr marL="285750" indent="-285750">
              <a:buFont typeface="Arial"/>
              <a:buChar char="•"/>
            </a:pPr>
            <a:r>
              <a:rPr lang="en-US" dirty="0">
                <a:solidFill>
                  <a:srgbClr val="404040"/>
                </a:solidFill>
                <a:ea typeface="+mn-lt"/>
                <a:cs typeface="+mn-lt"/>
              </a:rPr>
              <a:t>Portugal is the European country with the highest prevalence of people with HIV-2 (PWHIV2) - 3.2% of HIV cases.</a:t>
            </a:r>
            <a:r>
              <a:rPr lang="en-US" baseline="30000" dirty="0">
                <a:solidFill>
                  <a:srgbClr val="404040"/>
                </a:solidFill>
                <a:ea typeface="+mn-lt"/>
                <a:cs typeface="+mn-lt"/>
              </a:rPr>
              <a:t>3 </a:t>
            </a:r>
            <a:endParaRPr lang="en-US" baseline="30000" dirty="0">
              <a:cs typeface="Calibri" panose="020F0502020204030204"/>
            </a:endParaRPr>
          </a:p>
          <a:p>
            <a:pPr marL="285750" indent="-285750">
              <a:buFont typeface="Arial"/>
              <a:buChar char="•"/>
            </a:pPr>
            <a:endParaRPr lang="en-US" dirty="0">
              <a:solidFill>
                <a:srgbClr val="404040"/>
              </a:solidFill>
              <a:cs typeface="Calibri"/>
            </a:endParaRPr>
          </a:p>
          <a:p>
            <a:pPr marL="285750" indent="-285750">
              <a:buFont typeface="Arial"/>
              <a:buChar char="•"/>
            </a:pPr>
            <a:endParaRPr lang="en-US" dirty="0">
              <a:solidFill>
                <a:srgbClr val="404040"/>
              </a:solidFill>
              <a:cs typeface="Calibri"/>
            </a:endParaRPr>
          </a:p>
          <a:p>
            <a:pPr marL="342900" indent="-342900">
              <a:buFont typeface="Arial"/>
              <a:buChar char="•"/>
            </a:pPr>
            <a:endParaRPr lang="en-US" dirty="0">
              <a:solidFill>
                <a:srgbClr val="404040"/>
              </a:solidFill>
              <a:cs typeface="Calibri"/>
            </a:endParaRPr>
          </a:p>
          <a:p>
            <a:pPr marL="342900" indent="-342900">
              <a:buFont typeface="Arial"/>
              <a:buChar char="•"/>
            </a:pPr>
            <a:endParaRPr lang="en-US" dirty="0">
              <a:solidFill>
                <a:srgbClr val="404040"/>
              </a:solidFill>
              <a:cs typeface="Calibri"/>
            </a:endParaRPr>
          </a:p>
          <a:p>
            <a:pPr marL="342900" indent="-342900">
              <a:buFont typeface="Arial"/>
              <a:buChar char="•"/>
            </a:pPr>
            <a:endParaRPr lang="en-US">
              <a:solidFill>
                <a:srgbClr val="404040"/>
              </a:solidFill>
              <a:cs typeface="Calibri"/>
            </a:endParaRPr>
          </a:p>
        </p:txBody>
      </p:sp>
      <p:sp>
        <p:nvSpPr>
          <p:cNvPr id="8" name="TextBox 7">
            <a:extLst>
              <a:ext uri="{FF2B5EF4-FFF2-40B4-BE49-F238E27FC236}">
                <a16:creationId xmlns:a16="http://schemas.microsoft.com/office/drawing/2014/main" id="{2DDE3A0C-9282-BF6C-7A64-1E483012AD8B}"/>
              </a:ext>
            </a:extLst>
          </p:cNvPr>
          <p:cNvSpPr txBox="1"/>
          <p:nvPr/>
        </p:nvSpPr>
        <p:spPr>
          <a:xfrm>
            <a:off x="-653142" y="6570307"/>
            <a:ext cx="104347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aseline="30000" dirty="0">
                <a:solidFill>
                  <a:srgbClr val="666666"/>
                </a:solidFill>
                <a:ea typeface="+mn-lt"/>
                <a:cs typeface="+mn-lt"/>
              </a:rPr>
              <a:t>1 </a:t>
            </a:r>
            <a:r>
              <a:rPr lang="en-US" sz="1200" dirty="0">
                <a:solidFill>
                  <a:srgbClr val="666666"/>
                </a:solidFill>
                <a:ea typeface="+mn-lt"/>
                <a:cs typeface="+mn-lt"/>
              </a:rPr>
              <a:t>Clavel </a:t>
            </a:r>
            <a:r>
              <a:rPr lang="en-US" sz="1200" i="1" dirty="0">
                <a:solidFill>
                  <a:srgbClr val="666666"/>
                </a:solidFill>
                <a:ea typeface="+mn-lt"/>
                <a:cs typeface="+mn-lt"/>
              </a:rPr>
              <a:t>et al </a:t>
            </a:r>
            <a:r>
              <a:rPr lang="en-US" sz="1200" dirty="0">
                <a:solidFill>
                  <a:srgbClr val="666666"/>
                </a:solidFill>
                <a:ea typeface="+mn-lt"/>
                <a:cs typeface="+mn-lt"/>
              </a:rPr>
              <a:t>N Engl J Med 1987; 316:1180-1185   </a:t>
            </a:r>
            <a:r>
              <a:rPr lang="en-US" sz="1200" baseline="30000" dirty="0">
                <a:solidFill>
                  <a:srgbClr val="666666"/>
                </a:solidFill>
                <a:ea typeface="+mn-lt"/>
                <a:cs typeface="+mn-lt"/>
              </a:rPr>
              <a:t>2 </a:t>
            </a:r>
            <a:r>
              <a:rPr lang="en-US" sz="1200" dirty="0">
                <a:solidFill>
                  <a:srgbClr val="666666"/>
                </a:solidFill>
                <a:ea typeface="+mn-lt"/>
                <a:cs typeface="+mn-lt"/>
              </a:rPr>
              <a:t>Gottlieb </a:t>
            </a:r>
            <a:r>
              <a:rPr lang="en-US" sz="1200" i="1" dirty="0">
                <a:solidFill>
                  <a:srgbClr val="666666"/>
                </a:solidFill>
                <a:ea typeface="+mn-lt"/>
                <a:cs typeface="+mn-lt"/>
              </a:rPr>
              <a:t>et al </a:t>
            </a:r>
            <a:r>
              <a:rPr lang="en-US" sz="1200" dirty="0">
                <a:solidFill>
                  <a:srgbClr val="666666"/>
                </a:solidFill>
                <a:ea typeface="+mn-lt"/>
                <a:cs typeface="+mn-lt"/>
              </a:rPr>
              <a:t>Lancet HIV 2018; 5: e390–99    </a:t>
            </a:r>
            <a:r>
              <a:rPr lang="en-US" sz="1200" baseline="30000" dirty="0">
                <a:solidFill>
                  <a:srgbClr val="666666"/>
                </a:solidFill>
                <a:ea typeface="+mn-lt"/>
                <a:cs typeface="+mn-lt"/>
              </a:rPr>
              <a:t>3 </a:t>
            </a:r>
            <a:r>
              <a:rPr lang="en-US" sz="1200" dirty="0" err="1">
                <a:solidFill>
                  <a:srgbClr val="666666"/>
                </a:solidFill>
                <a:ea typeface="+mn-lt"/>
                <a:cs typeface="+mn-lt"/>
              </a:rPr>
              <a:t>Relatório</a:t>
            </a:r>
            <a:r>
              <a:rPr lang="en-US" sz="1200" dirty="0">
                <a:solidFill>
                  <a:srgbClr val="666666"/>
                </a:solidFill>
                <a:ea typeface="+mn-lt"/>
                <a:cs typeface="+mn-lt"/>
              </a:rPr>
              <a:t> </a:t>
            </a:r>
            <a:r>
              <a:rPr lang="en-US" sz="1200" dirty="0" err="1">
                <a:solidFill>
                  <a:srgbClr val="666666"/>
                </a:solidFill>
                <a:ea typeface="+mn-lt"/>
                <a:cs typeface="+mn-lt"/>
              </a:rPr>
              <a:t>Infeção</a:t>
            </a:r>
            <a:r>
              <a:rPr lang="en-US" sz="1200" dirty="0">
                <a:solidFill>
                  <a:srgbClr val="666666"/>
                </a:solidFill>
                <a:ea typeface="+mn-lt"/>
                <a:cs typeface="+mn-lt"/>
              </a:rPr>
              <a:t> </a:t>
            </a:r>
            <a:r>
              <a:rPr lang="en-US" sz="1200" dirty="0" err="1">
                <a:solidFill>
                  <a:srgbClr val="666666"/>
                </a:solidFill>
                <a:ea typeface="+mn-lt"/>
                <a:cs typeface="+mn-lt"/>
              </a:rPr>
              <a:t>por</a:t>
            </a:r>
            <a:r>
              <a:rPr lang="en-US" sz="1200" dirty="0">
                <a:solidFill>
                  <a:srgbClr val="666666"/>
                </a:solidFill>
                <a:ea typeface="+mn-lt"/>
                <a:cs typeface="+mn-lt"/>
              </a:rPr>
              <a:t> VIH </a:t>
            </a:r>
            <a:r>
              <a:rPr lang="en-US" sz="1200" dirty="0" err="1">
                <a:solidFill>
                  <a:srgbClr val="666666"/>
                </a:solidFill>
                <a:ea typeface="+mn-lt"/>
                <a:cs typeface="+mn-lt"/>
              </a:rPr>
              <a:t>em</a:t>
            </a:r>
            <a:r>
              <a:rPr lang="en-US" sz="1200" dirty="0">
                <a:solidFill>
                  <a:srgbClr val="666666"/>
                </a:solidFill>
                <a:ea typeface="+mn-lt"/>
                <a:cs typeface="+mn-lt"/>
              </a:rPr>
              <a:t> Portugal 2023, INSA</a:t>
            </a:r>
            <a:endParaRPr lang="en-US">
              <a:solidFill>
                <a:srgbClr val="000000"/>
              </a:solidFill>
              <a:ea typeface="+mn-lt"/>
              <a:cs typeface="+mn-lt"/>
            </a:endParaRPr>
          </a:p>
          <a:p>
            <a:pPr algn="ctr"/>
            <a:endParaRPr lang="en-US" sz="1200" dirty="0">
              <a:solidFill>
                <a:srgbClr val="666666"/>
              </a:solidFill>
              <a:cs typeface="Calibri"/>
            </a:endParaRPr>
          </a:p>
        </p:txBody>
      </p:sp>
    </p:spTree>
    <p:extLst>
      <p:ext uri="{BB962C8B-B14F-4D97-AF65-F5344CB8AC3E}">
        <p14:creationId xmlns:p14="http://schemas.microsoft.com/office/powerpoint/2010/main" val="368566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CB8AE-3B39-000A-555A-D759AE4FD28B}"/>
            </a:ext>
          </a:extLst>
        </p:cNvPr>
        <p:cNvGrpSpPr/>
        <p:nvPr/>
      </p:nvGrpSpPr>
      <p:grpSpPr>
        <a:xfrm>
          <a:off x="0" y="0"/>
          <a:ext cx="0" cy="0"/>
          <a:chOff x="0" y="0"/>
          <a:chExt cx="0" cy="0"/>
        </a:xfrm>
      </p:grpSpPr>
      <p:sp>
        <p:nvSpPr>
          <p:cNvPr id="5" name="Title 6">
            <a:extLst>
              <a:ext uri="{FF2B5EF4-FFF2-40B4-BE49-F238E27FC236}">
                <a16:creationId xmlns:a16="http://schemas.microsoft.com/office/drawing/2014/main" id="{38576A8F-3F82-2A14-9609-DAC9EA5AFCD8}"/>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3" name="Title 6">
            <a:extLst>
              <a:ext uri="{FF2B5EF4-FFF2-40B4-BE49-F238E27FC236}">
                <a16:creationId xmlns:a16="http://schemas.microsoft.com/office/drawing/2014/main" id="{DC36A29F-849C-4E53-3757-EAAFAD44CBE7}"/>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cs typeface="Arial"/>
              </a:rPr>
              <a:t>BACKGROUND</a:t>
            </a:r>
            <a:endParaRPr lang="en-US" dirty="0"/>
          </a:p>
        </p:txBody>
      </p:sp>
      <p:pic>
        <p:nvPicPr>
          <p:cNvPr id="50" name="Graphic 49" descr="Covid-19 outline">
            <a:extLst>
              <a:ext uri="{FF2B5EF4-FFF2-40B4-BE49-F238E27FC236}">
                <a16:creationId xmlns:a16="http://schemas.microsoft.com/office/drawing/2014/main" id="{9FDAA3CF-7FFC-A454-F8E2-F178F4FFBA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4206" y="2929932"/>
            <a:ext cx="2019718" cy="2011345"/>
          </a:xfrm>
          <a:prstGeom prst="rect">
            <a:avLst/>
          </a:prstGeom>
        </p:spPr>
      </p:pic>
      <p:pic>
        <p:nvPicPr>
          <p:cNvPr id="51" name="Graphic 50" descr="Stethoscope outline">
            <a:extLst>
              <a:ext uri="{FF2B5EF4-FFF2-40B4-BE49-F238E27FC236}">
                <a16:creationId xmlns:a16="http://schemas.microsoft.com/office/drawing/2014/main" id="{69113AE9-52B7-8D6F-5744-799B20B48B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4977" y="5676482"/>
            <a:ext cx="746928" cy="780422"/>
          </a:xfrm>
          <a:prstGeom prst="rect">
            <a:avLst/>
          </a:prstGeom>
        </p:spPr>
      </p:pic>
      <p:pic>
        <p:nvPicPr>
          <p:cNvPr id="52" name="Graphic 51" descr="Medicine outline">
            <a:extLst>
              <a:ext uri="{FF2B5EF4-FFF2-40B4-BE49-F238E27FC236}">
                <a16:creationId xmlns:a16="http://schemas.microsoft.com/office/drawing/2014/main" id="{B49A4E7C-8E9B-8675-C2DB-BD5B509E17D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63630" y="2930455"/>
            <a:ext cx="914400" cy="914400"/>
          </a:xfrm>
          <a:prstGeom prst="rect">
            <a:avLst/>
          </a:prstGeom>
        </p:spPr>
      </p:pic>
      <p:pic>
        <p:nvPicPr>
          <p:cNvPr id="53" name="Graphic 52" descr="Globe outline">
            <a:extLst>
              <a:ext uri="{FF2B5EF4-FFF2-40B4-BE49-F238E27FC236}">
                <a16:creationId xmlns:a16="http://schemas.microsoft.com/office/drawing/2014/main" id="{ADCC3709-C7D1-A671-5999-C05BCD6B96C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722286" y="1666561"/>
            <a:ext cx="914400" cy="914400"/>
          </a:xfrm>
          <a:prstGeom prst="rect">
            <a:avLst/>
          </a:prstGeom>
        </p:spPr>
      </p:pic>
      <p:sp>
        <p:nvSpPr>
          <p:cNvPr id="57" name="Rectangle: Rounded Corners 56">
            <a:extLst>
              <a:ext uri="{FF2B5EF4-FFF2-40B4-BE49-F238E27FC236}">
                <a16:creationId xmlns:a16="http://schemas.microsoft.com/office/drawing/2014/main" id="{0331803D-9444-0C19-1B9C-0247374BFC6D}"/>
              </a:ext>
            </a:extLst>
          </p:cNvPr>
          <p:cNvSpPr/>
          <p:nvPr/>
        </p:nvSpPr>
        <p:spPr>
          <a:xfrm>
            <a:off x="363653" y="4941634"/>
            <a:ext cx="3045608" cy="606490"/>
          </a:xfrm>
          <a:prstGeom prst="round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3813CAEC-F742-B795-5279-F2DFB8C15AA6}"/>
              </a:ext>
            </a:extLst>
          </p:cNvPr>
          <p:cNvSpPr txBox="1"/>
          <p:nvPr/>
        </p:nvSpPr>
        <p:spPr>
          <a:xfrm>
            <a:off x="-153717" y="5058267"/>
            <a:ext cx="408872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3A3838"/>
                </a:solidFill>
                <a:latin typeface="Arial"/>
                <a:cs typeface="Arial"/>
              </a:rPr>
              <a:t>HIV-2 CHALLENGES</a:t>
            </a:r>
            <a:endParaRPr lang="en-US" dirty="0"/>
          </a:p>
          <a:p>
            <a:pPr algn="ctr"/>
            <a:endParaRPr lang="en-US" sz="1600" dirty="0">
              <a:solidFill>
                <a:srgbClr val="3A3838"/>
              </a:solidFill>
              <a:cs typeface="Calibri"/>
            </a:endParaRPr>
          </a:p>
        </p:txBody>
      </p:sp>
      <p:sp>
        <p:nvSpPr>
          <p:cNvPr id="61" name="Rectangle: Rounded Corners 60">
            <a:extLst>
              <a:ext uri="{FF2B5EF4-FFF2-40B4-BE49-F238E27FC236}">
                <a16:creationId xmlns:a16="http://schemas.microsoft.com/office/drawing/2014/main" id="{A9CBD496-85A0-C0A5-92BF-97747B8E1FB6}"/>
              </a:ext>
            </a:extLst>
          </p:cNvPr>
          <p:cNvSpPr/>
          <p:nvPr/>
        </p:nvSpPr>
        <p:spPr>
          <a:xfrm>
            <a:off x="4798088" y="1902008"/>
            <a:ext cx="562946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5C4BD61D-513E-A501-BA30-8197B8FBD49B}"/>
              </a:ext>
            </a:extLst>
          </p:cNvPr>
          <p:cNvSpPr txBox="1"/>
          <p:nvPr/>
        </p:nvSpPr>
        <p:spPr>
          <a:xfrm>
            <a:off x="4961373" y="1933109"/>
            <a:ext cx="530289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latin typeface="Arial"/>
                <a:cs typeface="Arial"/>
              </a:rPr>
              <a:t>LOW PREVALENCE     </a:t>
            </a:r>
            <a:r>
              <a:rPr lang="en-US" sz="1200" dirty="0">
                <a:solidFill>
                  <a:srgbClr val="3A3838"/>
                </a:solidFill>
                <a:latin typeface="Arial"/>
                <a:cs typeface="Arial"/>
              </a:rPr>
              <a:t>1 to 2 million PWHIV2 worldwide</a:t>
            </a:r>
            <a:endParaRPr lang="en-US" sz="1200">
              <a:cs typeface="Calibri"/>
            </a:endParaRPr>
          </a:p>
          <a:p>
            <a:endParaRPr lang="en-US" sz="1600" dirty="0">
              <a:solidFill>
                <a:srgbClr val="3A3838"/>
              </a:solidFill>
              <a:cs typeface="Calibri"/>
            </a:endParaRPr>
          </a:p>
        </p:txBody>
      </p:sp>
      <p:sp>
        <p:nvSpPr>
          <p:cNvPr id="64" name="Rectangle: Rounded Corners 63">
            <a:extLst>
              <a:ext uri="{FF2B5EF4-FFF2-40B4-BE49-F238E27FC236}">
                <a16:creationId xmlns:a16="http://schemas.microsoft.com/office/drawing/2014/main" id="{AD9218CA-BCB1-7717-97BD-301363054937}"/>
              </a:ext>
            </a:extLst>
          </p:cNvPr>
          <p:cNvSpPr/>
          <p:nvPr/>
        </p:nvSpPr>
        <p:spPr>
          <a:xfrm>
            <a:off x="4806461" y="3149678"/>
            <a:ext cx="562946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AF8E43AD-3C3A-34C2-94BB-24B14FBE1147}"/>
              </a:ext>
            </a:extLst>
          </p:cNvPr>
          <p:cNvSpPr txBox="1"/>
          <p:nvPr/>
        </p:nvSpPr>
        <p:spPr>
          <a:xfrm>
            <a:off x="4969747" y="3164031"/>
            <a:ext cx="6835270"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latin typeface="Arial"/>
                <a:cs typeface="Arial"/>
              </a:rPr>
              <a:t>DIFFICULT TO TREAT    </a:t>
            </a:r>
            <a:r>
              <a:rPr lang="en-US" sz="1200" dirty="0">
                <a:solidFill>
                  <a:srgbClr val="3A3838"/>
                </a:solidFill>
                <a:latin typeface="Arial"/>
                <a:cs typeface="Arial"/>
              </a:rPr>
              <a:t>intrinsic resistance, resistance selection</a:t>
            </a:r>
            <a:endParaRPr lang="en-US" sz="1200" dirty="0">
              <a:cs typeface="Calibri"/>
            </a:endParaRPr>
          </a:p>
          <a:p>
            <a:endParaRPr lang="en-US" sz="1600" dirty="0">
              <a:solidFill>
                <a:srgbClr val="3A3838"/>
              </a:solidFill>
              <a:cs typeface="Calibri"/>
            </a:endParaRPr>
          </a:p>
        </p:txBody>
      </p:sp>
      <p:sp>
        <p:nvSpPr>
          <p:cNvPr id="66" name="Rectangle: Rounded Corners 65">
            <a:extLst>
              <a:ext uri="{FF2B5EF4-FFF2-40B4-BE49-F238E27FC236}">
                <a16:creationId xmlns:a16="http://schemas.microsoft.com/office/drawing/2014/main" id="{09987FD2-9917-4E94-48C2-FB12AE0B2FE0}"/>
              </a:ext>
            </a:extLst>
          </p:cNvPr>
          <p:cNvSpPr/>
          <p:nvPr/>
        </p:nvSpPr>
        <p:spPr>
          <a:xfrm>
            <a:off x="4848328" y="4464337"/>
            <a:ext cx="562946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CACFFAF8-31AA-8CEF-280D-4BC853576B0C}"/>
              </a:ext>
            </a:extLst>
          </p:cNvPr>
          <p:cNvSpPr txBox="1"/>
          <p:nvPr/>
        </p:nvSpPr>
        <p:spPr>
          <a:xfrm>
            <a:off x="5019988" y="4478690"/>
            <a:ext cx="612351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latin typeface="Arial"/>
                <a:cs typeface="Arial"/>
              </a:rPr>
              <a:t>PATIENT MONITORING   </a:t>
            </a:r>
            <a:r>
              <a:rPr lang="en-US" sz="1200" dirty="0">
                <a:solidFill>
                  <a:srgbClr val="3A3838"/>
                </a:solidFill>
                <a:latin typeface="Arial"/>
                <a:cs typeface="Arial"/>
              </a:rPr>
              <a:t>CD4 count, </a:t>
            </a:r>
            <a:r>
              <a:rPr lang="en-US" sz="1200" err="1">
                <a:solidFill>
                  <a:srgbClr val="3A3838"/>
                </a:solidFill>
                <a:latin typeface="Arial"/>
                <a:cs typeface="Arial"/>
              </a:rPr>
              <a:t>pVL</a:t>
            </a:r>
            <a:r>
              <a:rPr lang="en-US" sz="1200" dirty="0">
                <a:solidFill>
                  <a:srgbClr val="3A3838"/>
                </a:solidFill>
                <a:latin typeface="Arial"/>
                <a:cs typeface="Arial"/>
              </a:rPr>
              <a:t> mostly undetectable</a:t>
            </a:r>
          </a:p>
          <a:p>
            <a:endParaRPr lang="en-US" sz="1600" dirty="0">
              <a:solidFill>
                <a:srgbClr val="3A3838"/>
              </a:solidFill>
              <a:cs typeface="Calibri"/>
            </a:endParaRPr>
          </a:p>
        </p:txBody>
      </p:sp>
      <p:sp>
        <p:nvSpPr>
          <p:cNvPr id="68" name="Rectangle: Rounded Corners 67">
            <a:extLst>
              <a:ext uri="{FF2B5EF4-FFF2-40B4-BE49-F238E27FC236}">
                <a16:creationId xmlns:a16="http://schemas.microsoft.com/office/drawing/2014/main" id="{A7072CAC-1ED7-008B-6B9C-FA3759706F94}"/>
              </a:ext>
            </a:extLst>
          </p:cNvPr>
          <p:cNvSpPr/>
          <p:nvPr/>
        </p:nvSpPr>
        <p:spPr>
          <a:xfrm>
            <a:off x="4856701" y="5812490"/>
            <a:ext cx="562946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62F95C52-803F-AB50-F3C9-640B5E43D62C}"/>
              </a:ext>
            </a:extLst>
          </p:cNvPr>
          <p:cNvSpPr txBox="1"/>
          <p:nvPr/>
        </p:nvSpPr>
        <p:spPr>
          <a:xfrm>
            <a:off x="5028361" y="5843590"/>
            <a:ext cx="530289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A3838"/>
                </a:solidFill>
                <a:latin typeface="Arial"/>
                <a:cs typeface="Arial"/>
              </a:rPr>
              <a:t>LIMITED EVIDENCE       </a:t>
            </a:r>
            <a:r>
              <a:rPr lang="en-US" sz="1200" dirty="0">
                <a:solidFill>
                  <a:srgbClr val="3A3838"/>
                </a:solidFill>
                <a:latin typeface="Arial"/>
                <a:cs typeface="Arial"/>
              </a:rPr>
              <a:t>clinical guidelines </a:t>
            </a:r>
            <a:r>
              <a:rPr lang="en-US" dirty="0">
                <a:solidFill>
                  <a:srgbClr val="3A3838"/>
                </a:solidFill>
                <a:latin typeface="Arial"/>
                <a:cs typeface="Arial"/>
              </a:rPr>
              <a:t>  </a:t>
            </a:r>
            <a:endParaRPr lang="en-US" sz="1200" dirty="0">
              <a:solidFill>
                <a:srgbClr val="3A3838"/>
              </a:solidFill>
              <a:latin typeface="Arial"/>
              <a:cs typeface="Arial"/>
            </a:endParaRPr>
          </a:p>
          <a:p>
            <a:endParaRPr lang="en-US" sz="1600" dirty="0">
              <a:solidFill>
                <a:srgbClr val="3A3838"/>
              </a:solidFill>
              <a:cs typeface="Calibri"/>
            </a:endParaRPr>
          </a:p>
        </p:txBody>
      </p:sp>
      <p:pic>
        <p:nvPicPr>
          <p:cNvPr id="2" name="Graphic 1" descr="Test tubes outline">
            <a:extLst>
              <a:ext uri="{FF2B5EF4-FFF2-40B4-BE49-F238E27FC236}">
                <a16:creationId xmlns:a16="http://schemas.microsoft.com/office/drawing/2014/main" id="{C2385B67-9F1C-1B04-2AA4-9A49FDFE31C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796005" y="4285861"/>
            <a:ext cx="758890" cy="766666"/>
          </a:xfrm>
          <a:prstGeom prst="rect">
            <a:avLst/>
          </a:prstGeom>
        </p:spPr>
      </p:pic>
      <p:sp>
        <p:nvSpPr>
          <p:cNvPr id="6" name="TextBox 5">
            <a:extLst>
              <a:ext uri="{FF2B5EF4-FFF2-40B4-BE49-F238E27FC236}">
                <a16:creationId xmlns:a16="http://schemas.microsoft.com/office/drawing/2014/main" id="{9ECD1DD0-E37A-11EE-D14C-C20C7F16989A}"/>
              </a:ext>
            </a:extLst>
          </p:cNvPr>
          <p:cNvSpPr txBox="1"/>
          <p:nvPr/>
        </p:nvSpPr>
        <p:spPr>
          <a:xfrm>
            <a:off x="-1161661" y="6574971"/>
            <a:ext cx="7890586" cy="2828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solidFill>
                  <a:srgbClr val="666666"/>
                </a:solidFill>
                <a:cs typeface="Calibri"/>
              </a:rPr>
              <a:t> </a:t>
            </a:r>
            <a:r>
              <a:rPr lang="en-US" sz="1200" dirty="0">
                <a:solidFill>
                  <a:srgbClr val="666666"/>
                </a:solidFill>
                <a:ea typeface="+mn-lt"/>
                <a:cs typeface="+mn-lt"/>
              </a:rPr>
              <a:t>Camacho RJ </a:t>
            </a:r>
            <a:r>
              <a:rPr lang="en-US" sz="1200" err="1">
                <a:solidFill>
                  <a:srgbClr val="666666"/>
                </a:solidFill>
                <a:ea typeface="+mn-lt"/>
                <a:cs typeface="+mn-lt"/>
              </a:rPr>
              <a:t>Intervirology</a:t>
            </a:r>
            <a:r>
              <a:rPr lang="en-US" sz="1200" dirty="0">
                <a:solidFill>
                  <a:srgbClr val="666666"/>
                </a:solidFill>
                <a:ea typeface="+mn-lt"/>
                <a:cs typeface="+mn-lt"/>
              </a:rPr>
              <a:t> 2012; 55:179–83</a:t>
            </a:r>
            <a:r>
              <a:rPr lang="en-US" sz="1200" dirty="0">
                <a:solidFill>
                  <a:srgbClr val="666666"/>
                </a:solidFill>
                <a:cs typeface="Calibri"/>
              </a:rPr>
              <a:t>, Gottlieb </a:t>
            </a:r>
            <a:r>
              <a:rPr lang="en-US" sz="1200" i="1" dirty="0">
                <a:solidFill>
                  <a:srgbClr val="666666"/>
                </a:solidFill>
                <a:cs typeface="Calibri"/>
              </a:rPr>
              <a:t>et al </a:t>
            </a:r>
            <a:r>
              <a:rPr lang="en-US" sz="1200" dirty="0">
                <a:solidFill>
                  <a:srgbClr val="666666"/>
                </a:solidFill>
                <a:cs typeface="Calibri"/>
              </a:rPr>
              <a:t>Lancet HIV 2018; 5: e390–99</a:t>
            </a:r>
            <a:endParaRPr lang="en-US" dirty="0">
              <a:cs typeface="Calibri" panose="020F0502020204030204"/>
            </a:endParaRPr>
          </a:p>
        </p:txBody>
      </p:sp>
    </p:spTree>
    <p:extLst>
      <p:ext uri="{BB962C8B-B14F-4D97-AF65-F5344CB8AC3E}">
        <p14:creationId xmlns:p14="http://schemas.microsoft.com/office/powerpoint/2010/main" val="4187980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D9438-989D-8159-CD65-782228260B0B}"/>
            </a:ext>
          </a:extLst>
        </p:cNvPr>
        <p:cNvGrpSpPr/>
        <p:nvPr/>
      </p:nvGrpSpPr>
      <p:grpSpPr>
        <a:xfrm>
          <a:off x="0" y="0"/>
          <a:ext cx="0" cy="0"/>
          <a:chOff x="0" y="0"/>
          <a:chExt cx="0" cy="0"/>
        </a:xfrm>
      </p:grpSpPr>
      <p:sp>
        <p:nvSpPr>
          <p:cNvPr id="5" name="Title 6">
            <a:extLst>
              <a:ext uri="{FF2B5EF4-FFF2-40B4-BE49-F238E27FC236}">
                <a16:creationId xmlns:a16="http://schemas.microsoft.com/office/drawing/2014/main" id="{ED690088-8093-0C60-3614-70896E670FD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3" name="Title 6">
            <a:extLst>
              <a:ext uri="{FF2B5EF4-FFF2-40B4-BE49-F238E27FC236}">
                <a16:creationId xmlns:a16="http://schemas.microsoft.com/office/drawing/2014/main" id="{98E1F643-821E-FC2F-5A4A-F8C2B561C67F}"/>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cs typeface="Arial"/>
              </a:rPr>
              <a:t>BACKGROUND</a:t>
            </a:r>
            <a:endParaRPr lang="en-US" dirty="0"/>
          </a:p>
        </p:txBody>
      </p:sp>
      <p:pic>
        <p:nvPicPr>
          <p:cNvPr id="4" name="Picture 3">
            <a:extLst>
              <a:ext uri="{FF2B5EF4-FFF2-40B4-BE49-F238E27FC236}">
                <a16:creationId xmlns:a16="http://schemas.microsoft.com/office/drawing/2014/main" id="{524213EF-A663-2ED7-AFDF-1CA31B238ABB}"/>
              </a:ext>
            </a:extLst>
          </p:cNvPr>
          <p:cNvPicPr>
            <a:picLocks noChangeAspect="1"/>
          </p:cNvPicPr>
          <p:nvPr/>
        </p:nvPicPr>
        <p:blipFill>
          <a:blip r:embed="rId2"/>
          <a:stretch>
            <a:fillRect/>
          </a:stretch>
        </p:blipFill>
        <p:spPr>
          <a:xfrm>
            <a:off x="10423291" y="2198050"/>
            <a:ext cx="1343599" cy="751099"/>
          </a:xfrm>
          <a:prstGeom prst="rect">
            <a:avLst/>
          </a:prstGeom>
        </p:spPr>
      </p:pic>
      <p:pic>
        <p:nvPicPr>
          <p:cNvPr id="7" name="Picture 6" descr="view of Triumeq">
            <a:extLst>
              <a:ext uri="{FF2B5EF4-FFF2-40B4-BE49-F238E27FC236}">
                <a16:creationId xmlns:a16="http://schemas.microsoft.com/office/drawing/2014/main" id="{AD963DC7-C436-1E04-9F78-DF47348FDEE0}"/>
              </a:ext>
            </a:extLst>
          </p:cNvPr>
          <p:cNvPicPr>
            <a:picLocks noChangeAspect="1"/>
          </p:cNvPicPr>
          <p:nvPr/>
        </p:nvPicPr>
        <p:blipFill>
          <a:blip r:embed="rId3"/>
          <a:stretch>
            <a:fillRect/>
          </a:stretch>
        </p:blipFill>
        <p:spPr>
          <a:xfrm>
            <a:off x="10514495" y="3428851"/>
            <a:ext cx="1145640" cy="1136459"/>
          </a:xfrm>
          <a:prstGeom prst="rect">
            <a:avLst/>
          </a:prstGeom>
        </p:spPr>
      </p:pic>
      <p:pic>
        <p:nvPicPr>
          <p:cNvPr id="8" name="Picture 7" descr="What is Acriptega? Side effects | Vinmec">
            <a:extLst>
              <a:ext uri="{FF2B5EF4-FFF2-40B4-BE49-F238E27FC236}">
                <a16:creationId xmlns:a16="http://schemas.microsoft.com/office/drawing/2014/main" id="{8A6FAB0E-4E1C-D7D8-98DB-9A93CC8020EB}"/>
              </a:ext>
            </a:extLst>
          </p:cNvPr>
          <p:cNvPicPr>
            <a:picLocks noChangeAspect="1"/>
          </p:cNvPicPr>
          <p:nvPr/>
        </p:nvPicPr>
        <p:blipFill>
          <a:blip r:embed="rId4"/>
          <a:stretch>
            <a:fillRect/>
          </a:stretch>
        </p:blipFill>
        <p:spPr>
          <a:xfrm>
            <a:off x="10514624" y="5116093"/>
            <a:ext cx="1509427" cy="1509771"/>
          </a:xfrm>
          <a:prstGeom prst="rect">
            <a:avLst/>
          </a:prstGeom>
        </p:spPr>
      </p:pic>
      <p:sp>
        <p:nvSpPr>
          <p:cNvPr id="12" name="TextBox 11">
            <a:extLst>
              <a:ext uri="{FF2B5EF4-FFF2-40B4-BE49-F238E27FC236}">
                <a16:creationId xmlns:a16="http://schemas.microsoft.com/office/drawing/2014/main" id="{F85E406F-824A-D6AF-5871-9785145FFB0B}"/>
              </a:ext>
            </a:extLst>
          </p:cNvPr>
          <p:cNvSpPr txBox="1"/>
          <p:nvPr/>
        </p:nvSpPr>
        <p:spPr>
          <a:xfrm>
            <a:off x="260234" y="2005832"/>
            <a:ext cx="10339457" cy="63401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solidFill>
                  <a:srgbClr val="404040"/>
                </a:solidFill>
                <a:ea typeface="+mn-lt"/>
                <a:cs typeface="+mn-lt"/>
              </a:rPr>
              <a:t>Integrase inhibitors have activity against HIV-2.</a:t>
            </a:r>
            <a:endParaRPr lang="en-US">
              <a:cs typeface="Calibri" panose="020F0502020204030204"/>
            </a:endParaRPr>
          </a:p>
          <a:p>
            <a:pPr marL="285750" indent="-285750">
              <a:buFont typeface="Arial"/>
              <a:buChar char="•"/>
            </a:pPr>
            <a:endParaRPr lang="en-US" dirty="0">
              <a:solidFill>
                <a:srgbClr val="404040"/>
              </a:solidFill>
              <a:ea typeface="+mn-lt"/>
              <a:cs typeface="+mn-lt"/>
            </a:endParaRPr>
          </a:p>
          <a:p>
            <a:pPr marL="285750" indent="-285750">
              <a:buFont typeface="Arial"/>
              <a:buChar char="•"/>
            </a:pPr>
            <a:r>
              <a:rPr lang="en-US" dirty="0">
                <a:solidFill>
                  <a:srgbClr val="404040"/>
                </a:solidFill>
                <a:ea typeface="+mn-lt"/>
                <a:cs typeface="+mn-lt"/>
              </a:rPr>
              <a:t>Dolutegravir (DTG) is a second-generation integrase inhibitor approved for the treatment of HIV-1 since 2014. The WHO  recommends the use of a single tablet regimen of DTG (TDF/3TC/DTG, named TLD), as the preferred first-line treatment for all populations since 2019.</a:t>
            </a:r>
            <a:r>
              <a:rPr lang="en-US" baseline="30000" dirty="0">
                <a:solidFill>
                  <a:srgbClr val="404040"/>
                </a:solidFill>
                <a:ea typeface="+mn-lt"/>
                <a:cs typeface="+mn-lt"/>
              </a:rPr>
              <a:t>1</a:t>
            </a:r>
          </a:p>
          <a:p>
            <a:pPr marL="285750" indent="-285750">
              <a:buFont typeface="Arial"/>
              <a:buChar char="•"/>
            </a:pPr>
            <a:endParaRPr lang="en-US" dirty="0">
              <a:solidFill>
                <a:srgbClr val="404040"/>
              </a:solidFill>
              <a:ea typeface="+mn-lt"/>
              <a:cs typeface="+mn-lt"/>
            </a:endParaRPr>
          </a:p>
          <a:p>
            <a:pPr marL="285750" indent="-285750">
              <a:buFont typeface="Arial"/>
              <a:buChar char="•"/>
            </a:pPr>
            <a:r>
              <a:rPr lang="en-US" dirty="0">
                <a:solidFill>
                  <a:srgbClr val="404040"/>
                </a:solidFill>
                <a:ea typeface="+mn-lt"/>
                <a:cs typeface="+mn-lt"/>
              </a:rPr>
              <a:t>In vitro studies showed that DTG has activity on HIV-2.</a:t>
            </a:r>
            <a:r>
              <a:rPr lang="en-US" baseline="30000" dirty="0">
                <a:solidFill>
                  <a:srgbClr val="404040"/>
                </a:solidFill>
                <a:ea typeface="+mn-lt"/>
                <a:cs typeface="+mn-lt"/>
              </a:rPr>
              <a:t>2</a:t>
            </a:r>
            <a:r>
              <a:rPr lang="en-US" dirty="0">
                <a:solidFill>
                  <a:srgbClr val="404040"/>
                </a:solidFill>
                <a:ea typeface="+mn-lt"/>
                <a:cs typeface="+mn-lt"/>
              </a:rPr>
              <a:t> Clinical data is however still limited.</a:t>
            </a:r>
          </a:p>
          <a:p>
            <a:pPr marL="285750" indent="-285750">
              <a:buFont typeface="Arial"/>
              <a:buChar char="•"/>
            </a:pPr>
            <a:endParaRPr lang="en-US" dirty="0">
              <a:solidFill>
                <a:srgbClr val="404040"/>
              </a:solidFill>
              <a:latin typeface="Calibri" panose="020F0502020204030204"/>
              <a:cs typeface="Calibri" panose="020F0502020204030204"/>
            </a:endParaRPr>
          </a:p>
          <a:p>
            <a:pPr marL="285750" indent="-285750">
              <a:buFont typeface="Arial"/>
              <a:buChar char="•"/>
            </a:pPr>
            <a:r>
              <a:rPr lang="en" dirty="0">
                <a:solidFill>
                  <a:srgbClr val="404040"/>
                </a:solidFill>
                <a:ea typeface="+mn-lt"/>
                <a:cs typeface="+mn-lt"/>
              </a:rPr>
              <a:t>Two Phase II clinical trials (both with 30 patients) conducted in France and Senegal demonstrated safety and efficacy of integrase inhibitors as first-line treatment in patients infected with HIV-2:</a:t>
            </a:r>
            <a:endParaRPr lang="en-US" dirty="0">
              <a:solidFill>
                <a:srgbClr val="404040"/>
              </a:solidFill>
              <a:ea typeface="+mn-lt"/>
              <a:cs typeface="+mn-lt"/>
            </a:endParaRPr>
          </a:p>
          <a:p>
            <a:pPr marL="285750" indent="-285750">
              <a:buFont typeface="Arial"/>
              <a:buChar char="•"/>
            </a:pPr>
            <a:endParaRPr lang="en" dirty="0">
              <a:solidFill>
                <a:srgbClr val="404040"/>
              </a:solidFill>
              <a:latin typeface="Calibri"/>
              <a:cs typeface="Calibri"/>
            </a:endParaRPr>
          </a:p>
          <a:p>
            <a:pPr marL="742950" lvl="1" indent="-285750">
              <a:buFont typeface="Arial"/>
              <a:buChar char="•"/>
            </a:pPr>
            <a:r>
              <a:rPr lang="pt-PT" sz="1400" err="1">
                <a:solidFill>
                  <a:srgbClr val="404040"/>
                </a:solidFill>
                <a:ea typeface="+mn-lt"/>
                <a:cs typeface="+mn-lt"/>
              </a:rPr>
              <a:t>Raltegravir</a:t>
            </a:r>
            <a:r>
              <a:rPr lang="pt-PT" sz="1400" dirty="0">
                <a:solidFill>
                  <a:srgbClr val="404040"/>
                </a:solidFill>
                <a:ea typeface="+mn-lt"/>
                <a:cs typeface="+mn-lt"/>
              </a:rPr>
              <a:t> + TDF/FTC </a:t>
            </a:r>
            <a:r>
              <a:rPr lang="pt-PT" sz="1200" dirty="0">
                <a:solidFill>
                  <a:srgbClr val="666666"/>
                </a:solidFill>
                <a:ea typeface="+mn-lt"/>
                <a:cs typeface="+mn-lt"/>
              </a:rPr>
              <a:t>(France, </a:t>
            </a:r>
            <a:r>
              <a:rPr lang="pt-PT" sz="1200" err="1">
                <a:solidFill>
                  <a:srgbClr val="666666"/>
                </a:solidFill>
                <a:ea typeface="+mn-lt"/>
                <a:cs typeface="+mn-lt"/>
              </a:rPr>
              <a:t>Matheron</a:t>
            </a:r>
            <a:r>
              <a:rPr lang="pt-PT" sz="1200" dirty="0">
                <a:solidFill>
                  <a:srgbClr val="666666"/>
                </a:solidFill>
                <a:ea typeface="+mn-lt"/>
                <a:cs typeface="+mn-lt"/>
              </a:rPr>
              <a:t> </a:t>
            </a:r>
            <a:r>
              <a:rPr lang="pt-PT" sz="1200" err="1">
                <a:solidFill>
                  <a:srgbClr val="666666"/>
                </a:solidFill>
                <a:ea typeface="+mn-lt"/>
                <a:cs typeface="+mn-lt"/>
              </a:rPr>
              <a:t>et</a:t>
            </a:r>
            <a:r>
              <a:rPr lang="pt-PT" sz="1200" dirty="0">
                <a:solidFill>
                  <a:srgbClr val="666666"/>
                </a:solidFill>
                <a:ea typeface="+mn-lt"/>
                <a:cs typeface="+mn-lt"/>
              </a:rPr>
              <a:t> al </a:t>
            </a:r>
            <a:r>
              <a:rPr lang="pt-PT" sz="1200" err="1">
                <a:solidFill>
                  <a:srgbClr val="666666"/>
                </a:solidFill>
                <a:ea typeface="+mn-lt"/>
                <a:cs typeface="+mn-lt"/>
              </a:rPr>
              <a:t>Clin</a:t>
            </a:r>
            <a:r>
              <a:rPr lang="pt-PT" sz="1200" dirty="0">
                <a:solidFill>
                  <a:srgbClr val="666666"/>
                </a:solidFill>
                <a:ea typeface="+mn-lt"/>
                <a:cs typeface="+mn-lt"/>
              </a:rPr>
              <a:t> </a:t>
            </a:r>
            <a:r>
              <a:rPr lang="pt-PT" sz="1200" err="1">
                <a:solidFill>
                  <a:srgbClr val="666666"/>
                </a:solidFill>
                <a:ea typeface="+mn-lt"/>
                <a:cs typeface="+mn-lt"/>
              </a:rPr>
              <a:t>Infect</a:t>
            </a:r>
            <a:r>
              <a:rPr lang="pt-PT" sz="1200" dirty="0">
                <a:solidFill>
                  <a:srgbClr val="666666"/>
                </a:solidFill>
                <a:ea typeface="+mn-lt"/>
                <a:cs typeface="+mn-lt"/>
              </a:rPr>
              <a:t> </a:t>
            </a:r>
            <a:r>
              <a:rPr lang="pt-PT" sz="1200" err="1">
                <a:solidFill>
                  <a:srgbClr val="666666"/>
                </a:solidFill>
                <a:ea typeface="+mn-lt"/>
                <a:cs typeface="+mn-lt"/>
              </a:rPr>
              <a:t>Dis</a:t>
            </a:r>
            <a:r>
              <a:rPr lang="pt-PT" sz="1200" dirty="0">
                <a:solidFill>
                  <a:srgbClr val="666666"/>
                </a:solidFill>
                <a:ea typeface="+mn-lt"/>
                <a:cs typeface="+mn-lt"/>
              </a:rPr>
              <a:t> 2018; 67: 1161–7);</a:t>
            </a:r>
            <a:endParaRPr lang="en-US" sz="1200">
              <a:solidFill>
                <a:srgbClr val="666666"/>
              </a:solidFill>
              <a:ea typeface="+mn-lt"/>
              <a:cs typeface="+mn-lt"/>
            </a:endParaRPr>
          </a:p>
          <a:p>
            <a:pPr marL="742950" lvl="1" indent="-285750">
              <a:buFont typeface="Arial"/>
              <a:buChar char="•"/>
            </a:pPr>
            <a:r>
              <a:rPr lang="pt-PT" sz="1400" err="1">
                <a:solidFill>
                  <a:srgbClr val="404040"/>
                </a:solidFill>
                <a:ea typeface="+mn-lt"/>
                <a:cs typeface="+mn-lt"/>
              </a:rPr>
              <a:t>Elvitegravir</a:t>
            </a:r>
            <a:r>
              <a:rPr lang="pt-PT" sz="1400" dirty="0">
                <a:solidFill>
                  <a:srgbClr val="404040"/>
                </a:solidFill>
                <a:ea typeface="+mn-lt"/>
                <a:cs typeface="+mn-lt"/>
              </a:rPr>
              <a:t>  (TDF/FTC/ELV/c) </a:t>
            </a:r>
            <a:r>
              <a:rPr lang="pt-PT" sz="1200" dirty="0">
                <a:solidFill>
                  <a:srgbClr val="666666"/>
                </a:solidFill>
                <a:ea typeface="+mn-lt"/>
                <a:cs typeface="+mn-lt"/>
              </a:rPr>
              <a:t>(Senegal,  </a:t>
            </a:r>
            <a:r>
              <a:rPr lang="pt-PT" sz="1200" err="1">
                <a:solidFill>
                  <a:srgbClr val="666666"/>
                </a:solidFill>
                <a:ea typeface="+mn-lt"/>
                <a:cs typeface="+mn-lt"/>
              </a:rPr>
              <a:t>Ba</a:t>
            </a:r>
            <a:r>
              <a:rPr lang="pt-PT" sz="1200" dirty="0">
                <a:solidFill>
                  <a:srgbClr val="666666"/>
                </a:solidFill>
                <a:ea typeface="+mn-lt"/>
                <a:cs typeface="+mn-lt"/>
              </a:rPr>
              <a:t> </a:t>
            </a:r>
            <a:r>
              <a:rPr lang="pt-PT" sz="1200" err="1">
                <a:solidFill>
                  <a:srgbClr val="666666"/>
                </a:solidFill>
                <a:ea typeface="+mn-lt"/>
                <a:cs typeface="+mn-lt"/>
              </a:rPr>
              <a:t>et</a:t>
            </a:r>
            <a:r>
              <a:rPr lang="pt-PT" sz="1200" dirty="0">
                <a:solidFill>
                  <a:srgbClr val="666666"/>
                </a:solidFill>
                <a:ea typeface="+mn-lt"/>
                <a:cs typeface="+mn-lt"/>
              </a:rPr>
              <a:t> al </a:t>
            </a:r>
            <a:r>
              <a:rPr lang="pt-PT" sz="1200" err="1">
                <a:solidFill>
                  <a:srgbClr val="666666"/>
                </a:solidFill>
                <a:ea typeface="+mn-lt"/>
                <a:cs typeface="+mn-lt"/>
              </a:rPr>
              <a:t>Clin</a:t>
            </a:r>
            <a:r>
              <a:rPr lang="pt-PT" sz="1200" dirty="0">
                <a:solidFill>
                  <a:srgbClr val="666666"/>
                </a:solidFill>
                <a:ea typeface="+mn-lt"/>
                <a:cs typeface="+mn-lt"/>
              </a:rPr>
              <a:t> </a:t>
            </a:r>
            <a:r>
              <a:rPr lang="pt-PT" sz="1200" err="1">
                <a:solidFill>
                  <a:srgbClr val="666666"/>
                </a:solidFill>
                <a:ea typeface="+mn-lt"/>
                <a:cs typeface="+mn-lt"/>
              </a:rPr>
              <a:t>Infect</a:t>
            </a:r>
            <a:r>
              <a:rPr lang="pt-PT" sz="1200" dirty="0">
                <a:solidFill>
                  <a:srgbClr val="666666"/>
                </a:solidFill>
                <a:ea typeface="+mn-lt"/>
                <a:cs typeface="+mn-lt"/>
              </a:rPr>
              <a:t> </a:t>
            </a:r>
            <a:r>
              <a:rPr lang="pt-PT" sz="1200" err="1">
                <a:solidFill>
                  <a:srgbClr val="666666"/>
                </a:solidFill>
                <a:ea typeface="+mn-lt"/>
                <a:cs typeface="+mn-lt"/>
              </a:rPr>
              <a:t>Dis</a:t>
            </a:r>
            <a:r>
              <a:rPr lang="pt-PT" sz="1200" dirty="0">
                <a:solidFill>
                  <a:srgbClr val="666666"/>
                </a:solidFill>
                <a:ea typeface="+mn-lt"/>
                <a:cs typeface="+mn-lt"/>
              </a:rPr>
              <a:t> 2018; 67:1588–94).</a:t>
            </a:r>
            <a:endParaRPr lang="en" sz="1200" dirty="0">
              <a:solidFill>
                <a:srgbClr val="666666"/>
              </a:solidFill>
              <a:ea typeface="+mn-lt"/>
              <a:cs typeface="+mn-lt"/>
            </a:endParaRPr>
          </a:p>
          <a:p>
            <a:pPr marL="285750" indent="-285750">
              <a:buFont typeface="Arial"/>
              <a:buChar char="•"/>
            </a:pPr>
            <a:endParaRPr lang="en" dirty="0">
              <a:solidFill>
                <a:srgbClr val="404040"/>
              </a:solidFill>
              <a:latin typeface="Calibri"/>
              <a:cs typeface="Calibri"/>
            </a:endParaRPr>
          </a:p>
          <a:p>
            <a:pPr marL="285750" indent="-285750">
              <a:buFont typeface="Arial"/>
              <a:buChar char="•"/>
            </a:pPr>
            <a:r>
              <a:rPr lang="en" dirty="0">
                <a:solidFill>
                  <a:srgbClr val="404040"/>
                </a:solidFill>
                <a:ea typeface="+mn-lt"/>
                <a:cs typeface="+mn-lt"/>
              </a:rPr>
              <a:t>This is the first trial ever done, using dolutegravir-based regimen in HIV-2.</a:t>
            </a:r>
          </a:p>
          <a:p>
            <a:pPr marL="285750" indent="-285750">
              <a:buFont typeface="Arial"/>
              <a:buChar char="•"/>
            </a:pPr>
            <a:endParaRPr lang="en" dirty="0">
              <a:solidFill>
                <a:srgbClr val="404040"/>
              </a:solidFill>
              <a:latin typeface="Calibri" panose="020F0502020204030204"/>
              <a:cs typeface="Calibri" panose="020F0502020204030204"/>
            </a:endParaRPr>
          </a:p>
          <a:p>
            <a:pPr marL="285750" indent="-285750">
              <a:buFont typeface="Arial"/>
              <a:buChar char="•"/>
            </a:pPr>
            <a:endParaRPr lang="en-US" dirty="0">
              <a:solidFill>
                <a:srgbClr val="000000"/>
              </a:solidFill>
              <a:latin typeface="Times"/>
              <a:cs typeface="Times"/>
            </a:endParaRPr>
          </a:p>
          <a:p>
            <a:pPr marL="285750" indent="-285750">
              <a:buFont typeface="Arial"/>
              <a:buChar char="•"/>
            </a:pPr>
            <a:endParaRPr lang="en-US" dirty="0">
              <a:solidFill>
                <a:srgbClr val="404040"/>
              </a:solidFill>
              <a:cs typeface="Calibri"/>
            </a:endParaRPr>
          </a:p>
          <a:p>
            <a:pPr marL="285750" indent="-285750">
              <a:buFont typeface="Arial"/>
              <a:buChar char="•"/>
            </a:pPr>
            <a:endParaRPr lang="en-US" dirty="0">
              <a:solidFill>
                <a:srgbClr val="404040"/>
              </a:solidFill>
              <a:cs typeface="Calibri"/>
            </a:endParaRPr>
          </a:p>
          <a:p>
            <a:pPr marL="285750" indent="-285750">
              <a:buFont typeface="Arial"/>
              <a:buChar char="•"/>
            </a:pPr>
            <a:endParaRPr lang="en-US" dirty="0">
              <a:solidFill>
                <a:srgbClr val="404040"/>
              </a:solidFill>
              <a:cs typeface="Calibri"/>
            </a:endParaRPr>
          </a:p>
          <a:p>
            <a:pPr marL="342900" indent="-342900">
              <a:buFont typeface="Arial"/>
              <a:buChar char="•"/>
            </a:pPr>
            <a:endParaRPr lang="en-US" dirty="0">
              <a:solidFill>
                <a:srgbClr val="404040"/>
              </a:solidFill>
              <a:cs typeface="Calibri"/>
            </a:endParaRPr>
          </a:p>
          <a:p>
            <a:pPr marL="342900" indent="-342900">
              <a:buFont typeface="Arial"/>
              <a:buChar char="•"/>
            </a:pPr>
            <a:endParaRPr lang="en-US" dirty="0">
              <a:solidFill>
                <a:srgbClr val="404040"/>
              </a:solidFill>
              <a:cs typeface="Calibri"/>
            </a:endParaRPr>
          </a:p>
          <a:p>
            <a:pPr marL="342900" indent="-342900">
              <a:buFont typeface="Arial"/>
              <a:buChar char="•"/>
            </a:pPr>
            <a:endParaRPr lang="en-US">
              <a:solidFill>
                <a:srgbClr val="404040"/>
              </a:solidFill>
              <a:cs typeface="Calibri"/>
            </a:endParaRPr>
          </a:p>
        </p:txBody>
      </p:sp>
      <p:sp>
        <p:nvSpPr>
          <p:cNvPr id="14" name="TextBox 13">
            <a:extLst>
              <a:ext uri="{FF2B5EF4-FFF2-40B4-BE49-F238E27FC236}">
                <a16:creationId xmlns:a16="http://schemas.microsoft.com/office/drawing/2014/main" id="{999CFE10-EAF8-8998-6D68-D6B24DF8ED50}"/>
              </a:ext>
            </a:extLst>
          </p:cNvPr>
          <p:cNvSpPr txBox="1"/>
          <p:nvPr/>
        </p:nvSpPr>
        <p:spPr>
          <a:xfrm>
            <a:off x="-342122" y="6562532"/>
            <a:ext cx="104347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aseline="30000" dirty="0">
                <a:solidFill>
                  <a:srgbClr val="666666"/>
                </a:solidFill>
                <a:ea typeface="+mn-lt"/>
                <a:cs typeface="+mn-lt"/>
              </a:rPr>
              <a:t>1 </a:t>
            </a:r>
            <a:r>
              <a:rPr lang="en-US" sz="1200" dirty="0">
                <a:solidFill>
                  <a:srgbClr val="666666"/>
                </a:solidFill>
                <a:ea typeface="+mn-lt"/>
                <a:cs typeface="+mn-lt"/>
              </a:rPr>
              <a:t>Policy brief UPDATE OF RECOMMENDATIONS ON FIRST- AND SECOND-LINE ANTIRETROVIRAL REGIMENS, WHO 2019   </a:t>
            </a:r>
            <a:r>
              <a:rPr lang="en-US" sz="1200" baseline="30000" dirty="0">
                <a:solidFill>
                  <a:srgbClr val="666666"/>
                </a:solidFill>
                <a:ea typeface="+mn-lt"/>
                <a:cs typeface="+mn-lt"/>
              </a:rPr>
              <a:t>2 </a:t>
            </a:r>
            <a:r>
              <a:rPr lang="en-US" sz="1200" dirty="0">
                <a:solidFill>
                  <a:srgbClr val="666666"/>
                </a:solidFill>
                <a:ea typeface="+mn-lt"/>
                <a:cs typeface="+mn-lt"/>
              </a:rPr>
              <a:t>Smith </a:t>
            </a:r>
            <a:r>
              <a:rPr lang="en-US" sz="1200" i="1" dirty="0">
                <a:solidFill>
                  <a:srgbClr val="666666"/>
                </a:solidFill>
                <a:ea typeface="+mn-lt"/>
                <a:cs typeface="+mn-lt"/>
              </a:rPr>
              <a:t>et al </a:t>
            </a:r>
            <a:r>
              <a:rPr lang="en-US" sz="1200" dirty="0">
                <a:solidFill>
                  <a:srgbClr val="666666"/>
                </a:solidFill>
                <a:ea typeface="+mn-lt"/>
                <a:cs typeface="+mn-lt"/>
              </a:rPr>
              <a:t>Retrovirology 2015; 12:10</a:t>
            </a:r>
            <a:endParaRPr lang="en-US" dirty="0">
              <a:solidFill>
                <a:srgbClr val="000000"/>
              </a:solidFill>
              <a:ea typeface="+mn-lt"/>
              <a:cs typeface="+mn-lt"/>
            </a:endParaRPr>
          </a:p>
          <a:p>
            <a:pPr algn="ctr"/>
            <a:endParaRPr lang="en-US" sz="1200" dirty="0">
              <a:solidFill>
                <a:srgbClr val="666666"/>
              </a:solidFill>
              <a:cs typeface="Calibri"/>
            </a:endParaRPr>
          </a:p>
        </p:txBody>
      </p:sp>
    </p:spTree>
    <p:extLst>
      <p:ext uri="{BB962C8B-B14F-4D97-AF65-F5344CB8AC3E}">
        <p14:creationId xmlns:p14="http://schemas.microsoft.com/office/powerpoint/2010/main" val="3202701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1D57F9F6-CE84-A2D2-8D85-CE15A4CFEAE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4" name="Title 6">
            <a:extLst>
              <a:ext uri="{FF2B5EF4-FFF2-40B4-BE49-F238E27FC236}">
                <a16:creationId xmlns:a16="http://schemas.microsoft.com/office/drawing/2014/main" id="{B7884CBD-FFB5-44CC-F484-1671B5790103}"/>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cs typeface="Arial"/>
              </a:rPr>
              <a:t>STUDY DESIGN</a:t>
            </a:r>
            <a:endParaRPr lang="en-US" dirty="0">
              <a:ea typeface="Calibri Light" panose="020F0302020204030204"/>
              <a:cs typeface="Calibri Light" panose="020F0302020204030204"/>
            </a:endParaRPr>
          </a:p>
        </p:txBody>
      </p:sp>
      <p:sp>
        <p:nvSpPr>
          <p:cNvPr id="7" name="TextBox 6">
            <a:extLst>
              <a:ext uri="{FF2B5EF4-FFF2-40B4-BE49-F238E27FC236}">
                <a16:creationId xmlns:a16="http://schemas.microsoft.com/office/drawing/2014/main" id="{C39C0917-F3D4-EF03-9239-2D37D9E1C013}"/>
              </a:ext>
            </a:extLst>
          </p:cNvPr>
          <p:cNvSpPr txBox="1"/>
          <p:nvPr/>
        </p:nvSpPr>
        <p:spPr>
          <a:xfrm>
            <a:off x="7030932" y="3246495"/>
            <a:ext cx="4158118" cy="23391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endParaRPr lang="en-US" sz="2000" dirty="0">
              <a:solidFill>
                <a:srgbClr val="3A3838"/>
              </a:solidFill>
              <a:ea typeface="+mn-lt"/>
              <a:cs typeface="+mn-lt"/>
            </a:endParaRPr>
          </a:p>
          <a:p>
            <a:r>
              <a:rPr lang="en-US" sz="2000" b="1" dirty="0">
                <a:solidFill>
                  <a:srgbClr val="3A3838"/>
                </a:solidFill>
                <a:ea typeface="+mn-lt"/>
                <a:cs typeface="+mn-lt"/>
              </a:rPr>
              <a:t>Dolutegravir (DTG) </a:t>
            </a:r>
            <a:r>
              <a:rPr lang="en-US" sz="2000" dirty="0">
                <a:solidFill>
                  <a:srgbClr val="3A3838"/>
                </a:solidFill>
                <a:ea typeface="+mn-lt"/>
                <a:cs typeface="+mn-lt"/>
              </a:rPr>
              <a:t>50 mg once daily </a:t>
            </a:r>
          </a:p>
          <a:p>
            <a:r>
              <a:rPr lang="en-US" sz="2000" b="1" dirty="0">
                <a:solidFill>
                  <a:srgbClr val="3A3838"/>
                </a:solidFill>
                <a:ea typeface="+mn-lt"/>
                <a:cs typeface="+mn-lt"/>
              </a:rPr>
              <a:t>given in combination with 2 NRTIs</a:t>
            </a:r>
            <a:endParaRPr lang="en-US" sz="2000" dirty="0">
              <a:solidFill>
                <a:srgbClr val="3A3838"/>
              </a:solidFill>
              <a:ea typeface="+mn-lt"/>
              <a:cs typeface="+mn-lt"/>
            </a:endParaRPr>
          </a:p>
          <a:p>
            <a:r>
              <a:rPr lang="en-US" sz="1400" dirty="0">
                <a:solidFill>
                  <a:srgbClr val="3A3838"/>
                </a:solidFill>
                <a:ea typeface="+mn-lt"/>
                <a:cs typeface="+mn-lt"/>
              </a:rPr>
              <a:t>Abacavir/Lamivudine - (ABC/3TC) or </a:t>
            </a:r>
          </a:p>
          <a:p>
            <a:r>
              <a:rPr lang="en-US" sz="1400" dirty="0">
                <a:solidFill>
                  <a:srgbClr val="3A3838"/>
                </a:solidFill>
                <a:ea typeface="+mn-lt"/>
                <a:cs typeface="+mn-lt"/>
              </a:rPr>
              <a:t>Tenofovir disoproxil/Emtricitabine (TDF/FTC)</a:t>
            </a:r>
            <a:endParaRPr lang="en-US" dirty="0"/>
          </a:p>
          <a:p>
            <a:pPr marL="342900" indent="-342900">
              <a:buFont typeface="Arial" panose="020B0604020202020204" pitchFamily="34" charset="0"/>
              <a:buChar char="•"/>
            </a:pPr>
            <a:endParaRPr lang="en-US" sz="2000" dirty="0">
              <a:solidFill>
                <a:srgbClr val="3A3838"/>
              </a:solidFill>
              <a:ea typeface="Calibri"/>
              <a:cs typeface="Calibri"/>
            </a:endParaRPr>
          </a:p>
          <a:p>
            <a:pPr algn="l"/>
            <a:endParaRPr lang="en-US" sz="2000" dirty="0">
              <a:solidFill>
                <a:srgbClr val="3A3838"/>
              </a:solidFill>
              <a:ea typeface="Calibri"/>
              <a:cs typeface="Calibri"/>
            </a:endParaRPr>
          </a:p>
          <a:p>
            <a:pPr marL="285750" indent="-285750">
              <a:buFont typeface="Arial" panose="020B0604020202020204" pitchFamily="34" charset="0"/>
              <a:buChar char="•"/>
            </a:pPr>
            <a:endParaRPr lang="en-US" dirty="0">
              <a:solidFill>
                <a:srgbClr val="3A3838"/>
              </a:solidFill>
              <a:ea typeface="Calibri"/>
              <a:cs typeface="Calibri"/>
            </a:endParaRPr>
          </a:p>
        </p:txBody>
      </p:sp>
      <p:sp>
        <p:nvSpPr>
          <p:cNvPr id="6" name="Rectangle: Rounded Corners 5">
            <a:extLst>
              <a:ext uri="{FF2B5EF4-FFF2-40B4-BE49-F238E27FC236}">
                <a16:creationId xmlns:a16="http://schemas.microsoft.com/office/drawing/2014/main" id="{FDCAE52F-F8D0-9479-DB07-64F1A2BCBC6E}"/>
              </a:ext>
            </a:extLst>
          </p:cNvPr>
          <p:cNvSpPr/>
          <p:nvPr/>
        </p:nvSpPr>
        <p:spPr>
          <a:xfrm>
            <a:off x="762000" y="2052734"/>
            <a:ext cx="562946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E68D3B7-97D1-D4C1-6332-AEBB4EE75A42}"/>
              </a:ext>
            </a:extLst>
          </p:cNvPr>
          <p:cNvSpPr txBox="1"/>
          <p:nvPr/>
        </p:nvSpPr>
        <p:spPr>
          <a:xfrm>
            <a:off x="925285" y="2083835"/>
            <a:ext cx="530289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3A3838"/>
                </a:solidFill>
                <a:latin typeface="Arial"/>
                <a:cs typeface="Arial"/>
              </a:rPr>
              <a:t>Phase II, single-arm, open-label clinical trial</a:t>
            </a:r>
            <a:endParaRPr lang="en-US" sz="1600">
              <a:solidFill>
                <a:srgbClr val="3A3838"/>
              </a:solidFill>
            </a:endParaRPr>
          </a:p>
          <a:p>
            <a:pPr algn="ctr"/>
            <a:endParaRPr lang="en-US" sz="1600" dirty="0">
              <a:solidFill>
                <a:srgbClr val="3A3838"/>
              </a:solidFill>
              <a:cs typeface="Calibri"/>
            </a:endParaRPr>
          </a:p>
        </p:txBody>
      </p:sp>
      <p:sp>
        <p:nvSpPr>
          <p:cNvPr id="11" name="Rectangle: Rounded Corners 10">
            <a:extLst>
              <a:ext uri="{FF2B5EF4-FFF2-40B4-BE49-F238E27FC236}">
                <a16:creationId xmlns:a16="http://schemas.microsoft.com/office/drawing/2014/main" id="{334841F7-9590-C406-9E5F-0068B0E86882}"/>
              </a:ext>
            </a:extLst>
          </p:cNvPr>
          <p:cNvSpPr/>
          <p:nvPr/>
        </p:nvSpPr>
        <p:spPr>
          <a:xfrm>
            <a:off x="7029061" y="2052734"/>
            <a:ext cx="3949959" cy="419877"/>
          </a:xfrm>
          <a:prstGeom prst="roundRect">
            <a:avLst/>
          </a:prstGeom>
          <a:solidFill>
            <a:srgbClr val="B4D5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3BEE221-CB82-5304-6F6D-D67F69982608}"/>
              </a:ext>
            </a:extLst>
          </p:cNvPr>
          <p:cNvSpPr txBox="1"/>
          <p:nvPr/>
        </p:nvSpPr>
        <p:spPr>
          <a:xfrm>
            <a:off x="6352591" y="2052733"/>
            <a:ext cx="530289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3A3838"/>
                </a:solidFill>
                <a:latin typeface="Arial"/>
                <a:cs typeface="Arial"/>
              </a:rPr>
              <a:t>48 WEEKS</a:t>
            </a:r>
            <a:endParaRPr lang="en-US" sz="1600" dirty="0">
              <a:solidFill>
                <a:srgbClr val="3A3838"/>
              </a:solidFill>
            </a:endParaRPr>
          </a:p>
          <a:p>
            <a:pPr algn="ctr"/>
            <a:endParaRPr lang="en-US" sz="1600" dirty="0">
              <a:solidFill>
                <a:srgbClr val="3A3838"/>
              </a:solidFill>
              <a:cs typeface="Calibri"/>
            </a:endParaRPr>
          </a:p>
        </p:txBody>
      </p:sp>
      <p:sp>
        <p:nvSpPr>
          <p:cNvPr id="14" name="TextBox 13">
            <a:extLst>
              <a:ext uri="{FF2B5EF4-FFF2-40B4-BE49-F238E27FC236}">
                <a16:creationId xmlns:a16="http://schemas.microsoft.com/office/drawing/2014/main" id="{C91817A9-1675-A371-B97E-C11483B474D2}"/>
              </a:ext>
            </a:extLst>
          </p:cNvPr>
          <p:cNvSpPr txBox="1"/>
          <p:nvPr/>
        </p:nvSpPr>
        <p:spPr>
          <a:xfrm>
            <a:off x="-1063745" y="6033794"/>
            <a:ext cx="530289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solidFill>
                  <a:srgbClr val="3A3838"/>
                </a:solidFill>
                <a:latin typeface="Arial"/>
                <a:cs typeface="Arial"/>
              </a:rPr>
              <a:t>Multicenter </a:t>
            </a:r>
            <a:endParaRPr lang="en-US" sz="1400" dirty="0">
              <a:solidFill>
                <a:srgbClr val="3A3838"/>
              </a:solidFill>
              <a:latin typeface="Calibri" panose="020F0502020204030204"/>
              <a:cs typeface="Calibri" panose="020F0502020204030204"/>
            </a:endParaRPr>
          </a:p>
          <a:p>
            <a:pPr algn="ctr"/>
            <a:r>
              <a:rPr lang="en-US" sz="1400" dirty="0">
                <a:solidFill>
                  <a:srgbClr val="3A3838"/>
                </a:solidFill>
                <a:latin typeface="Arial"/>
                <a:cs typeface="Arial"/>
              </a:rPr>
              <a:t>trial</a:t>
            </a:r>
            <a:endParaRPr lang="en-US" sz="1400" dirty="0">
              <a:solidFill>
                <a:srgbClr val="3A3838"/>
              </a:solidFill>
              <a:cs typeface="Calibri"/>
            </a:endParaRPr>
          </a:p>
          <a:p>
            <a:pPr algn="ctr"/>
            <a:endParaRPr lang="en-US" sz="1200" dirty="0">
              <a:solidFill>
                <a:srgbClr val="3A3838"/>
              </a:solidFill>
              <a:cs typeface="Calibri"/>
            </a:endParaRPr>
          </a:p>
        </p:txBody>
      </p:sp>
      <p:sp>
        <p:nvSpPr>
          <p:cNvPr id="15" name="Rectangle: Rounded Corners 14">
            <a:extLst>
              <a:ext uri="{FF2B5EF4-FFF2-40B4-BE49-F238E27FC236}">
                <a16:creationId xmlns:a16="http://schemas.microsoft.com/office/drawing/2014/main" id="{AB28B884-5D67-47D2-A0D5-2F16A68FDCD5}"/>
              </a:ext>
            </a:extLst>
          </p:cNvPr>
          <p:cNvSpPr/>
          <p:nvPr/>
        </p:nvSpPr>
        <p:spPr>
          <a:xfrm>
            <a:off x="7029060" y="2814733"/>
            <a:ext cx="3949959" cy="606490"/>
          </a:xfrm>
          <a:prstGeom prst="round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E4B1325-0A71-CF31-8DCC-635737D61B0B}"/>
              </a:ext>
            </a:extLst>
          </p:cNvPr>
          <p:cNvSpPr txBox="1"/>
          <p:nvPr/>
        </p:nvSpPr>
        <p:spPr>
          <a:xfrm>
            <a:off x="6352591" y="2931366"/>
            <a:ext cx="530289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3A3838"/>
                </a:solidFill>
                <a:latin typeface="Arial"/>
                <a:cs typeface="Arial"/>
              </a:rPr>
              <a:t>INTERVENTION</a:t>
            </a:r>
            <a:endParaRPr lang="en-US" dirty="0"/>
          </a:p>
          <a:p>
            <a:pPr algn="ctr"/>
            <a:endParaRPr lang="en-US" sz="1600" dirty="0">
              <a:solidFill>
                <a:srgbClr val="3A3838"/>
              </a:solidFill>
              <a:cs typeface="Calibri"/>
            </a:endParaRPr>
          </a:p>
        </p:txBody>
      </p:sp>
      <p:sp>
        <p:nvSpPr>
          <p:cNvPr id="18" name="TextBox 17">
            <a:extLst>
              <a:ext uri="{FF2B5EF4-FFF2-40B4-BE49-F238E27FC236}">
                <a16:creationId xmlns:a16="http://schemas.microsoft.com/office/drawing/2014/main" id="{AAD291BE-A5EF-8774-C06D-BBD92A617D06}"/>
              </a:ext>
            </a:extLst>
          </p:cNvPr>
          <p:cNvSpPr txBox="1"/>
          <p:nvPr/>
        </p:nvSpPr>
        <p:spPr>
          <a:xfrm>
            <a:off x="2302150" y="2814969"/>
            <a:ext cx="4047452" cy="1464231"/>
          </a:xfrm>
          <a:prstGeom prst="roundRect">
            <a:avLst/>
          </a:prstGeom>
          <a:solidFill>
            <a:schemeClr val="accent4">
              <a:lumMod val="20000"/>
              <a:lumOff val="80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chemeClr val="bg2">
                    <a:lumMod val="25000"/>
                  </a:schemeClr>
                </a:solidFill>
                <a:ea typeface="+mn-lt"/>
                <a:cs typeface="+mn-lt"/>
              </a:rPr>
              <a:t>30 patients enrolled</a:t>
            </a:r>
          </a:p>
          <a:p>
            <a:endParaRPr lang="en-US" sz="1600" dirty="0">
              <a:solidFill>
                <a:schemeClr val="bg2">
                  <a:lumMod val="25000"/>
                </a:schemeClr>
              </a:solidFill>
              <a:cs typeface="Calibri"/>
            </a:endParaRPr>
          </a:p>
          <a:p>
            <a:r>
              <a:rPr lang="en-US" sz="1600" dirty="0">
                <a:solidFill>
                  <a:schemeClr val="bg2">
                    <a:lumMod val="25000"/>
                  </a:schemeClr>
                </a:solidFill>
                <a:cs typeface="Calibri"/>
              </a:rPr>
              <a:t>People with HIV-2</a:t>
            </a:r>
          </a:p>
          <a:p>
            <a:endParaRPr lang="en-US" sz="1600" dirty="0">
              <a:solidFill>
                <a:schemeClr val="bg2">
                  <a:lumMod val="25000"/>
                </a:schemeClr>
              </a:solidFill>
              <a:cs typeface="Calibri"/>
            </a:endParaRPr>
          </a:p>
          <a:p>
            <a:r>
              <a:rPr lang="en-US" sz="1600" dirty="0">
                <a:solidFill>
                  <a:schemeClr val="bg2">
                    <a:lumMod val="25000"/>
                  </a:schemeClr>
                </a:solidFill>
                <a:cs typeface="Calibri"/>
              </a:rPr>
              <a:t>Treatment-naïve</a:t>
            </a:r>
          </a:p>
        </p:txBody>
      </p:sp>
      <p:sp>
        <p:nvSpPr>
          <p:cNvPr id="20" name="TextBox 19">
            <a:extLst>
              <a:ext uri="{FF2B5EF4-FFF2-40B4-BE49-F238E27FC236}">
                <a16:creationId xmlns:a16="http://schemas.microsoft.com/office/drawing/2014/main" id="{BB1D8534-DF8A-A34D-1D81-0F4C7879F5EA}"/>
              </a:ext>
            </a:extLst>
          </p:cNvPr>
          <p:cNvSpPr txBox="1"/>
          <p:nvPr/>
        </p:nvSpPr>
        <p:spPr>
          <a:xfrm>
            <a:off x="2329692" y="4798192"/>
            <a:ext cx="4055228" cy="1736646"/>
          </a:xfrm>
          <a:prstGeom prst="roundRect">
            <a:avLst/>
          </a:prstGeom>
          <a:solidFill>
            <a:schemeClr val="accent4">
              <a:lumMod val="20000"/>
              <a:lumOff val="80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chemeClr val="bg2">
                    <a:lumMod val="25000"/>
                  </a:schemeClr>
                </a:solidFill>
                <a:ea typeface="+mn-lt"/>
                <a:cs typeface="+mn-lt"/>
              </a:rPr>
              <a:t>Hospital Professor </a:t>
            </a:r>
            <a:r>
              <a:rPr lang="en-US" sz="1600" dirty="0" err="1">
                <a:solidFill>
                  <a:schemeClr val="bg2">
                    <a:lumMod val="25000"/>
                  </a:schemeClr>
                </a:solidFill>
                <a:ea typeface="+mn-lt"/>
                <a:cs typeface="+mn-lt"/>
              </a:rPr>
              <a:t>Doutor</a:t>
            </a:r>
            <a:r>
              <a:rPr lang="en-US" sz="1600" dirty="0">
                <a:solidFill>
                  <a:schemeClr val="bg2">
                    <a:lumMod val="25000"/>
                  </a:schemeClr>
                </a:solidFill>
                <a:ea typeface="+mn-lt"/>
                <a:cs typeface="+mn-lt"/>
              </a:rPr>
              <a:t> Fernando Fonseca</a:t>
            </a:r>
          </a:p>
          <a:p>
            <a:r>
              <a:rPr lang="en-US" sz="1600" dirty="0">
                <a:solidFill>
                  <a:schemeClr val="bg2">
                    <a:lumMod val="25000"/>
                  </a:schemeClr>
                </a:solidFill>
                <a:ea typeface="+mn-lt"/>
                <a:cs typeface="+mn-lt"/>
              </a:rPr>
              <a:t>Hospital Garcia de Orta</a:t>
            </a:r>
          </a:p>
          <a:p>
            <a:r>
              <a:rPr lang="en-US" sz="1600" dirty="0">
                <a:solidFill>
                  <a:schemeClr val="bg2">
                    <a:lumMod val="25000"/>
                  </a:schemeClr>
                </a:solidFill>
                <a:ea typeface="+mn-lt"/>
                <a:cs typeface="+mn-lt"/>
              </a:rPr>
              <a:t>Hospital Beatriz Ângelo</a:t>
            </a:r>
          </a:p>
          <a:p>
            <a:r>
              <a:rPr lang="en-US" sz="1600" dirty="0">
                <a:solidFill>
                  <a:schemeClr val="bg2">
                    <a:lumMod val="25000"/>
                  </a:schemeClr>
                </a:solidFill>
                <a:ea typeface="+mn-lt"/>
                <a:cs typeface="+mn-lt"/>
              </a:rPr>
              <a:t>Hospital Egas Moniz</a:t>
            </a:r>
          </a:p>
          <a:p>
            <a:r>
              <a:rPr lang="en-US" sz="1600" dirty="0">
                <a:solidFill>
                  <a:schemeClr val="bg2">
                    <a:lumMod val="25000"/>
                  </a:schemeClr>
                </a:solidFill>
                <a:ea typeface="+mn-lt"/>
                <a:cs typeface="+mn-lt"/>
              </a:rPr>
              <a:t>Hospital Curry Cabral</a:t>
            </a:r>
          </a:p>
          <a:p>
            <a:r>
              <a:rPr lang="en-US" sz="1600" dirty="0">
                <a:solidFill>
                  <a:schemeClr val="bg2">
                    <a:lumMod val="25000"/>
                  </a:schemeClr>
                </a:solidFill>
                <a:ea typeface="+mn-lt"/>
                <a:cs typeface="+mn-lt"/>
              </a:rPr>
              <a:t>Hospital Santa Maria</a:t>
            </a:r>
            <a:endParaRPr lang="en-US" dirty="0">
              <a:solidFill>
                <a:schemeClr val="bg2">
                  <a:lumMod val="25000"/>
                </a:schemeClr>
              </a:solidFill>
            </a:endParaRPr>
          </a:p>
        </p:txBody>
      </p:sp>
      <p:pic>
        <p:nvPicPr>
          <p:cNvPr id="2" name="Graphic 1" descr="Medicine outline">
            <a:extLst>
              <a:ext uri="{FF2B5EF4-FFF2-40B4-BE49-F238E27FC236}">
                <a16:creationId xmlns:a16="http://schemas.microsoft.com/office/drawing/2014/main" id="{96FFC9A3-6566-F582-B402-96379B7B59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06881" y="5055637"/>
            <a:ext cx="1194320" cy="1217645"/>
          </a:xfrm>
          <a:prstGeom prst="rect">
            <a:avLst/>
          </a:prstGeom>
        </p:spPr>
      </p:pic>
      <p:pic>
        <p:nvPicPr>
          <p:cNvPr id="9" name="Graphic 8" descr="World outline">
            <a:extLst>
              <a:ext uri="{FF2B5EF4-FFF2-40B4-BE49-F238E27FC236}">
                <a16:creationId xmlns:a16="http://schemas.microsoft.com/office/drawing/2014/main" id="{3C2E8261-0FC4-1478-FC9E-08DB83008AC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4576" y="4962331"/>
            <a:ext cx="1031032" cy="1023257"/>
          </a:xfrm>
          <a:prstGeom prst="rect">
            <a:avLst/>
          </a:prstGeom>
        </p:spPr>
      </p:pic>
      <p:pic>
        <p:nvPicPr>
          <p:cNvPr id="10" name="Graphic 9" descr="Man outline">
            <a:extLst>
              <a:ext uri="{FF2B5EF4-FFF2-40B4-BE49-F238E27FC236}">
                <a16:creationId xmlns:a16="http://schemas.microsoft.com/office/drawing/2014/main" id="{0147EE84-690C-538D-2CE3-D19F376BB9A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04596" y="2932922"/>
            <a:ext cx="1178767" cy="1178767"/>
          </a:xfrm>
          <a:prstGeom prst="rect">
            <a:avLst/>
          </a:prstGeom>
        </p:spPr>
      </p:pic>
    </p:spTree>
    <p:extLst>
      <p:ext uri="{BB962C8B-B14F-4D97-AF65-F5344CB8AC3E}">
        <p14:creationId xmlns:p14="http://schemas.microsoft.com/office/powerpoint/2010/main" val="202337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403155AC-D64A-0994-1F52-A4EFE28B3531}"/>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4" name="Title 6">
            <a:extLst>
              <a:ext uri="{FF2B5EF4-FFF2-40B4-BE49-F238E27FC236}">
                <a16:creationId xmlns:a16="http://schemas.microsoft.com/office/drawing/2014/main" id="{B2882C22-CE1E-559E-805C-CBFD2CF6C025}"/>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OBJECTIVES</a:t>
            </a:r>
          </a:p>
        </p:txBody>
      </p:sp>
      <p:sp>
        <p:nvSpPr>
          <p:cNvPr id="6" name="TextBox 5">
            <a:extLst>
              <a:ext uri="{FF2B5EF4-FFF2-40B4-BE49-F238E27FC236}">
                <a16:creationId xmlns:a16="http://schemas.microsoft.com/office/drawing/2014/main" id="{5E1D3482-82F2-4561-8C9B-104421B5B031}"/>
              </a:ext>
            </a:extLst>
          </p:cNvPr>
          <p:cNvSpPr txBox="1"/>
          <p:nvPr/>
        </p:nvSpPr>
        <p:spPr>
          <a:xfrm>
            <a:off x="351691" y="2104172"/>
            <a:ext cx="11488614" cy="5047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rgbClr val="3A3838"/>
                </a:solidFill>
                <a:ea typeface="+mn-lt"/>
                <a:cs typeface="+mn-lt"/>
              </a:rPr>
              <a:t>PRIMARY</a:t>
            </a:r>
          </a:p>
          <a:p>
            <a:endParaRPr lang="en-US" dirty="0">
              <a:solidFill>
                <a:srgbClr val="3A3838"/>
              </a:solidFill>
              <a:ea typeface="+mn-lt"/>
              <a:cs typeface="+mn-lt"/>
            </a:endParaRPr>
          </a:p>
          <a:p>
            <a:r>
              <a:rPr lang="en-US" dirty="0">
                <a:solidFill>
                  <a:srgbClr val="3A3838"/>
                </a:solidFill>
                <a:ea typeface="+mn-lt"/>
                <a:cs typeface="+mn-lt"/>
              </a:rPr>
              <a:t>To evaluate the efficacy of Dolutegravir (DTG) in combination with two nucleoside reverse transcriptase inhibitors (NRTIs) in the treatment of HIV-2 treatment-naïve patients, measured by:</a:t>
            </a:r>
            <a:endParaRPr lang="en-US" sz="1600" dirty="0">
              <a:solidFill>
                <a:srgbClr val="3A3838"/>
              </a:solidFill>
              <a:ea typeface="+mn-lt"/>
              <a:cs typeface="+mn-lt"/>
            </a:endParaRPr>
          </a:p>
          <a:p>
            <a:pPr marL="285750" indent="-285750">
              <a:buFont typeface="Arial"/>
              <a:buChar char="•"/>
            </a:pPr>
            <a:r>
              <a:rPr lang="en-US" dirty="0">
                <a:solidFill>
                  <a:srgbClr val="3A3838"/>
                </a:solidFill>
                <a:ea typeface="+mn-lt"/>
                <a:cs typeface="+mn-lt"/>
              </a:rPr>
              <a:t>the proportion of patients who achieved a plasma viral load  (</a:t>
            </a:r>
            <a:r>
              <a:rPr lang="en-US" err="1">
                <a:solidFill>
                  <a:srgbClr val="3A3838"/>
                </a:solidFill>
                <a:ea typeface="+mn-lt"/>
                <a:cs typeface="+mn-lt"/>
              </a:rPr>
              <a:t>pVL</a:t>
            </a:r>
            <a:r>
              <a:rPr lang="en-US" dirty="0">
                <a:solidFill>
                  <a:srgbClr val="3A3838"/>
                </a:solidFill>
                <a:ea typeface="+mn-lt"/>
                <a:cs typeface="+mn-lt"/>
              </a:rPr>
              <a:t>) of &lt;40 copies/mL </a:t>
            </a:r>
            <a:r>
              <a:rPr lang="en-US" b="1" dirty="0">
                <a:solidFill>
                  <a:srgbClr val="3A3838"/>
                </a:solidFill>
                <a:ea typeface="+mn-lt"/>
                <a:cs typeface="+mn-lt"/>
              </a:rPr>
              <a:t>and/or </a:t>
            </a:r>
            <a:endParaRPr lang="en-US" sz="1600" b="1" dirty="0">
              <a:solidFill>
                <a:srgbClr val="3A3838"/>
              </a:solidFill>
              <a:ea typeface="+mn-lt"/>
              <a:cs typeface="+mn-lt"/>
            </a:endParaRPr>
          </a:p>
          <a:p>
            <a:pPr marL="285750" indent="-285750">
              <a:buFont typeface="Arial"/>
              <a:buChar char="•"/>
            </a:pPr>
            <a:r>
              <a:rPr lang="en-US" dirty="0">
                <a:solidFill>
                  <a:srgbClr val="3A3838"/>
                </a:solidFill>
                <a:ea typeface="+mn-lt"/>
                <a:cs typeface="+mn-lt"/>
              </a:rPr>
              <a:t>by the change from baseline in CD4 cell count and in CD4/CD8 ratio at Week 48. </a:t>
            </a:r>
            <a:endParaRPr lang="en-US" sz="1600">
              <a:solidFill>
                <a:srgbClr val="3A3838"/>
              </a:solidFill>
              <a:ea typeface="+mn-lt"/>
              <a:cs typeface="+mn-lt"/>
            </a:endParaRPr>
          </a:p>
          <a:p>
            <a:endParaRPr lang="en-US" dirty="0">
              <a:solidFill>
                <a:srgbClr val="3A3838"/>
              </a:solidFill>
              <a:ea typeface="+mn-lt"/>
              <a:cs typeface="+mn-lt"/>
            </a:endParaRPr>
          </a:p>
          <a:p>
            <a:endParaRPr lang="en-US" dirty="0">
              <a:solidFill>
                <a:srgbClr val="3A3838"/>
              </a:solidFill>
              <a:ea typeface="Calibri"/>
              <a:cs typeface="Calibri"/>
            </a:endParaRPr>
          </a:p>
          <a:p>
            <a:r>
              <a:rPr lang="en-US" b="1" dirty="0">
                <a:solidFill>
                  <a:srgbClr val="3A3838"/>
                </a:solidFill>
                <a:ea typeface="Calibri"/>
                <a:cs typeface="Calibri"/>
              </a:rPr>
              <a:t>SECONDARY</a:t>
            </a:r>
          </a:p>
          <a:p>
            <a:endParaRPr lang="en-US" dirty="0">
              <a:solidFill>
                <a:srgbClr val="3A3838"/>
              </a:solidFill>
              <a:ea typeface="+mn-lt"/>
              <a:cs typeface="+mn-lt"/>
            </a:endParaRPr>
          </a:p>
          <a:p>
            <a:r>
              <a:rPr lang="en-US" dirty="0">
                <a:solidFill>
                  <a:srgbClr val="3A3838"/>
                </a:solidFill>
                <a:ea typeface="+mn-lt"/>
                <a:cs typeface="+mn-lt"/>
              </a:rPr>
              <a:t>To evaluate the immunological effect, as measured by the change from baseline in CD4 cell count and the CD4/CD8 ratio at W48. </a:t>
            </a:r>
            <a:endParaRPr lang="en-US" sz="1600">
              <a:solidFill>
                <a:srgbClr val="3A3838"/>
              </a:solidFill>
              <a:ea typeface="Calibri"/>
              <a:cs typeface="Calibri"/>
            </a:endParaRPr>
          </a:p>
          <a:p>
            <a:endParaRPr lang="en-US" dirty="0">
              <a:solidFill>
                <a:srgbClr val="3A3838"/>
              </a:solidFill>
              <a:ea typeface="+mn-lt"/>
              <a:cs typeface="+mn-lt"/>
            </a:endParaRPr>
          </a:p>
          <a:p>
            <a:r>
              <a:rPr lang="en-US" dirty="0">
                <a:solidFill>
                  <a:srgbClr val="3A3838"/>
                </a:solidFill>
                <a:ea typeface="+mn-lt"/>
                <a:cs typeface="+mn-lt"/>
              </a:rPr>
              <a:t>To evaluate the safety profile of the study treatment, assessed by the review of the accumulated safety data, such as treatment discontinuation rate and number, nature, severity, and time of adverse events (AEs).</a:t>
            </a:r>
          </a:p>
          <a:p>
            <a:endParaRPr lang="en-US" dirty="0">
              <a:solidFill>
                <a:srgbClr val="3A3838"/>
              </a:solidFill>
              <a:ea typeface="Calibri"/>
              <a:cs typeface="Calibri"/>
            </a:endParaRPr>
          </a:p>
          <a:p>
            <a:pPr algn="l"/>
            <a:endParaRPr lang="en-US" dirty="0">
              <a:solidFill>
                <a:srgbClr val="3A3838"/>
              </a:solidFill>
              <a:ea typeface="Calibri"/>
              <a:cs typeface="Calibri"/>
            </a:endParaRPr>
          </a:p>
          <a:p>
            <a:endParaRPr lang="en-US" sz="1600" dirty="0">
              <a:solidFill>
                <a:srgbClr val="3A3838"/>
              </a:solidFill>
              <a:ea typeface="Calibri"/>
              <a:cs typeface="Calibri"/>
            </a:endParaRPr>
          </a:p>
        </p:txBody>
      </p:sp>
    </p:spTree>
    <p:extLst>
      <p:ext uri="{BB962C8B-B14F-4D97-AF65-F5344CB8AC3E}">
        <p14:creationId xmlns:p14="http://schemas.microsoft.com/office/powerpoint/2010/main" val="67838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9F53B014-D9A3-15EA-86E3-9682484F465B}"/>
              </a:ext>
            </a:extLst>
          </p:cNvPr>
          <p:cNvSpPr>
            <a:spLocks noGrp="1"/>
          </p:cNvSpPr>
          <p:nvPr>
            <p:ph type="title"/>
          </p:nvPr>
        </p:nvSpPr>
        <p:spPr>
          <a:xfrm>
            <a:off x="153617" y="248765"/>
            <a:ext cx="9627079" cy="864139"/>
          </a:xfrm>
        </p:spPr>
        <p:txBody>
          <a:bodyPr lIns="91440" tIns="45720" rIns="91440" bIns="45720" anchor="t"/>
          <a:lstStyle/>
          <a:p>
            <a:r>
              <a:rPr lang="en-US" sz="2800" dirty="0">
                <a:latin typeface="Arial"/>
                <a:cs typeface="Arial"/>
              </a:rPr>
              <a:t>SAFETY AND EFFICACY OF DOLUTEGRAVIR BASED TRIPLE THERAPY IN HIV-2 INFECTION</a:t>
            </a:r>
            <a:endParaRPr lang="en-US" sz="2800" dirty="0">
              <a:cs typeface="Calibri Light" panose="020F0302020204030204"/>
            </a:endParaRPr>
          </a:p>
        </p:txBody>
      </p:sp>
      <p:sp>
        <p:nvSpPr>
          <p:cNvPr id="7" name="TextBox 6">
            <a:extLst>
              <a:ext uri="{FF2B5EF4-FFF2-40B4-BE49-F238E27FC236}">
                <a16:creationId xmlns:a16="http://schemas.microsoft.com/office/drawing/2014/main" id="{654E9C8B-7092-93D4-F6D5-B2F24880EEA3}"/>
              </a:ext>
            </a:extLst>
          </p:cNvPr>
          <p:cNvSpPr txBox="1"/>
          <p:nvPr/>
        </p:nvSpPr>
        <p:spPr>
          <a:xfrm>
            <a:off x="259581" y="1959427"/>
            <a:ext cx="11689581" cy="29059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500"/>
              </a:spcAft>
              <a:buFont typeface="Arial"/>
              <a:buChar char="•"/>
            </a:pPr>
            <a:r>
              <a:rPr lang="en-US" dirty="0">
                <a:solidFill>
                  <a:srgbClr val="3A3838"/>
                </a:solidFill>
                <a:ea typeface="+mn-lt"/>
                <a:cs typeface="+mn-lt"/>
              </a:rPr>
              <a:t>Male or female gender</a:t>
            </a:r>
            <a:endParaRPr lang="en-US" dirty="0">
              <a:solidFill>
                <a:srgbClr val="3A3838"/>
              </a:solidFill>
              <a:ea typeface="Calibri" panose="020F0502020204030204"/>
              <a:cs typeface="Calibri" panose="020F0502020204030204"/>
            </a:endParaRPr>
          </a:p>
          <a:p>
            <a:pPr marL="285750" indent="-285750">
              <a:spcAft>
                <a:spcPts val="500"/>
              </a:spcAft>
              <a:buFont typeface="Arial" panose="020B0604020202020204" pitchFamily="34" charset="0"/>
              <a:buChar char="•"/>
            </a:pPr>
            <a:r>
              <a:rPr lang="en-US" dirty="0">
                <a:solidFill>
                  <a:srgbClr val="3A3838"/>
                </a:solidFill>
                <a:ea typeface="+mn-lt"/>
                <a:cs typeface="+mn-lt"/>
              </a:rPr>
              <a:t>Age ≥ 18 years </a:t>
            </a:r>
            <a:endParaRPr lang="en-US" dirty="0">
              <a:solidFill>
                <a:srgbClr val="3A3838"/>
              </a:solidFill>
              <a:ea typeface="Calibri" panose="020F0502020204030204"/>
              <a:cs typeface="Calibri" panose="020F0502020204030204"/>
            </a:endParaRPr>
          </a:p>
          <a:p>
            <a:pPr marL="285750" indent="-285750">
              <a:spcAft>
                <a:spcPts val="500"/>
              </a:spcAft>
              <a:buFont typeface="Arial" panose="020B0604020202020204" pitchFamily="34" charset="0"/>
              <a:buChar char="•"/>
            </a:pPr>
            <a:r>
              <a:rPr lang="en-US" dirty="0">
                <a:solidFill>
                  <a:srgbClr val="3A3838"/>
                </a:solidFill>
                <a:ea typeface="+mn-lt"/>
                <a:cs typeface="+mn-lt"/>
              </a:rPr>
              <a:t>HIV-2 positive </a:t>
            </a:r>
          </a:p>
          <a:p>
            <a:pPr marL="285750" indent="-285750">
              <a:spcAft>
                <a:spcPts val="500"/>
              </a:spcAft>
              <a:buFont typeface="Arial" panose="020B0604020202020204" pitchFamily="34" charset="0"/>
              <a:buChar char="•"/>
            </a:pPr>
            <a:r>
              <a:rPr lang="en-US" dirty="0">
                <a:solidFill>
                  <a:srgbClr val="3A3838"/>
                </a:solidFill>
                <a:ea typeface="+mn-lt"/>
                <a:cs typeface="+mn-lt"/>
              </a:rPr>
              <a:t>CD4 count ≤500 cells/mm</a:t>
            </a:r>
            <a:r>
              <a:rPr lang="en-US" baseline="30000" dirty="0">
                <a:solidFill>
                  <a:srgbClr val="3A3838"/>
                </a:solidFill>
                <a:ea typeface="+mn-lt"/>
                <a:cs typeface="+mn-lt"/>
              </a:rPr>
              <a:t>3 </a:t>
            </a:r>
            <a:r>
              <a:rPr lang="en-US" dirty="0">
                <a:solidFill>
                  <a:srgbClr val="3A3838"/>
                </a:solidFill>
                <a:ea typeface="+mn-lt"/>
                <a:cs typeface="+mn-lt"/>
              </a:rPr>
              <a:t> (in case of undetectable baseline HIV-2 viral load); and/or classified as B- or C-stage, by the HIV disease staging and classification system of CDC; and/or have detectable viral load irrespective of CD4 count; and/or have other medical conditions/co-morbidities in which treatment is considered, according to EACS and national guidelines</a:t>
            </a:r>
            <a:endParaRPr lang="en-US" dirty="0">
              <a:solidFill>
                <a:srgbClr val="3A3838"/>
              </a:solidFill>
              <a:ea typeface="Calibri" panose="020F0502020204030204"/>
              <a:cs typeface="Calibri" panose="020F0502020204030204"/>
            </a:endParaRPr>
          </a:p>
          <a:p>
            <a:pPr marL="285750" indent="-285750">
              <a:spcAft>
                <a:spcPts val="500"/>
              </a:spcAft>
              <a:buFont typeface="Arial" panose="020B0604020202020204" pitchFamily="34" charset="0"/>
              <a:buChar char="•"/>
            </a:pPr>
            <a:r>
              <a:rPr lang="en-US" dirty="0">
                <a:solidFill>
                  <a:srgbClr val="3A3838"/>
                </a:solidFill>
                <a:ea typeface="+mn-lt"/>
                <a:cs typeface="+mn-lt"/>
              </a:rPr>
              <a:t>Naïve to antiretroviral therapy </a:t>
            </a:r>
          </a:p>
          <a:p>
            <a:pPr marL="285750" indent="-285750">
              <a:spcAft>
                <a:spcPts val="500"/>
              </a:spcAft>
              <a:buFont typeface="Arial" panose="020B0604020202020204" pitchFamily="34" charset="0"/>
              <a:buChar char="•"/>
            </a:pPr>
            <a:r>
              <a:rPr lang="en-US" dirty="0">
                <a:solidFill>
                  <a:srgbClr val="3A3838"/>
                </a:solidFill>
                <a:ea typeface="+mn-lt"/>
                <a:cs typeface="+mn-lt"/>
              </a:rPr>
              <a:t>Considered clinically stable with no signs or symptoms of active infection</a:t>
            </a:r>
            <a:endParaRPr lang="en-US" dirty="0">
              <a:solidFill>
                <a:srgbClr val="3A3838"/>
              </a:solidFill>
              <a:ea typeface="Calibri"/>
              <a:cs typeface="Calibri"/>
            </a:endParaRPr>
          </a:p>
        </p:txBody>
      </p:sp>
      <p:sp>
        <p:nvSpPr>
          <p:cNvPr id="9" name="Title 6">
            <a:extLst>
              <a:ext uri="{FF2B5EF4-FFF2-40B4-BE49-F238E27FC236}">
                <a16:creationId xmlns:a16="http://schemas.microsoft.com/office/drawing/2014/main" id="{11142D9E-5529-1135-6B0E-70CCB695FAF6}"/>
              </a:ext>
            </a:extLst>
          </p:cNvPr>
          <p:cNvSpPr txBox="1">
            <a:spLocks/>
          </p:cNvSpPr>
          <p:nvPr/>
        </p:nvSpPr>
        <p:spPr>
          <a:xfrm>
            <a:off x="262475" y="1387578"/>
            <a:ext cx="9627079" cy="277986"/>
          </a:xfrm>
          <a:prstGeom prst="rect">
            <a:avLst/>
          </a:prstGeom>
        </p:spPr>
        <p:txBody>
          <a:bodyPr lIns="91440" tIns="45720" rIns="91440" bIns="45720" anchor="t"/>
          <a:lst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a:lstStyle>
          <a:p>
            <a:r>
              <a:rPr lang="en-US" sz="2000" b="0" dirty="0">
                <a:solidFill>
                  <a:srgbClr val="358874"/>
                </a:solidFill>
                <a:latin typeface="Arial"/>
                <a:ea typeface="Calibri Light" panose="020F0302020204030204"/>
                <a:cs typeface="Arial"/>
              </a:rPr>
              <a:t>INCLUSION CRITERIA</a:t>
            </a:r>
          </a:p>
        </p:txBody>
      </p:sp>
    </p:spTree>
    <p:extLst>
      <p:ext uri="{BB962C8B-B14F-4D97-AF65-F5344CB8AC3E}">
        <p14:creationId xmlns:p14="http://schemas.microsoft.com/office/powerpoint/2010/main" val="2877087914"/>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8656</TotalTime>
  <Words>0</Words>
  <Application>Microsoft Office PowerPoint</Application>
  <PresentationFormat>Widescreen</PresentationFormat>
  <Paragraphs>0</Paragraphs>
  <Slides>20</Slides>
  <Notes>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Tema do Office</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SAFETY AND EFFICACY OF DOLUTEGRAVIR BASED TRIPLE THERAPY IN HIV-2 INFECTION</vt:lpstr>
      <vt:lpstr>PowerPoint Presentation</vt:lpstr>
      <vt:lpstr>SAFETY AND EFFICACY OF DOLUTEGRAVIR BASED TRIPLE THERAPY IN HIV-2 INFECTION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Antonio Nunes</dc:creator>
  <cp:lastModifiedBy>Antonio Nunes</cp:lastModifiedBy>
  <cp:revision>1631</cp:revision>
  <dcterms:created xsi:type="dcterms:W3CDTF">2023-12-29T12:29:51Z</dcterms:created>
  <dcterms:modified xsi:type="dcterms:W3CDTF">2024-01-30T07:06:24Z</dcterms:modified>
</cp:coreProperties>
</file>